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503" r:id="rId3"/>
    <p:sldId id="510" r:id="rId4"/>
    <p:sldId id="506" r:id="rId5"/>
    <p:sldId id="511" r:id="rId6"/>
    <p:sldId id="512" r:id="rId7"/>
    <p:sldId id="508" r:id="rId8"/>
    <p:sldId id="509" r:id="rId9"/>
    <p:sldId id="513" r:id="rId10"/>
    <p:sldId id="514" r:id="rId11"/>
    <p:sldId id="528" r:id="rId12"/>
    <p:sldId id="520" r:id="rId13"/>
    <p:sldId id="518" r:id="rId14"/>
    <p:sldId id="517" r:id="rId15"/>
    <p:sldId id="519" r:id="rId16"/>
    <p:sldId id="521" r:id="rId17"/>
    <p:sldId id="524" r:id="rId18"/>
    <p:sldId id="527" r:id="rId19"/>
    <p:sldId id="516" r:id="rId20"/>
    <p:sldId id="507" r:id="rId21"/>
    <p:sldId id="29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CC5514-F6DA-BC0A-CF6A-EF00B74A84CA}" v="229" dt="2021-03-25T13:53:03.3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8" d="100"/>
          <a:sy n="38" d="100"/>
        </p:scale>
        <p:origin x="1050" y="4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ma Barr" userId="dbd6be6c-16cd-4311-8303-375488553fad" providerId="ADAL" clId="{B8B682AF-609E-4C01-9946-58A84F9A7589}"/>
    <pc:docChg chg="modShowInfo">
      <pc:chgData name="Emma Barr" userId="dbd6be6c-16cd-4311-8303-375488553fad" providerId="ADAL" clId="{B8B682AF-609E-4C01-9946-58A84F9A7589}" dt="2021-03-26T10:01:15.933" v="0" actId="2744"/>
      <pc:docMkLst>
        <pc:docMk/>
      </pc:docMkLst>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B1688B-3E10-4879-8B78-627D37E90BCB}" type="datetimeFigureOut">
              <a:rPr lang="en-GB" smtClean="0"/>
              <a:t>26/03/2021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2D8BB5-EA1E-4F06-8FBB-4DDB7BC3A545}" type="slidenum">
              <a:rPr lang="en-GB" smtClean="0"/>
              <a:t>‹#›</a:t>
            </a:fld>
            <a:endParaRPr lang="en-GB"/>
          </a:p>
        </p:txBody>
      </p:sp>
    </p:spTree>
    <p:extLst>
      <p:ext uri="{BB962C8B-B14F-4D97-AF65-F5344CB8AC3E}">
        <p14:creationId xmlns:p14="http://schemas.microsoft.com/office/powerpoint/2010/main" val="2374578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3801CD-FE76-8045-AC4D-708E49E4621C}"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8673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Ventilation is only part of the picture when considering risk reduction from air born hazards.  Reducing risk is a shared endeavour, but there is legal duty upon employers to manage risks.  This can only be done if a robust risk assessment has been conducted.</a:t>
            </a:r>
          </a:p>
        </p:txBody>
      </p:sp>
      <p:sp>
        <p:nvSpPr>
          <p:cNvPr id="4" name="Slide Number Placeholder 3"/>
          <p:cNvSpPr>
            <a:spLocks noGrp="1"/>
          </p:cNvSpPr>
          <p:nvPr>
            <p:ph type="sldNum" sz="quarter" idx="5"/>
          </p:nvPr>
        </p:nvSpPr>
        <p:spPr/>
        <p:txBody>
          <a:bodyPr/>
          <a:lstStyle/>
          <a:p>
            <a:fld id="{FC2D8BB5-EA1E-4F06-8FBB-4DDB7BC3A545}" type="slidenum">
              <a:rPr lang="en-GB" smtClean="0"/>
              <a:t>4</a:t>
            </a:fld>
            <a:endParaRPr lang="en-GB"/>
          </a:p>
        </p:txBody>
      </p:sp>
    </p:spTree>
    <p:extLst>
      <p:ext uri="{BB962C8B-B14F-4D97-AF65-F5344CB8AC3E}">
        <p14:creationId xmlns:p14="http://schemas.microsoft.com/office/powerpoint/2010/main" val="2764324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C2D8BB5-EA1E-4F06-8FBB-4DDB7BC3A545}" type="slidenum">
              <a:rPr lang="en-GB" smtClean="0"/>
              <a:t>5</a:t>
            </a:fld>
            <a:endParaRPr lang="en-GB"/>
          </a:p>
        </p:txBody>
      </p:sp>
    </p:spTree>
    <p:extLst>
      <p:ext uri="{BB962C8B-B14F-4D97-AF65-F5344CB8AC3E}">
        <p14:creationId xmlns:p14="http://schemas.microsoft.com/office/powerpoint/2010/main" val="281991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This is particularly important with regards to </a:t>
            </a:r>
            <a:r>
              <a:rPr lang="en-GB" err="1"/>
              <a:t>newborn</a:t>
            </a:r>
            <a:r>
              <a:rPr lang="en-GB"/>
              <a:t> infants.</a:t>
            </a:r>
          </a:p>
        </p:txBody>
      </p:sp>
      <p:sp>
        <p:nvSpPr>
          <p:cNvPr id="4" name="Slide Number Placeholder 3"/>
          <p:cNvSpPr>
            <a:spLocks noGrp="1"/>
          </p:cNvSpPr>
          <p:nvPr>
            <p:ph type="sldNum" sz="quarter" idx="5"/>
          </p:nvPr>
        </p:nvSpPr>
        <p:spPr/>
        <p:txBody>
          <a:bodyPr/>
          <a:lstStyle/>
          <a:p>
            <a:fld id="{FC2D8BB5-EA1E-4F06-8FBB-4DDB7BC3A545}" type="slidenum">
              <a:rPr lang="en-GB" smtClean="0"/>
              <a:t>15</a:t>
            </a:fld>
            <a:endParaRPr lang="en-GB"/>
          </a:p>
        </p:txBody>
      </p:sp>
    </p:spTree>
    <p:extLst>
      <p:ext uri="{BB962C8B-B14F-4D97-AF65-F5344CB8AC3E}">
        <p14:creationId xmlns:p14="http://schemas.microsoft.com/office/powerpoint/2010/main" val="18659883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We do not expect you to know this answers!  Your employer should have included this in their assessment – remember it is their responsibility to have done this, yours is to question!</a:t>
            </a:r>
          </a:p>
        </p:txBody>
      </p:sp>
      <p:sp>
        <p:nvSpPr>
          <p:cNvPr id="4" name="Slide Number Placeholder 3"/>
          <p:cNvSpPr>
            <a:spLocks noGrp="1"/>
          </p:cNvSpPr>
          <p:nvPr>
            <p:ph type="sldNum" sz="quarter" idx="5"/>
          </p:nvPr>
        </p:nvSpPr>
        <p:spPr/>
        <p:txBody>
          <a:bodyPr/>
          <a:lstStyle/>
          <a:p>
            <a:fld id="{FC2D8BB5-EA1E-4F06-8FBB-4DDB7BC3A545}" type="slidenum">
              <a:rPr lang="en-GB" smtClean="0"/>
              <a:t>17</a:t>
            </a:fld>
            <a:endParaRPr lang="en-GB"/>
          </a:p>
        </p:txBody>
      </p:sp>
    </p:spTree>
    <p:extLst>
      <p:ext uri="{BB962C8B-B14F-4D97-AF65-F5344CB8AC3E}">
        <p14:creationId xmlns:p14="http://schemas.microsoft.com/office/powerpoint/2010/main" val="2200002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5E3801CD-FE76-8045-AC4D-708E49E4621C}" type="slidenum">
              <a:rPr lang="en-GB" smtClean="0"/>
              <a:t>21</a:t>
            </a:fld>
            <a:endParaRPr lang="en-GB"/>
          </a:p>
        </p:txBody>
      </p:sp>
    </p:spTree>
    <p:extLst>
      <p:ext uri="{BB962C8B-B14F-4D97-AF65-F5344CB8AC3E}">
        <p14:creationId xmlns:p14="http://schemas.microsoft.com/office/powerpoint/2010/main" val="4070002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89E31-85EE-4235-B570-C53C0EC9A70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F97DB29-0D3A-41C7-A378-2936B708C3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BF8CAF3-44E2-4C52-BB24-F4D2F815A1FF}"/>
              </a:ext>
            </a:extLst>
          </p:cNvPr>
          <p:cNvSpPr>
            <a:spLocks noGrp="1"/>
          </p:cNvSpPr>
          <p:nvPr>
            <p:ph type="dt" sz="half" idx="10"/>
          </p:nvPr>
        </p:nvSpPr>
        <p:spPr/>
        <p:txBody>
          <a:bodyPr/>
          <a:lstStyle/>
          <a:p>
            <a:fld id="{4F2505A4-9E39-4282-A19D-015D1610C72B}" type="datetimeFigureOut">
              <a:rPr lang="en-GB" smtClean="0"/>
              <a:t>26/03/2021</a:t>
            </a:fld>
            <a:endParaRPr lang="en-GB"/>
          </a:p>
        </p:txBody>
      </p:sp>
      <p:sp>
        <p:nvSpPr>
          <p:cNvPr id="5" name="Footer Placeholder 4">
            <a:extLst>
              <a:ext uri="{FF2B5EF4-FFF2-40B4-BE49-F238E27FC236}">
                <a16:creationId xmlns:a16="http://schemas.microsoft.com/office/drawing/2014/main" id="{ABB5C998-59A7-4B1A-9330-9B7A3D47C8B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885D2B9-A756-416C-AF37-8F3A0CDC33F4}"/>
              </a:ext>
            </a:extLst>
          </p:cNvPr>
          <p:cNvSpPr>
            <a:spLocks noGrp="1"/>
          </p:cNvSpPr>
          <p:nvPr>
            <p:ph type="sldNum" sz="quarter" idx="12"/>
          </p:nvPr>
        </p:nvSpPr>
        <p:spPr/>
        <p:txBody>
          <a:bodyPr/>
          <a:lstStyle/>
          <a:p>
            <a:fld id="{43F5B4F6-B82A-4E90-A206-51B841BA391A}" type="slidenum">
              <a:rPr lang="en-GB" smtClean="0"/>
              <a:t>‹#›</a:t>
            </a:fld>
            <a:endParaRPr lang="en-GB"/>
          </a:p>
        </p:txBody>
      </p:sp>
    </p:spTree>
    <p:extLst>
      <p:ext uri="{BB962C8B-B14F-4D97-AF65-F5344CB8AC3E}">
        <p14:creationId xmlns:p14="http://schemas.microsoft.com/office/powerpoint/2010/main" val="1285432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A8B05-2E1D-4CA0-8C62-ABD3D05FC20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DEFE74F-7B46-4C3C-A761-1C48C30A4F9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6BB517D-2994-4B92-A52B-F9C1BD6C6AF4}"/>
              </a:ext>
            </a:extLst>
          </p:cNvPr>
          <p:cNvSpPr>
            <a:spLocks noGrp="1"/>
          </p:cNvSpPr>
          <p:nvPr>
            <p:ph type="dt" sz="half" idx="10"/>
          </p:nvPr>
        </p:nvSpPr>
        <p:spPr/>
        <p:txBody>
          <a:bodyPr/>
          <a:lstStyle/>
          <a:p>
            <a:fld id="{4F2505A4-9E39-4282-A19D-015D1610C72B}" type="datetimeFigureOut">
              <a:rPr lang="en-GB" smtClean="0"/>
              <a:t>26/03/2021</a:t>
            </a:fld>
            <a:endParaRPr lang="en-GB"/>
          </a:p>
        </p:txBody>
      </p:sp>
      <p:sp>
        <p:nvSpPr>
          <p:cNvPr id="5" name="Footer Placeholder 4">
            <a:extLst>
              <a:ext uri="{FF2B5EF4-FFF2-40B4-BE49-F238E27FC236}">
                <a16:creationId xmlns:a16="http://schemas.microsoft.com/office/drawing/2014/main" id="{E9635276-6F02-4049-95FE-7C7FB48954B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B9BBC6E-193F-4E20-A356-A4E45CA577E6}"/>
              </a:ext>
            </a:extLst>
          </p:cNvPr>
          <p:cNvSpPr>
            <a:spLocks noGrp="1"/>
          </p:cNvSpPr>
          <p:nvPr>
            <p:ph type="sldNum" sz="quarter" idx="12"/>
          </p:nvPr>
        </p:nvSpPr>
        <p:spPr/>
        <p:txBody>
          <a:bodyPr/>
          <a:lstStyle/>
          <a:p>
            <a:fld id="{43F5B4F6-B82A-4E90-A206-51B841BA391A}" type="slidenum">
              <a:rPr lang="en-GB" smtClean="0"/>
              <a:t>‹#›</a:t>
            </a:fld>
            <a:endParaRPr lang="en-GB"/>
          </a:p>
        </p:txBody>
      </p:sp>
    </p:spTree>
    <p:extLst>
      <p:ext uri="{BB962C8B-B14F-4D97-AF65-F5344CB8AC3E}">
        <p14:creationId xmlns:p14="http://schemas.microsoft.com/office/powerpoint/2010/main" val="860995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E5C14B-8C48-4E7D-9BB0-A268519193E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246C1CD-5D81-4020-8D42-37EE169CB7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FC0FF95-BDEC-4395-93C1-421F360ABA54}"/>
              </a:ext>
            </a:extLst>
          </p:cNvPr>
          <p:cNvSpPr>
            <a:spLocks noGrp="1"/>
          </p:cNvSpPr>
          <p:nvPr>
            <p:ph type="dt" sz="half" idx="10"/>
          </p:nvPr>
        </p:nvSpPr>
        <p:spPr/>
        <p:txBody>
          <a:bodyPr/>
          <a:lstStyle/>
          <a:p>
            <a:fld id="{4F2505A4-9E39-4282-A19D-015D1610C72B}" type="datetimeFigureOut">
              <a:rPr lang="en-GB" smtClean="0"/>
              <a:t>26/03/2021</a:t>
            </a:fld>
            <a:endParaRPr lang="en-GB"/>
          </a:p>
        </p:txBody>
      </p:sp>
      <p:sp>
        <p:nvSpPr>
          <p:cNvPr id="5" name="Footer Placeholder 4">
            <a:extLst>
              <a:ext uri="{FF2B5EF4-FFF2-40B4-BE49-F238E27FC236}">
                <a16:creationId xmlns:a16="http://schemas.microsoft.com/office/drawing/2014/main" id="{379D33D5-C5B0-45ED-BD13-4EC84AB75DE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DDA970-B8D2-484A-9093-C86EF9ED5A8E}"/>
              </a:ext>
            </a:extLst>
          </p:cNvPr>
          <p:cNvSpPr>
            <a:spLocks noGrp="1"/>
          </p:cNvSpPr>
          <p:nvPr>
            <p:ph type="sldNum" sz="quarter" idx="12"/>
          </p:nvPr>
        </p:nvSpPr>
        <p:spPr/>
        <p:txBody>
          <a:bodyPr/>
          <a:lstStyle/>
          <a:p>
            <a:fld id="{43F5B4F6-B82A-4E90-A206-51B841BA391A}" type="slidenum">
              <a:rPr lang="en-GB" smtClean="0"/>
              <a:t>‹#›</a:t>
            </a:fld>
            <a:endParaRPr lang="en-GB"/>
          </a:p>
        </p:txBody>
      </p:sp>
    </p:spTree>
    <p:extLst>
      <p:ext uri="{BB962C8B-B14F-4D97-AF65-F5344CB8AC3E}">
        <p14:creationId xmlns:p14="http://schemas.microsoft.com/office/powerpoint/2010/main" val="3190511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RCM Section Header">
    <p:spTree>
      <p:nvGrpSpPr>
        <p:cNvPr id="1" name=""/>
        <p:cNvGrpSpPr/>
        <p:nvPr/>
      </p:nvGrpSpPr>
      <p:grpSpPr>
        <a:xfrm>
          <a:off x="0" y="0"/>
          <a:ext cx="0" cy="0"/>
          <a:chOff x="0" y="0"/>
          <a:chExt cx="0" cy="0"/>
        </a:xfrm>
      </p:grpSpPr>
      <p:pic>
        <p:nvPicPr>
          <p:cNvPr id="2" name="Picture 1" descr="Blue_ppt_divider_with Strap.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 name="Title 1"/>
          <p:cNvSpPr>
            <a:spLocks noGrp="1"/>
          </p:cNvSpPr>
          <p:nvPr>
            <p:ph type="title"/>
          </p:nvPr>
        </p:nvSpPr>
        <p:spPr>
          <a:xfrm>
            <a:off x="609600" y="2179638"/>
            <a:ext cx="10972800" cy="1143000"/>
          </a:xfrm>
        </p:spPr>
        <p:txBody>
          <a:bodyPr>
            <a:normAutofit/>
          </a:bodyPr>
          <a:lstStyle>
            <a:lvl1pPr>
              <a:defRPr sz="2800">
                <a:solidFill>
                  <a:schemeClr val="bg1"/>
                </a:solidFill>
              </a:defRPr>
            </a:lvl1pPr>
          </a:lstStyle>
          <a:p>
            <a:endParaRPr lang="en-US"/>
          </a:p>
        </p:txBody>
      </p:sp>
    </p:spTree>
    <p:extLst>
      <p:ext uri="{BB962C8B-B14F-4D97-AF65-F5344CB8AC3E}">
        <p14:creationId xmlns:p14="http://schemas.microsoft.com/office/powerpoint/2010/main" val="3580818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tandard 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868C676-D4AE-CA4A-B429-CAB3D1CACA53}" type="slidenum">
              <a:rPr lang="en-US" smtClean="0"/>
              <a:pPr/>
              <a:t>‹#›</a:t>
            </a:fld>
            <a:endParaRPr lang="en-US"/>
          </a:p>
        </p:txBody>
      </p:sp>
      <p:sp>
        <p:nvSpPr>
          <p:cNvPr id="12" name="Rectangle 11"/>
          <p:cNvSpPr/>
          <p:nvPr userDrawn="1"/>
        </p:nvSpPr>
        <p:spPr>
          <a:xfrm>
            <a:off x="2" y="0"/>
            <a:ext cx="11582399" cy="879128"/>
          </a:xfrm>
          <a:prstGeom prst="rect">
            <a:avLst/>
          </a:prstGeom>
          <a:solidFill>
            <a:srgbClr val="154C9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7" name="Rectangle 6"/>
          <p:cNvSpPr/>
          <p:nvPr userDrawn="1"/>
        </p:nvSpPr>
        <p:spPr>
          <a:xfrm>
            <a:off x="11531600" y="0"/>
            <a:ext cx="660400" cy="879128"/>
          </a:xfrm>
          <a:prstGeom prst="rect">
            <a:avLst/>
          </a:prstGeom>
          <a:solidFill>
            <a:srgbClr val="00AE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flipV="1">
            <a:off x="609600" y="6525345"/>
            <a:ext cx="10972800" cy="13569"/>
          </a:xfrm>
          <a:prstGeom prst="line">
            <a:avLst/>
          </a:prstGeom>
          <a:ln w="9525" cap="flat" cmpd="sng" algn="ctr">
            <a:solidFill>
              <a:srgbClr val="00AEEF"/>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userDrawn="1"/>
        </p:nvSpPr>
        <p:spPr>
          <a:xfrm>
            <a:off x="8656127" y="6580999"/>
            <a:ext cx="3048000" cy="194925"/>
          </a:xfrm>
          <a:prstGeom prst="rect">
            <a:avLst/>
          </a:prstGeom>
          <a:noFill/>
        </p:spPr>
        <p:txBody>
          <a:bodyPr wrap="square" rtlCol="0">
            <a:spAutoFit/>
          </a:bodyPr>
          <a:lstStyle/>
          <a:p>
            <a:pPr algn="r"/>
            <a:r>
              <a:rPr lang="en-US" sz="1000" baseline="30000">
                <a:solidFill>
                  <a:srgbClr val="00AEEF"/>
                </a:solidFill>
                <a:latin typeface="+mn-lt"/>
                <a:cs typeface="Calibri"/>
              </a:rPr>
              <a:t>The Royal College of Midwives </a:t>
            </a:r>
            <a:r>
              <a:rPr lang="en-US" sz="1000" baseline="30000">
                <a:solidFill>
                  <a:srgbClr val="004382"/>
                </a:solidFill>
                <a:latin typeface="+mn-lt"/>
                <a:cs typeface="Calibri"/>
              </a:rPr>
              <a:t>| www.rcm.org.uk</a:t>
            </a:r>
          </a:p>
        </p:txBody>
      </p:sp>
      <p:sp>
        <p:nvSpPr>
          <p:cNvPr id="11" name="Slide Number Placeholder 5"/>
          <p:cNvSpPr txBox="1">
            <a:spLocks/>
          </p:cNvSpPr>
          <p:nvPr userDrawn="1"/>
        </p:nvSpPr>
        <p:spPr>
          <a:xfrm>
            <a:off x="11582401" y="260350"/>
            <a:ext cx="609600" cy="527050"/>
          </a:xfrm>
          <a:prstGeom prst="rect">
            <a:avLst/>
          </a:prstGeom>
        </p:spPr>
        <p:txBody>
          <a:bodyPr vert="horz" lIns="91440" tIns="45720" rIns="91440" bIns="45720" rtlCol="0" anchor="ctr"/>
          <a:lstStyle>
            <a:defPPr>
              <a:defRPr lang="en-US"/>
            </a:defPPr>
            <a:lvl1pPr marL="0" algn="ctr" defTabSz="457200" rtl="0" eaLnBrk="1" latinLnBrk="0" hangingPunct="1">
              <a:defRPr sz="3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D9E9B5D-B6CC-1C49-856E-542B1D186D42}" type="slidenum">
              <a:rPr lang="en-US" sz="1700" smtClean="0">
                <a:solidFill>
                  <a:schemeClr val="bg1"/>
                </a:solidFill>
              </a:rPr>
              <a:pPr/>
              <a:t>‹#›</a:t>
            </a:fld>
            <a:endParaRPr lang="en-US" sz="1700">
              <a:solidFill>
                <a:schemeClr val="bg1"/>
              </a:solidFill>
            </a:endParaRPr>
          </a:p>
        </p:txBody>
      </p:sp>
      <p:sp>
        <p:nvSpPr>
          <p:cNvPr id="2" name="Title 1"/>
          <p:cNvSpPr>
            <a:spLocks noGrp="1"/>
          </p:cNvSpPr>
          <p:nvPr>
            <p:ph type="title"/>
          </p:nvPr>
        </p:nvSpPr>
        <p:spPr>
          <a:xfrm>
            <a:off x="609600" y="0"/>
            <a:ext cx="10972800" cy="879128"/>
          </a:xfrm>
        </p:spPr>
        <p:txBody>
          <a:bodyPr>
            <a:normAutofit/>
          </a:bodyPr>
          <a:lstStyle>
            <a:lvl1pPr algn="l">
              <a:defRPr sz="2800">
                <a:solidFill>
                  <a:schemeClr val="bg1"/>
                </a:solidFill>
              </a:defRPr>
            </a:lvl1pPr>
          </a:lstStyle>
          <a:p>
            <a:r>
              <a:rPr lang="en-GB"/>
              <a:t>Click to edit Master title style</a:t>
            </a:r>
            <a:endParaRPr lang="en-US"/>
          </a:p>
        </p:txBody>
      </p:sp>
      <p:sp>
        <p:nvSpPr>
          <p:cNvPr id="4" name="Date Placeholder 3"/>
          <p:cNvSpPr>
            <a:spLocks noGrp="1"/>
          </p:cNvSpPr>
          <p:nvPr>
            <p:ph type="dt" sz="half" idx="10"/>
          </p:nvPr>
        </p:nvSpPr>
        <p:spPr/>
        <p:txBody>
          <a:bodyPr/>
          <a:lstStyle/>
          <a:p>
            <a:fld id="{99F8FB99-3593-6146-BB53-4F0C5F6C564A}" type="datetimeFigureOut">
              <a:rPr lang="en-US" smtClean="0"/>
              <a:pPr/>
              <a:t>3/26/2021</a:t>
            </a:fld>
            <a:endParaRPr lang="en-US"/>
          </a:p>
        </p:txBody>
      </p:sp>
      <p:sp>
        <p:nvSpPr>
          <p:cNvPr id="5" name="Footer Placeholder 4"/>
          <p:cNvSpPr>
            <a:spLocks noGrp="1"/>
          </p:cNvSpPr>
          <p:nvPr>
            <p:ph type="ftr" sz="quarter" idx="11"/>
          </p:nvPr>
        </p:nvSpPr>
        <p:spPr/>
        <p:txBody>
          <a:bodyPr/>
          <a:lstStyle/>
          <a:p>
            <a:endParaRPr lang="en-US"/>
          </a:p>
        </p:txBody>
      </p:sp>
      <p:sp>
        <p:nvSpPr>
          <p:cNvPr id="16" name="Content Placeholder 2"/>
          <p:cNvSpPr>
            <a:spLocks noGrp="1"/>
          </p:cNvSpPr>
          <p:nvPr>
            <p:ph idx="1"/>
          </p:nvPr>
        </p:nvSpPr>
        <p:spPr>
          <a:xfrm>
            <a:off x="609600" y="1260001"/>
            <a:ext cx="10972800" cy="4525963"/>
          </a:xfrm>
        </p:spPr>
        <p:txBody>
          <a:bodyPr>
            <a:normAutofit/>
          </a:bodyPr>
          <a:lstStyle>
            <a:lvl1pPr>
              <a:defRPr sz="1800" b="0"/>
            </a:lvl1pPr>
            <a:lvl2pPr>
              <a:defRPr sz="1800"/>
            </a:lvl2pPr>
            <a:lvl3pPr>
              <a:defRPr sz="1800"/>
            </a:lvl3pPr>
            <a:lvl4pPr>
              <a:defRPr sz="1800"/>
            </a:lvl4pPr>
            <a:lvl5pPr>
              <a:defRPr sz="180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3717541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F6DE6-C1ED-4A93-AE7A-EF9EDC7B20A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2EF1282-5917-488A-8C4B-BD76421107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85C5EC-DB29-4FD7-AF15-919AA3C86E71}"/>
              </a:ext>
            </a:extLst>
          </p:cNvPr>
          <p:cNvSpPr>
            <a:spLocks noGrp="1"/>
          </p:cNvSpPr>
          <p:nvPr>
            <p:ph type="dt" sz="half" idx="10"/>
          </p:nvPr>
        </p:nvSpPr>
        <p:spPr/>
        <p:txBody>
          <a:bodyPr/>
          <a:lstStyle/>
          <a:p>
            <a:fld id="{4F2505A4-9E39-4282-A19D-015D1610C72B}" type="datetimeFigureOut">
              <a:rPr lang="en-GB" smtClean="0"/>
              <a:t>26/03/2021</a:t>
            </a:fld>
            <a:endParaRPr lang="en-GB"/>
          </a:p>
        </p:txBody>
      </p:sp>
      <p:sp>
        <p:nvSpPr>
          <p:cNvPr id="5" name="Footer Placeholder 4">
            <a:extLst>
              <a:ext uri="{FF2B5EF4-FFF2-40B4-BE49-F238E27FC236}">
                <a16:creationId xmlns:a16="http://schemas.microsoft.com/office/drawing/2014/main" id="{C1FFCF34-2C07-4B1C-B663-05CE95A0B2E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EEDC99F-B97A-4D92-9A0D-245B38305E01}"/>
              </a:ext>
            </a:extLst>
          </p:cNvPr>
          <p:cNvSpPr>
            <a:spLocks noGrp="1"/>
          </p:cNvSpPr>
          <p:nvPr>
            <p:ph type="sldNum" sz="quarter" idx="12"/>
          </p:nvPr>
        </p:nvSpPr>
        <p:spPr/>
        <p:txBody>
          <a:bodyPr/>
          <a:lstStyle/>
          <a:p>
            <a:fld id="{43F5B4F6-B82A-4E90-A206-51B841BA391A}" type="slidenum">
              <a:rPr lang="en-GB" smtClean="0"/>
              <a:t>‹#›</a:t>
            </a:fld>
            <a:endParaRPr lang="en-GB"/>
          </a:p>
        </p:txBody>
      </p:sp>
    </p:spTree>
    <p:extLst>
      <p:ext uri="{BB962C8B-B14F-4D97-AF65-F5344CB8AC3E}">
        <p14:creationId xmlns:p14="http://schemas.microsoft.com/office/powerpoint/2010/main" val="3481998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EB4F6-4A64-4086-B27C-64B7BC9B5A5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D1F2A8F-1530-4F62-ABCE-54301B622A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92B4D3E-5DA8-4171-9CFB-848678E8A3F2}"/>
              </a:ext>
            </a:extLst>
          </p:cNvPr>
          <p:cNvSpPr>
            <a:spLocks noGrp="1"/>
          </p:cNvSpPr>
          <p:nvPr>
            <p:ph type="dt" sz="half" idx="10"/>
          </p:nvPr>
        </p:nvSpPr>
        <p:spPr/>
        <p:txBody>
          <a:bodyPr/>
          <a:lstStyle/>
          <a:p>
            <a:fld id="{4F2505A4-9E39-4282-A19D-015D1610C72B}" type="datetimeFigureOut">
              <a:rPr lang="en-GB" smtClean="0"/>
              <a:t>26/03/2021</a:t>
            </a:fld>
            <a:endParaRPr lang="en-GB"/>
          </a:p>
        </p:txBody>
      </p:sp>
      <p:sp>
        <p:nvSpPr>
          <p:cNvPr id="5" name="Footer Placeholder 4">
            <a:extLst>
              <a:ext uri="{FF2B5EF4-FFF2-40B4-BE49-F238E27FC236}">
                <a16:creationId xmlns:a16="http://schemas.microsoft.com/office/drawing/2014/main" id="{6385B3B6-AAC6-42F8-BF6D-2561F397DF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285826-6521-4923-B9A1-9582B4247A1A}"/>
              </a:ext>
            </a:extLst>
          </p:cNvPr>
          <p:cNvSpPr>
            <a:spLocks noGrp="1"/>
          </p:cNvSpPr>
          <p:nvPr>
            <p:ph type="sldNum" sz="quarter" idx="12"/>
          </p:nvPr>
        </p:nvSpPr>
        <p:spPr/>
        <p:txBody>
          <a:bodyPr/>
          <a:lstStyle/>
          <a:p>
            <a:fld id="{43F5B4F6-B82A-4E90-A206-51B841BA391A}" type="slidenum">
              <a:rPr lang="en-GB" smtClean="0"/>
              <a:t>‹#›</a:t>
            </a:fld>
            <a:endParaRPr lang="en-GB"/>
          </a:p>
        </p:txBody>
      </p:sp>
    </p:spTree>
    <p:extLst>
      <p:ext uri="{BB962C8B-B14F-4D97-AF65-F5344CB8AC3E}">
        <p14:creationId xmlns:p14="http://schemas.microsoft.com/office/powerpoint/2010/main" val="203555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31CF7-44C4-4960-ADF0-193C9F8AD20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AFD6448-301B-4FA8-89D6-2C8BF9C99DD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DEF28BD-7EFD-43A8-AAC5-312E0386BF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7E5E304-46A1-4C29-8C55-ED4C50047F04}"/>
              </a:ext>
            </a:extLst>
          </p:cNvPr>
          <p:cNvSpPr>
            <a:spLocks noGrp="1"/>
          </p:cNvSpPr>
          <p:nvPr>
            <p:ph type="dt" sz="half" idx="10"/>
          </p:nvPr>
        </p:nvSpPr>
        <p:spPr/>
        <p:txBody>
          <a:bodyPr/>
          <a:lstStyle/>
          <a:p>
            <a:fld id="{4F2505A4-9E39-4282-A19D-015D1610C72B}" type="datetimeFigureOut">
              <a:rPr lang="en-GB" smtClean="0"/>
              <a:t>26/03/2021</a:t>
            </a:fld>
            <a:endParaRPr lang="en-GB"/>
          </a:p>
        </p:txBody>
      </p:sp>
      <p:sp>
        <p:nvSpPr>
          <p:cNvPr id="6" name="Footer Placeholder 5">
            <a:extLst>
              <a:ext uri="{FF2B5EF4-FFF2-40B4-BE49-F238E27FC236}">
                <a16:creationId xmlns:a16="http://schemas.microsoft.com/office/drawing/2014/main" id="{53B42399-5B07-4A88-9060-DCD0206387B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161CB43-3B2D-40FE-B8B0-3A52B7529640}"/>
              </a:ext>
            </a:extLst>
          </p:cNvPr>
          <p:cNvSpPr>
            <a:spLocks noGrp="1"/>
          </p:cNvSpPr>
          <p:nvPr>
            <p:ph type="sldNum" sz="quarter" idx="12"/>
          </p:nvPr>
        </p:nvSpPr>
        <p:spPr/>
        <p:txBody>
          <a:bodyPr/>
          <a:lstStyle/>
          <a:p>
            <a:fld id="{43F5B4F6-B82A-4E90-A206-51B841BA391A}" type="slidenum">
              <a:rPr lang="en-GB" smtClean="0"/>
              <a:t>‹#›</a:t>
            </a:fld>
            <a:endParaRPr lang="en-GB"/>
          </a:p>
        </p:txBody>
      </p:sp>
    </p:spTree>
    <p:extLst>
      <p:ext uri="{BB962C8B-B14F-4D97-AF65-F5344CB8AC3E}">
        <p14:creationId xmlns:p14="http://schemas.microsoft.com/office/powerpoint/2010/main" val="251718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CAD50-9C59-4C91-9188-D80B65D2B79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07E27E7-AD9E-4632-9D41-F137E9FAD3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77773AD-4AD4-432B-8BF5-40887C36BEB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70BEFF4-5467-4AAA-B0C8-4108E5958B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C8EFD8-71D9-464F-8807-AA3AEFBC6A0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67A576F-BA5A-488B-9CD7-411F5323DF33}"/>
              </a:ext>
            </a:extLst>
          </p:cNvPr>
          <p:cNvSpPr>
            <a:spLocks noGrp="1"/>
          </p:cNvSpPr>
          <p:nvPr>
            <p:ph type="dt" sz="half" idx="10"/>
          </p:nvPr>
        </p:nvSpPr>
        <p:spPr/>
        <p:txBody>
          <a:bodyPr/>
          <a:lstStyle/>
          <a:p>
            <a:fld id="{4F2505A4-9E39-4282-A19D-015D1610C72B}" type="datetimeFigureOut">
              <a:rPr lang="en-GB" smtClean="0"/>
              <a:t>26/03/2021</a:t>
            </a:fld>
            <a:endParaRPr lang="en-GB"/>
          </a:p>
        </p:txBody>
      </p:sp>
      <p:sp>
        <p:nvSpPr>
          <p:cNvPr id="8" name="Footer Placeholder 7">
            <a:extLst>
              <a:ext uri="{FF2B5EF4-FFF2-40B4-BE49-F238E27FC236}">
                <a16:creationId xmlns:a16="http://schemas.microsoft.com/office/drawing/2014/main" id="{FE662558-A80E-4871-850F-8B292987B58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9312561-6BEC-4167-9287-4D001BF0864B}"/>
              </a:ext>
            </a:extLst>
          </p:cNvPr>
          <p:cNvSpPr>
            <a:spLocks noGrp="1"/>
          </p:cNvSpPr>
          <p:nvPr>
            <p:ph type="sldNum" sz="quarter" idx="12"/>
          </p:nvPr>
        </p:nvSpPr>
        <p:spPr/>
        <p:txBody>
          <a:bodyPr/>
          <a:lstStyle/>
          <a:p>
            <a:fld id="{43F5B4F6-B82A-4E90-A206-51B841BA391A}" type="slidenum">
              <a:rPr lang="en-GB" smtClean="0"/>
              <a:t>‹#›</a:t>
            </a:fld>
            <a:endParaRPr lang="en-GB"/>
          </a:p>
        </p:txBody>
      </p:sp>
    </p:spTree>
    <p:extLst>
      <p:ext uri="{BB962C8B-B14F-4D97-AF65-F5344CB8AC3E}">
        <p14:creationId xmlns:p14="http://schemas.microsoft.com/office/powerpoint/2010/main" val="1778654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04C669-B59A-47C0-A72E-798EC5C4FFB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DA916EB-DD06-4F6A-8A61-6E68A46A36D4}"/>
              </a:ext>
            </a:extLst>
          </p:cNvPr>
          <p:cNvSpPr>
            <a:spLocks noGrp="1"/>
          </p:cNvSpPr>
          <p:nvPr>
            <p:ph type="dt" sz="half" idx="10"/>
          </p:nvPr>
        </p:nvSpPr>
        <p:spPr/>
        <p:txBody>
          <a:bodyPr/>
          <a:lstStyle/>
          <a:p>
            <a:fld id="{4F2505A4-9E39-4282-A19D-015D1610C72B}" type="datetimeFigureOut">
              <a:rPr lang="en-GB" smtClean="0"/>
              <a:t>26/03/2021</a:t>
            </a:fld>
            <a:endParaRPr lang="en-GB"/>
          </a:p>
        </p:txBody>
      </p:sp>
      <p:sp>
        <p:nvSpPr>
          <p:cNvPr id="4" name="Footer Placeholder 3">
            <a:extLst>
              <a:ext uri="{FF2B5EF4-FFF2-40B4-BE49-F238E27FC236}">
                <a16:creationId xmlns:a16="http://schemas.microsoft.com/office/drawing/2014/main" id="{A7BDD76F-73E3-46E5-9DEF-6EDDE3179E2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2809C4B-17E9-4ACD-AA4A-C967559DAD73}"/>
              </a:ext>
            </a:extLst>
          </p:cNvPr>
          <p:cNvSpPr>
            <a:spLocks noGrp="1"/>
          </p:cNvSpPr>
          <p:nvPr>
            <p:ph type="sldNum" sz="quarter" idx="12"/>
          </p:nvPr>
        </p:nvSpPr>
        <p:spPr/>
        <p:txBody>
          <a:bodyPr/>
          <a:lstStyle/>
          <a:p>
            <a:fld id="{43F5B4F6-B82A-4E90-A206-51B841BA391A}" type="slidenum">
              <a:rPr lang="en-GB" smtClean="0"/>
              <a:t>‹#›</a:t>
            </a:fld>
            <a:endParaRPr lang="en-GB"/>
          </a:p>
        </p:txBody>
      </p:sp>
    </p:spTree>
    <p:extLst>
      <p:ext uri="{BB962C8B-B14F-4D97-AF65-F5344CB8AC3E}">
        <p14:creationId xmlns:p14="http://schemas.microsoft.com/office/powerpoint/2010/main" val="2737503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475C86-8771-4267-BBBD-5F196DF88897}"/>
              </a:ext>
            </a:extLst>
          </p:cNvPr>
          <p:cNvSpPr>
            <a:spLocks noGrp="1"/>
          </p:cNvSpPr>
          <p:nvPr>
            <p:ph type="dt" sz="half" idx="10"/>
          </p:nvPr>
        </p:nvSpPr>
        <p:spPr/>
        <p:txBody>
          <a:bodyPr/>
          <a:lstStyle/>
          <a:p>
            <a:fld id="{4F2505A4-9E39-4282-A19D-015D1610C72B}" type="datetimeFigureOut">
              <a:rPr lang="en-GB" smtClean="0"/>
              <a:t>26/03/2021</a:t>
            </a:fld>
            <a:endParaRPr lang="en-GB"/>
          </a:p>
        </p:txBody>
      </p:sp>
      <p:sp>
        <p:nvSpPr>
          <p:cNvPr id="3" name="Footer Placeholder 2">
            <a:extLst>
              <a:ext uri="{FF2B5EF4-FFF2-40B4-BE49-F238E27FC236}">
                <a16:creationId xmlns:a16="http://schemas.microsoft.com/office/drawing/2014/main" id="{02DA76C0-19AF-42B2-864A-8B6DBCB0231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292C0D8-2ECA-4A4C-B810-5B26583377F1}"/>
              </a:ext>
            </a:extLst>
          </p:cNvPr>
          <p:cNvSpPr>
            <a:spLocks noGrp="1"/>
          </p:cNvSpPr>
          <p:nvPr>
            <p:ph type="sldNum" sz="quarter" idx="12"/>
          </p:nvPr>
        </p:nvSpPr>
        <p:spPr/>
        <p:txBody>
          <a:bodyPr/>
          <a:lstStyle/>
          <a:p>
            <a:fld id="{43F5B4F6-B82A-4E90-A206-51B841BA391A}" type="slidenum">
              <a:rPr lang="en-GB" smtClean="0"/>
              <a:t>‹#›</a:t>
            </a:fld>
            <a:endParaRPr lang="en-GB"/>
          </a:p>
        </p:txBody>
      </p:sp>
    </p:spTree>
    <p:extLst>
      <p:ext uri="{BB962C8B-B14F-4D97-AF65-F5344CB8AC3E}">
        <p14:creationId xmlns:p14="http://schemas.microsoft.com/office/powerpoint/2010/main" val="4230426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F0E52-9CF8-4185-A52A-49034C19DD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57FF097-8957-42C4-89A6-FCFCE83074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808297A-E448-4DF4-9840-8F5050841C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2D4E12-D4F5-4AF8-A517-B571CA24ABA0}"/>
              </a:ext>
            </a:extLst>
          </p:cNvPr>
          <p:cNvSpPr>
            <a:spLocks noGrp="1"/>
          </p:cNvSpPr>
          <p:nvPr>
            <p:ph type="dt" sz="half" idx="10"/>
          </p:nvPr>
        </p:nvSpPr>
        <p:spPr/>
        <p:txBody>
          <a:bodyPr/>
          <a:lstStyle/>
          <a:p>
            <a:fld id="{4F2505A4-9E39-4282-A19D-015D1610C72B}" type="datetimeFigureOut">
              <a:rPr lang="en-GB" smtClean="0"/>
              <a:t>26/03/2021</a:t>
            </a:fld>
            <a:endParaRPr lang="en-GB"/>
          </a:p>
        </p:txBody>
      </p:sp>
      <p:sp>
        <p:nvSpPr>
          <p:cNvPr id="6" name="Footer Placeholder 5">
            <a:extLst>
              <a:ext uri="{FF2B5EF4-FFF2-40B4-BE49-F238E27FC236}">
                <a16:creationId xmlns:a16="http://schemas.microsoft.com/office/drawing/2014/main" id="{B5C45058-9E12-491D-AB2D-E837853BC2D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BF2816-DDA5-4738-BE5F-548E32082D06}"/>
              </a:ext>
            </a:extLst>
          </p:cNvPr>
          <p:cNvSpPr>
            <a:spLocks noGrp="1"/>
          </p:cNvSpPr>
          <p:nvPr>
            <p:ph type="sldNum" sz="quarter" idx="12"/>
          </p:nvPr>
        </p:nvSpPr>
        <p:spPr/>
        <p:txBody>
          <a:bodyPr/>
          <a:lstStyle/>
          <a:p>
            <a:fld id="{43F5B4F6-B82A-4E90-A206-51B841BA391A}" type="slidenum">
              <a:rPr lang="en-GB" smtClean="0"/>
              <a:t>‹#›</a:t>
            </a:fld>
            <a:endParaRPr lang="en-GB"/>
          </a:p>
        </p:txBody>
      </p:sp>
    </p:spTree>
    <p:extLst>
      <p:ext uri="{BB962C8B-B14F-4D97-AF65-F5344CB8AC3E}">
        <p14:creationId xmlns:p14="http://schemas.microsoft.com/office/powerpoint/2010/main" val="3404058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E8579-FAE4-4321-93CA-DD18FC7B06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846227D-EAD1-4EC2-8EAD-3D541BD4E8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70C10AB-9F78-4D28-903C-67CEA77C26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70696D-FCC7-415F-8411-D9C628B06DC4}"/>
              </a:ext>
            </a:extLst>
          </p:cNvPr>
          <p:cNvSpPr>
            <a:spLocks noGrp="1"/>
          </p:cNvSpPr>
          <p:nvPr>
            <p:ph type="dt" sz="half" idx="10"/>
          </p:nvPr>
        </p:nvSpPr>
        <p:spPr/>
        <p:txBody>
          <a:bodyPr/>
          <a:lstStyle/>
          <a:p>
            <a:fld id="{4F2505A4-9E39-4282-A19D-015D1610C72B}" type="datetimeFigureOut">
              <a:rPr lang="en-GB" smtClean="0"/>
              <a:t>26/03/2021</a:t>
            </a:fld>
            <a:endParaRPr lang="en-GB"/>
          </a:p>
        </p:txBody>
      </p:sp>
      <p:sp>
        <p:nvSpPr>
          <p:cNvPr id="6" name="Footer Placeholder 5">
            <a:extLst>
              <a:ext uri="{FF2B5EF4-FFF2-40B4-BE49-F238E27FC236}">
                <a16:creationId xmlns:a16="http://schemas.microsoft.com/office/drawing/2014/main" id="{74C6A06C-FC60-4C75-B8AD-40AFAA28837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778A15-1E7B-41EC-B8E6-AE122F40615B}"/>
              </a:ext>
            </a:extLst>
          </p:cNvPr>
          <p:cNvSpPr>
            <a:spLocks noGrp="1"/>
          </p:cNvSpPr>
          <p:nvPr>
            <p:ph type="sldNum" sz="quarter" idx="12"/>
          </p:nvPr>
        </p:nvSpPr>
        <p:spPr/>
        <p:txBody>
          <a:bodyPr/>
          <a:lstStyle/>
          <a:p>
            <a:fld id="{43F5B4F6-B82A-4E90-A206-51B841BA391A}" type="slidenum">
              <a:rPr lang="en-GB" smtClean="0"/>
              <a:t>‹#›</a:t>
            </a:fld>
            <a:endParaRPr lang="en-GB"/>
          </a:p>
        </p:txBody>
      </p:sp>
    </p:spTree>
    <p:extLst>
      <p:ext uri="{BB962C8B-B14F-4D97-AF65-F5344CB8AC3E}">
        <p14:creationId xmlns:p14="http://schemas.microsoft.com/office/powerpoint/2010/main" val="1745774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3BC430-A0F8-4635-B892-BCEB167104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A93DD91-3A4D-4BC6-A7CE-4D229F697F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555B9FC-1B1F-4A87-B668-58B8080CE1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2505A4-9E39-4282-A19D-015D1610C72B}" type="datetimeFigureOut">
              <a:rPr lang="en-GB" smtClean="0"/>
              <a:t>26/03/2021</a:t>
            </a:fld>
            <a:endParaRPr lang="en-GB"/>
          </a:p>
        </p:txBody>
      </p:sp>
      <p:sp>
        <p:nvSpPr>
          <p:cNvPr id="5" name="Footer Placeholder 4">
            <a:extLst>
              <a:ext uri="{FF2B5EF4-FFF2-40B4-BE49-F238E27FC236}">
                <a16:creationId xmlns:a16="http://schemas.microsoft.com/office/drawing/2014/main" id="{601343FE-E8BE-4303-B3FF-94ADA5034C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72AC96B-23C0-4E49-8896-397BEB5DEE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F5B4F6-B82A-4E90-A206-51B841BA391A}" type="slidenum">
              <a:rPr lang="en-GB" smtClean="0"/>
              <a:t>‹#›</a:t>
            </a:fld>
            <a:endParaRPr lang="en-GB"/>
          </a:p>
        </p:txBody>
      </p:sp>
    </p:spTree>
    <p:extLst>
      <p:ext uri="{BB962C8B-B14F-4D97-AF65-F5344CB8AC3E}">
        <p14:creationId xmlns:p14="http://schemas.microsoft.com/office/powerpoint/2010/main" val="2394948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hyperlink" Target="https://www.hse.gov.uk/coronavirus/equipment-and-machinery/air-conditioning-and-ventilation/identifying-poorly-ventilated-areas.htm" TargetMode="Externa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hyperlink" Target="https://www.cibse.org/coronavirus-covid-19/emerging-from-lockdown" TargetMode="Externa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hyperlink" Target="https://www.hse.gov.uk/coronavirus/disinfecting-premises-during-coronavirus-outbreak.htm" TargetMode="Externa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hyperlink" Target="https://www.hse.gov.uk/coronavirus/equipment-and-machinery/air-conditioning-and-ventilation/balancing-ventilation-and-keeping-warm.htm" TargetMode="Externa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hyperlink" Target="https://www.hse.gov.uk/coronavirus/equipment-and-machinery/air-conditioning-and-ventilation/improve-natural-ventilation.htm"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hyperlink" Target="https://www.hse.gov.uk/coronavirus/social-distancing/using-vehicles.htm" TargetMode="Externa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hyperlink" Target="https://protect-eu.mimecast.com/s/08a7CqxoNFL44juz7MQ9?domain=tuceducation.us7.list-manage.com"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image" Target="../media/image5.sv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928720/S0789_EMG_Role_of_Ventilation_in_Controlling_SARS-CoV-2_Transmission.pdf" TargetMode="External"/><Relationship Id="rId2" Type="http://schemas.openxmlformats.org/officeDocument/2006/relationships/hyperlink" Target="https://www.hse.gov.uk/coronavirus/equipment-and-machinery/air-conditioning-and-ventilation/index.htm" TargetMode="External"/><Relationship Id="rId1" Type="http://schemas.openxmlformats.org/officeDocument/2006/relationships/slideLayout" Target="../slideLayouts/slideLayout13.xml"/><Relationship Id="rId4" Type="http://schemas.openxmlformats.org/officeDocument/2006/relationships/hyperlink" Target="https://protect-eu.mimecast.com/s/08a7CqxoNFL44juz7MQ9?domain=tuceducation.us7.list-manage.com"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s://www.hse.gov.uk/coronavirus/working-safely/risk-assessment.htm"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hyperlink" Target="https://www.hse.gov.uk/coronavirus/assets/docs/risk-assessment.pdf"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www.hse.gov.uk/coronavirus/equipment-and-machinery/air-conditioning-and-ventilation/identifying-poorly-ventilated-areas.htm"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hyperlink" Target="https://www.hse.gov.uk/coronavirus/equipment-and-machinery/air-conditioning-and-ventilation/assesssment-of-fresh-air.htm" TargetMode="Externa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hyperlink" Target="https://www.hse.gov.uk/coronavirus/equipment-and-machinery/air-conditioning-and-ventilation/improve-mechanical-ventilation.htm" TargetMode="External"/><Relationship Id="rId2" Type="http://schemas.openxmlformats.org/officeDocument/2006/relationships/hyperlink" Target="https://www.hse.gov.uk/coronavirus/equipment-and-machinery/air-conditioning-and-ventilation/improve-natural-ventilation.htm" TargetMode="Externa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s://www.hse.gov.uk/coronavirus/equipment-and-machinery/air-conditioning-and-ventilation/improve-natural-ventilation.htm" TargetMode="External"/><Relationship Id="rId2" Type="http://schemas.openxmlformats.org/officeDocument/2006/relationships/hyperlink" Target="https://www.hse.gov.uk/coronavirus/equipment-and-machinery/air-conditioning-and-ventilation/improve-mechanical-ventilation.htm"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13118" y="2110595"/>
            <a:ext cx="10972800" cy="941747"/>
          </a:xfrm>
        </p:spPr>
        <p:txBody>
          <a:bodyPr>
            <a:noAutofit/>
          </a:bodyPr>
          <a:lstStyle/>
          <a:p>
            <a:pPr algn="ctr"/>
            <a:r>
              <a:rPr lang="en-GB" sz="4000"/>
              <a:t>Ventilation </a:t>
            </a:r>
            <a:br>
              <a:rPr lang="en-GB" sz="4000"/>
            </a:br>
            <a:br>
              <a:rPr lang="en-GB" sz="4000"/>
            </a:br>
            <a:r>
              <a:rPr lang="en-GB"/>
              <a:t>Linda Allan Regional Officer</a:t>
            </a:r>
            <a:br>
              <a:rPr lang="en-GB" sz="4000" b="1"/>
            </a:br>
            <a:br>
              <a:rPr lang="en-GB" sz="4000" b="1"/>
            </a:br>
            <a:br>
              <a:rPr lang="en-GB" sz="4000" b="1"/>
            </a:br>
            <a:endParaRPr lang="en-US" sz="4000" b="1"/>
          </a:p>
        </p:txBody>
      </p:sp>
    </p:spTree>
  </p:cSld>
  <p:clrMapOvr>
    <a:masterClrMapping/>
  </p:clrMapOvr>
  <mc:AlternateContent xmlns:mc="http://schemas.openxmlformats.org/markup-compatibility/2006" xmlns:p14="http://schemas.microsoft.com/office/powerpoint/2010/main">
    <mc:Choice Requires="p14">
      <p:transition spd="slow" p14:dur="2000" advTm="8928"/>
    </mc:Choice>
    <mc:Fallback xmlns="">
      <p:transition spd="slow" advTm="8928"/>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79D98-7A3F-4227-87BE-28A11B1DC58F}"/>
              </a:ext>
            </a:extLst>
          </p:cNvPr>
          <p:cNvSpPr>
            <a:spLocks noGrp="1"/>
          </p:cNvSpPr>
          <p:nvPr>
            <p:ph type="title"/>
          </p:nvPr>
        </p:nvSpPr>
        <p:spPr/>
        <p:txBody>
          <a:bodyPr/>
          <a:lstStyle/>
          <a:p>
            <a:r>
              <a:rPr lang="en-GB"/>
              <a:t>Assessing the Risks</a:t>
            </a:r>
          </a:p>
        </p:txBody>
      </p:sp>
      <p:sp>
        <p:nvSpPr>
          <p:cNvPr id="5" name="Content Placeholder 4">
            <a:extLst>
              <a:ext uri="{FF2B5EF4-FFF2-40B4-BE49-F238E27FC236}">
                <a16:creationId xmlns:a16="http://schemas.microsoft.com/office/drawing/2014/main" id="{62B3B75B-05A9-4C02-BC7A-325CCF310033}"/>
              </a:ext>
            </a:extLst>
          </p:cNvPr>
          <p:cNvSpPr>
            <a:spLocks noGrp="1"/>
          </p:cNvSpPr>
          <p:nvPr>
            <p:ph idx="1"/>
          </p:nvPr>
        </p:nvSpPr>
        <p:spPr>
          <a:xfrm>
            <a:off x="609600" y="1091913"/>
            <a:ext cx="10972800" cy="5355198"/>
          </a:xfrm>
        </p:spPr>
        <p:txBody>
          <a:bodyPr vert="horz" lIns="91440" tIns="45720" rIns="91440" bIns="45720" rtlCol="0" anchor="t">
            <a:normAutofit/>
          </a:bodyPr>
          <a:lstStyle/>
          <a:p>
            <a:pPr marL="0" indent="0">
              <a:buNone/>
            </a:pPr>
            <a:r>
              <a:rPr lang="en-GB" b="1">
                <a:latin typeface="Arial"/>
                <a:cs typeface="Arial"/>
              </a:rPr>
              <a:t>How many people use or occupy the area?</a:t>
            </a:r>
            <a:endParaRPr lang="en-US">
              <a:ea typeface="+mn-lt"/>
              <a:cs typeface="+mn-lt"/>
            </a:endParaRPr>
          </a:p>
          <a:p>
            <a:r>
              <a:rPr lang="en-GB">
                <a:solidFill>
                  <a:srgbClr val="111111"/>
                </a:solidFill>
                <a:latin typeface="Arial"/>
                <a:cs typeface="Arial"/>
              </a:rPr>
              <a:t>The more people who use or occupy an area the greater the risk that an infected person is there, increasing possible exposure to aerosol transmission. Reducing the number of people who use or occupy an area reduces this risk.</a:t>
            </a:r>
            <a:endParaRPr lang="en-GB">
              <a:ea typeface="+mn-lt"/>
              <a:cs typeface="+mn-lt"/>
            </a:endParaRPr>
          </a:p>
          <a:p>
            <a:r>
              <a:rPr lang="en-GB">
                <a:solidFill>
                  <a:srgbClr val="111111"/>
                </a:solidFill>
                <a:latin typeface="Arial"/>
                <a:cs typeface="Arial"/>
              </a:rPr>
              <a:t>This risk increases if an area is </a:t>
            </a:r>
            <a:r>
              <a:rPr lang="en-GB" u="sng">
                <a:solidFill>
                  <a:srgbClr val="981E32"/>
                </a:solidFill>
                <a:latin typeface="Arial"/>
                <a:cs typeface="Arial"/>
                <a:hlinkClick r:id="rId2"/>
              </a:rPr>
              <a:t>poorly ventilated</a:t>
            </a:r>
            <a:r>
              <a:rPr lang="en-GB">
                <a:solidFill>
                  <a:srgbClr val="111111"/>
                </a:solidFill>
                <a:latin typeface="Arial"/>
                <a:cs typeface="Arial"/>
              </a:rPr>
              <a:t> and occupied by more than one person.</a:t>
            </a:r>
            <a:endParaRPr lang="en-GB">
              <a:ea typeface="+mn-lt"/>
              <a:cs typeface="+mn-lt"/>
            </a:endParaRPr>
          </a:p>
          <a:p>
            <a:r>
              <a:rPr lang="en-GB">
                <a:solidFill>
                  <a:srgbClr val="111111"/>
                </a:solidFill>
                <a:latin typeface="Arial"/>
                <a:cs typeface="Arial"/>
              </a:rPr>
              <a:t>Consider how many people use or occupy an area at any one time. Is there a set number of people each day or do numbers fluctuate?</a:t>
            </a:r>
            <a:endParaRPr lang="en-GB">
              <a:ea typeface="+mn-lt"/>
              <a:cs typeface="+mn-lt"/>
            </a:endParaRPr>
          </a:p>
          <a:p>
            <a:pPr marL="0" indent="0">
              <a:buNone/>
            </a:pPr>
            <a:r>
              <a:rPr lang="en-GB" b="1">
                <a:latin typeface="Arial"/>
                <a:cs typeface="Arial"/>
              </a:rPr>
              <a:t>How much time do people spend in the area?</a:t>
            </a:r>
            <a:endParaRPr lang="en-GB">
              <a:ea typeface="+mn-lt"/>
              <a:cs typeface="+mn-lt"/>
            </a:endParaRPr>
          </a:p>
          <a:p>
            <a:r>
              <a:rPr lang="en-GB">
                <a:solidFill>
                  <a:srgbClr val="111111"/>
                </a:solidFill>
                <a:latin typeface="Arial"/>
                <a:cs typeface="Arial"/>
              </a:rPr>
              <a:t>The longer people use or occupy an area, the greater the risk. Consider how many people use or occupy an area for a sustained period (for example a full shift), and how many come and go throughout the day. Can you reduce this in any way? </a:t>
            </a:r>
            <a:endParaRPr lang="en-GB">
              <a:ea typeface="+mn-lt"/>
              <a:cs typeface="+mn-lt"/>
            </a:endParaRPr>
          </a:p>
          <a:p>
            <a:pPr marL="0" indent="0">
              <a:buNone/>
            </a:pPr>
            <a:r>
              <a:rPr lang="en-GB" b="1">
                <a:latin typeface="Arial"/>
                <a:cs typeface="Arial"/>
              </a:rPr>
              <a:t>How large is the area?</a:t>
            </a:r>
            <a:endParaRPr lang="en-GB">
              <a:ea typeface="+mn-lt"/>
              <a:cs typeface="+mn-lt"/>
            </a:endParaRPr>
          </a:p>
          <a:p>
            <a:r>
              <a:rPr lang="en-GB">
                <a:solidFill>
                  <a:srgbClr val="111111"/>
                </a:solidFill>
                <a:latin typeface="Arial"/>
                <a:cs typeface="Arial"/>
              </a:rPr>
              <a:t>The larger the area, the lower the risk. This is because larger areas:</a:t>
            </a:r>
            <a:endParaRPr lang="en-GB">
              <a:ea typeface="+mn-lt"/>
              <a:cs typeface="+mn-lt"/>
            </a:endParaRPr>
          </a:p>
          <a:p>
            <a:r>
              <a:rPr lang="en-GB">
                <a:solidFill>
                  <a:srgbClr val="111111"/>
                </a:solidFill>
                <a:latin typeface="Arial"/>
                <a:cs typeface="Arial"/>
              </a:rPr>
              <a:t>have more air to help dilute the virus</a:t>
            </a:r>
            <a:endParaRPr lang="en-GB">
              <a:ea typeface="+mn-lt"/>
              <a:cs typeface="+mn-lt"/>
            </a:endParaRPr>
          </a:p>
          <a:p>
            <a:r>
              <a:rPr lang="en-GB">
                <a:solidFill>
                  <a:srgbClr val="111111"/>
                </a:solidFill>
                <a:latin typeface="Arial"/>
                <a:cs typeface="Arial"/>
              </a:rPr>
              <a:t>tend to be designed with higher ventilation rates</a:t>
            </a:r>
            <a:endParaRPr lang="en-GB">
              <a:ea typeface="+mn-lt"/>
              <a:cs typeface="+mn-lt"/>
            </a:endParaRPr>
          </a:p>
          <a:p>
            <a:pPr>
              <a:buFont typeface="Arial,Sans-Serif" panose="020B0604020202020204" pitchFamily="34" charset="0"/>
            </a:pPr>
            <a:r>
              <a:rPr lang="en-GB">
                <a:solidFill>
                  <a:srgbClr val="111111"/>
                </a:solidFill>
                <a:latin typeface="Arial"/>
                <a:cs typeface="Arial"/>
              </a:rPr>
              <a:t>mean it takes longer for aerosols to build up</a:t>
            </a:r>
            <a:endParaRPr lang="en-GB"/>
          </a:p>
        </p:txBody>
      </p:sp>
    </p:spTree>
    <p:extLst>
      <p:ext uri="{BB962C8B-B14F-4D97-AF65-F5344CB8AC3E}">
        <p14:creationId xmlns:p14="http://schemas.microsoft.com/office/powerpoint/2010/main" val="2330410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61796-93E3-4207-9C77-49D3F6342E67}"/>
              </a:ext>
            </a:extLst>
          </p:cNvPr>
          <p:cNvSpPr>
            <a:spLocks noGrp="1"/>
          </p:cNvSpPr>
          <p:nvPr>
            <p:ph type="title"/>
          </p:nvPr>
        </p:nvSpPr>
        <p:spPr/>
        <p:txBody>
          <a:bodyPr/>
          <a:lstStyle/>
          <a:p>
            <a:r>
              <a:rPr lang="en-GB"/>
              <a:t>Assessing the Risk</a:t>
            </a:r>
          </a:p>
        </p:txBody>
      </p:sp>
      <p:sp>
        <p:nvSpPr>
          <p:cNvPr id="6" name="TextBox 5">
            <a:extLst>
              <a:ext uri="{FF2B5EF4-FFF2-40B4-BE49-F238E27FC236}">
                <a16:creationId xmlns:a16="http://schemas.microsoft.com/office/drawing/2014/main" id="{5ADDBD36-7B27-4045-B2E6-0060E6BD937D}"/>
              </a:ext>
            </a:extLst>
          </p:cNvPr>
          <p:cNvSpPr txBox="1"/>
          <p:nvPr/>
        </p:nvSpPr>
        <p:spPr>
          <a:xfrm>
            <a:off x="757646" y="1240971"/>
            <a:ext cx="10607040" cy="5750292"/>
          </a:xfrm>
          <a:prstGeom prst="rect">
            <a:avLst/>
          </a:prstGeom>
          <a:noFill/>
        </p:spPr>
        <p:txBody>
          <a:bodyPr wrap="square" lIns="91440" tIns="45720" rIns="91440" bIns="45720" rtlCol="0" anchor="t">
            <a:spAutoFit/>
          </a:bodyPr>
          <a:lstStyle/>
          <a:p>
            <a:pPr>
              <a:lnSpc>
                <a:spcPct val="90000"/>
              </a:lnSpc>
              <a:spcBef>
                <a:spcPts val="1000"/>
              </a:spcBef>
            </a:pPr>
            <a:r>
              <a:rPr lang="en-GB" b="1">
                <a:solidFill>
                  <a:srgbClr val="000000"/>
                </a:solidFill>
                <a:latin typeface="Arial"/>
                <a:cs typeface="Arial"/>
              </a:rPr>
              <a:t>What tasks or activities take place in the area?</a:t>
            </a:r>
            <a:endParaRPr lang="en-US">
              <a:ea typeface="+mn-lt"/>
              <a:cs typeface="+mn-lt"/>
            </a:endParaRPr>
          </a:p>
          <a:p>
            <a:pPr marL="285750" indent="-285750">
              <a:lnSpc>
                <a:spcPct val="90000"/>
              </a:lnSpc>
              <a:spcBef>
                <a:spcPts val="1000"/>
              </a:spcBef>
              <a:buFont typeface="Arial"/>
              <a:buChar char="•"/>
            </a:pPr>
            <a:r>
              <a:rPr lang="en-GB">
                <a:solidFill>
                  <a:srgbClr val="111111"/>
                </a:solidFill>
                <a:latin typeface="Arial"/>
                <a:cs typeface="Arial"/>
              </a:rPr>
              <a:t>Activities that make you breathe deeper, for example physical exertion or shouting, will increase generation of aerosols and increase the risk of transmission.</a:t>
            </a:r>
            <a:endParaRPr lang="en-US">
              <a:ea typeface="+mn-lt"/>
              <a:cs typeface="+mn-lt"/>
            </a:endParaRPr>
          </a:p>
          <a:p>
            <a:pPr marL="285750" indent="-285750">
              <a:lnSpc>
                <a:spcPct val="90000"/>
              </a:lnSpc>
              <a:spcBef>
                <a:spcPts val="1000"/>
              </a:spcBef>
              <a:buFont typeface="Arial"/>
              <a:buChar char="•"/>
            </a:pPr>
            <a:r>
              <a:rPr lang="en-GB">
                <a:solidFill>
                  <a:srgbClr val="111111"/>
                </a:solidFill>
                <a:latin typeface="Arial"/>
                <a:cs typeface="Arial"/>
              </a:rPr>
              <a:t>These activities increase transmission risk even in areas with adequate ventilation. If possible, avoid or redesign these activities to reduce the risk, for example moving activities outside </a:t>
            </a:r>
          </a:p>
          <a:p>
            <a:endParaRPr lang="en-GB" b="1">
              <a:solidFill>
                <a:srgbClr val="000000"/>
              </a:solidFill>
              <a:latin typeface="Arial"/>
              <a:cs typeface="Arial"/>
            </a:endParaRPr>
          </a:p>
          <a:p>
            <a:pPr algn="l"/>
            <a:r>
              <a:rPr lang="en-GB" sz="1800" b="1" i="0">
                <a:solidFill>
                  <a:srgbClr val="000000"/>
                </a:solidFill>
                <a:effectLst/>
                <a:latin typeface="Arial"/>
                <a:cs typeface="Arial"/>
              </a:rPr>
              <a:t>Are there any features in the workplace that affect ventilation? </a:t>
            </a:r>
            <a:endParaRPr lang="en-GB">
              <a:latin typeface="Arial"/>
              <a:cs typeface="Arial"/>
            </a:endParaRPr>
          </a:p>
          <a:p>
            <a:pPr marL="285750" indent="-285750" algn="l" fontAlgn="base">
              <a:buFont typeface="Arial"/>
              <a:buChar char="•"/>
            </a:pPr>
            <a:r>
              <a:rPr lang="en-GB" sz="1800" b="0" i="0">
                <a:solidFill>
                  <a:srgbClr val="111111"/>
                </a:solidFill>
                <a:effectLst/>
                <a:latin typeface="Arial"/>
                <a:cs typeface="Arial"/>
              </a:rPr>
              <a:t>You may have large machinery, equipment or other features that would prevent air circulating. This could create stagnant parts of the area so consider how to improve the flow of air in that </a:t>
            </a:r>
            <a:r>
              <a:rPr lang="en-GB">
                <a:solidFill>
                  <a:srgbClr val="111111"/>
                </a:solidFill>
                <a:latin typeface="Arial"/>
                <a:cs typeface="Arial"/>
              </a:rPr>
              <a:t>area.</a:t>
            </a:r>
            <a:endParaRPr lang="en-GB" sz="1800" b="0" i="0">
              <a:solidFill>
                <a:srgbClr val="111111"/>
              </a:solidFill>
              <a:effectLst/>
              <a:latin typeface="Arial"/>
              <a:cs typeface="Arial"/>
            </a:endParaRPr>
          </a:p>
          <a:p>
            <a:pPr marL="285750" indent="-285750" algn="l" fontAlgn="base">
              <a:buFont typeface="Arial"/>
              <a:buChar char="•"/>
            </a:pPr>
            <a:endParaRPr lang="en-GB" sz="1800" b="0" i="0">
              <a:solidFill>
                <a:srgbClr val="111111"/>
              </a:solidFill>
              <a:effectLst/>
              <a:latin typeface="Arial" panose="020B0604020202020204" pitchFamily="34" charset="0"/>
              <a:cs typeface="Arial" panose="020B0604020202020204" pitchFamily="34" charset="0"/>
            </a:endParaRPr>
          </a:p>
          <a:p>
            <a:pPr algn="l" fontAlgn="base"/>
            <a:r>
              <a:rPr lang="en-GB" sz="1800" b="1" i="0">
                <a:solidFill>
                  <a:srgbClr val="000000"/>
                </a:solidFill>
                <a:effectLst/>
                <a:latin typeface="Arial"/>
                <a:cs typeface="Arial"/>
              </a:rPr>
              <a:t>Is there a complex ventilation system?</a:t>
            </a:r>
            <a:endParaRPr lang="en-GB" sz="1800" i="0">
              <a:solidFill>
                <a:srgbClr val="111111"/>
              </a:solidFill>
              <a:effectLst/>
              <a:latin typeface="Arial"/>
              <a:cs typeface="Arial"/>
            </a:endParaRPr>
          </a:p>
          <a:p>
            <a:pPr algn="l" fontAlgn="base"/>
            <a:r>
              <a:rPr lang="en-GB" sz="1800" b="0" i="0">
                <a:solidFill>
                  <a:srgbClr val="111111"/>
                </a:solidFill>
                <a:effectLst/>
                <a:latin typeface="Arial" panose="020B0604020202020204" pitchFamily="34" charset="0"/>
              </a:rPr>
              <a:t>Workplaces that may have complex ventilation systems include:</a:t>
            </a:r>
          </a:p>
          <a:p>
            <a:pPr algn="l" fontAlgn="base">
              <a:buFont typeface="Arial" panose="020B0604020202020204" pitchFamily="34" charset="0"/>
              <a:buChar char="•"/>
            </a:pPr>
            <a:r>
              <a:rPr lang="en-GB" sz="1800" b="0" i="0">
                <a:solidFill>
                  <a:srgbClr val="111111"/>
                </a:solidFill>
                <a:effectLst/>
                <a:latin typeface="Arial" panose="020B0604020202020204" pitchFamily="34" charset="0"/>
              </a:rPr>
              <a:t>some old buildings</a:t>
            </a:r>
          </a:p>
          <a:p>
            <a:pPr algn="l" fontAlgn="base">
              <a:buFont typeface="Arial" panose="020B0604020202020204" pitchFamily="34" charset="0"/>
              <a:buChar char="•"/>
            </a:pPr>
            <a:r>
              <a:rPr lang="en-GB" sz="1800" b="0" i="0">
                <a:solidFill>
                  <a:srgbClr val="111111"/>
                </a:solidFill>
                <a:effectLst/>
                <a:latin typeface="Arial" panose="020B0604020202020204" pitchFamily="34" charset="0"/>
              </a:rPr>
              <a:t>buildings with multiple floors and rooms, with different ventilation systems</a:t>
            </a:r>
          </a:p>
          <a:p>
            <a:pPr algn="l" fontAlgn="base">
              <a:buFont typeface="Arial" panose="020B0604020202020204" pitchFamily="34" charset="0"/>
              <a:buChar char="•"/>
            </a:pPr>
            <a:r>
              <a:rPr lang="en-GB" sz="1800" b="0" i="0">
                <a:solidFill>
                  <a:srgbClr val="111111"/>
                </a:solidFill>
                <a:effectLst/>
                <a:latin typeface="Arial" panose="020B0604020202020204" pitchFamily="34" charset="0"/>
              </a:rPr>
              <a:t>systems designed for product manufacturing reasons, which may include additional recirculation</a:t>
            </a:r>
          </a:p>
          <a:p>
            <a:pPr algn="l" fontAlgn="base"/>
            <a:endParaRPr lang="en-GB" sz="1800" b="0" i="0">
              <a:solidFill>
                <a:srgbClr val="111111"/>
              </a:solidFill>
              <a:effectLst/>
              <a:latin typeface="Arial" panose="020B0604020202020204" pitchFamily="34" charset="0"/>
            </a:endParaRPr>
          </a:p>
          <a:p>
            <a:pPr fontAlgn="base"/>
            <a:r>
              <a:rPr lang="en-GB" sz="1800" b="0" i="0">
                <a:solidFill>
                  <a:srgbClr val="111111"/>
                </a:solidFill>
                <a:effectLst/>
                <a:latin typeface="Arial"/>
                <a:cs typeface="Arial"/>
              </a:rPr>
              <a:t>If your workplace has a complex ventilation system, there is guidance from the </a:t>
            </a:r>
            <a:r>
              <a:rPr lang="en-GB" sz="1800" b="0" i="0" u="sng">
                <a:solidFill>
                  <a:srgbClr val="981E32"/>
                </a:solidFill>
                <a:effectLst/>
                <a:latin typeface="Arial"/>
                <a:cs typeface="Arial"/>
                <a:hlinkClick r:id="rId2"/>
              </a:rPr>
              <a:t>Chartered Institution of Building Services Engineers (CIBSE)</a:t>
            </a:r>
            <a:r>
              <a:rPr lang="en-GB" sz="1800" b="0" i="0">
                <a:solidFill>
                  <a:srgbClr val="111111"/>
                </a:solidFill>
                <a:effectLst/>
                <a:latin typeface="Arial"/>
                <a:cs typeface="Arial"/>
              </a:rPr>
              <a:t>, or you may need to get a ventilation engineer to provide expert advice on what system you need to reduce any potential transmission risks.</a:t>
            </a:r>
            <a:endParaRPr lang="en-GB">
              <a:solidFill>
                <a:srgbClr val="111111"/>
              </a:solidFill>
              <a:latin typeface="Arial"/>
              <a:cs typeface="Arial"/>
            </a:endParaRPr>
          </a:p>
          <a:p>
            <a:endParaRPr lang="en-GB"/>
          </a:p>
        </p:txBody>
      </p:sp>
    </p:spTree>
    <p:extLst>
      <p:ext uri="{BB962C8B-B14F-4D97-AF65-F5344CB8AC3E}">
        <p14:creationId xmlns:p14="http://schemas.microsoft.com/office/powerpoint/2010/main" val="1931534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8B0C4-32DA-44D5-AA28-8E26DAA25736}"/>
              </a:ext>
            </a:extLst>
          </p:cNvPr>
          <p:cNvSpPr>
            <a:spLocks noGrp="1"/>
          </p:cNvSpPr>
          <p:nvPr>
            <p:ph type="title"/>
          </p:nvPr>
        </p:nvSpPr>
        <p:spPr/>
        <p:txBody>
          <a:bodyPr/>
          <a:lstStyle/>
          <a:p>
            <a:r>
              <a:rPr lang="en-GB"/>
              <a:t>Air Cleaning and Filtration Units</a:t>
            </a:r>
          </a:p>
        </p:txBody>
      </p:sp>
      <p:sp>
        <p:nvSpPr>
          <p:cNvPr id="3" name="Content Placeholder 2">
            <a:extLst>
              <a:ext uri="{FF2B5EF4-FFF2-40B4-BE49-F238E27FC236}">
                <a16:creationId xmlns:a16="http://schemas.microsoft.com/office/drawing/2014/main" id="{836781DA-7FE4-4AC4-9B30-977F326F4D04}"/>
              </a:ext>
            </a:extLst>
          </p:cNvPr>
          <p:cNvSpPr>
            <a:spLocks noGrp="1"/>
          </p:cNvSpPr>
          <p:nvPr>
            <p:ph idx="1"/>
          </p:nvPr>
        </p:nvSpPr>
        <p:spPr>
          <a:xfrm>
            <a:off x="609600" y="1260001"/>
            <a:ext cx="10972800" cy="4984045"/>
          </a:xfrm>
        </p:spPr>
        <p:txBody>
          <a:bodyPr>
            <a:normAutofit/>
          </a:bodyPr>
          <a:lstStyle/>
          <a:p>
            <a:pPr marL="0" indent="0" algn="l">
              <a:buNone/>
            </a:pPr>
            <a:r>
              <a:rPr lang="en-GB" b="1" i="0">
                <a:solidFill>
                  <a:srgbClr val="000000"/>
                </a:solidFill>
                <a:effectLst/>
                <a:latin typeface="Arial" panose="020B0604020202020204" pitchFamily="34" charset="0"/>
              </a:rPr>
              <a:t>Air cleaning and filtration units</a:t>
            </a:r>
          </a:p>
          <a:p>
            <a:pPr marL="0" indent="0" algn="l" fontAlgn="base">
              <a:buNone/>
            </a:pPr>
            <a:r>
              <a:rPr lang="en-GB" b="0" i="0">
                <a:solidFill>
                  <a:srgbClr val="111111"/>
                </a:solidFill>
                <a:effectLst/>
                <a:latin typeface="Arial" panose="020B0604020202020204" pitchFamily="34" charset="0"/>
              </a:rPr>
              <a:t>You can use local air cleaning and filtration units to reduce airborne transmission of aerosols where it is not possible to maintain adequate ventilation.</a:t>
            </a:r>
          </a:p>
          <a:p>
            <a:pPr marL="0" indent="0" algn="l" fontAlgn="base">
              <a:buNone/>
            </a:pPr>
            <a:r>
              <a:rPr lang="en-GB" b="0" i="0">
                <a:solidFill>
                  <a:srgbClr val="111111"/>
                </a:solidFill>
                <a:effectLst/>
                <a:latin typeface="Arial" panose="020B0604020202020204" pitchFamily="34" charset="0"/>
              </a:rPr>
              <a:t>These units are not a substitute for ventilation. You should prioritise any areas identified as poorly ventilated for improvement in other ways before you think about using an air cleaning device.</a:t>
            </a:r>
          </a:p>
          <a:p>
            <a:pPr marL="0" indent="0" algn="l" fontAlgn="base">
              <a:buNone/>
            </a:pPr>
            <a:r>
              <a:rPr lang="en-GB" b="0" i="0">
                <a:solidFill>
                  <a:srgbClr val="111111"/>
                </a:solidFill>
                <a:effectLst/>
                <a:latin typeface="Arial" panose="020B0604020202020204" pitchFamily="34" charset="0"/>
              </a:rPr>
              <a:t>If you decide to use an air cleaning unit, the most suitable types to use are:</a:t>
            </a:r>
          </a:p>
          <a:p>
            <a:pPr algn="l" fontAlgn="base">
              <a:buFont typeface="Arial" panose="020B0604020202020204" pitchFamily="34" charset="0"/>
              <a:buChar char="•"/>
            </a:pPr>
            <a:r>
              <a:rPr lang="en-GB" b="0" i="0">
                <a:solidFill>
                  <a:srgbClr val="111111"/>
                </a:solidFill>
                <a:effectLst/>
                <a:latin typeface="Arial" panose="020B0604020202020204" pitchFamily="34" charset="0"/>
              </a:rPr>
              <a:t>high-efficiency filters</a:t>
            </a:r>
          </a:p>
          <a:p>
            <a:pPr algn="l" fontAlgn="base">
              <a:buFont typeface="Arial" panose="020B0604020202020204" pitchFamily="34" charset="0"/>
              <a:buChar char="•"/>
            </a:pPr>
            <a:r>
              <a:rPr lang="en-GB" b="0" i="0">
                <a:solidFill>
                  <a:srgbClr val="111111"/>
                </a:solidFill>
                <a:effectLst/>
                <a:latin typeface="Arial" panose="020B0604020202020204" pitchFamily="34" charset="0"/>
              </a:rPr>
              <a:t>ultraviolet-based devices.</a:t>
            </a:r>
          </a:p>
          <a:p>
            <a:pPr marL="0" indent="0" algn="l" fontAlgn="base">
              <a:buNone/>
            </a:pPr>
            <a:r>
              <a:rPr lang="en-GB" b="0" i="0">
                <a:solidFill>
                  <a:srgbClr val="111111"/>
                </a:solidFill>
                <a:effectLst/>
                <a:latin typeface="Arial" panose="020B0604020202020204" pitchFamily="34" charset="0"/>
              </a:rPr>
              <a:t>Any unit should be appropriate for the size of the area they’re used in to ensure they work in the way they are intended to.</a:t>
            </a:r>
          </a:p>
          <a:p>
            <a:pPr marL="0" indent="0" algn="l" fontAlgn="base">
              <a:buNone/>
            </a:pPr>
            <a:r>
              <a:rPr lang="en-GB" b="0" i="0">
                <a:solidFill>
                  <a:srgbClr val="111111"/>
                </a:solidFill>
                <a:effectLst/>
                <a:latin typeface="Arial" panose="020B0604020202020204" pitchFamily="34" charset="0"/>
              </a:rPr>
              <a:t>Carbon dioxide (CO2) detectors are not suitable for use in areas that rely on air cleaning units to provide ventilation. This is because filtration units remove contaminants (such as coronavirus) from the air but do not remove CO2.</a:t>
            </a:r>
          </a:p>
          <a:p>
            <a:pPr marL="0" indent="0" algn="l" fontAlgn="base">
              <a:buNone/>
            </a:pPr>
            <a:r>
              <a:rPr lang="en-GB" b="0" i="0">
                <a:solidFill>
                  <a:srgbClr val="111111"/>
                </a:solidFill>
                <a:effectLst/>
                <a:latin typeface="Arial" panose="020B0604020202020204" pitchFamily="34" charset="0"/>
              </a:rPr>
              <a:t>Air cleaning devices are also used to disinfect workplaces and there is HSE guidance on </a:t>
            </a:r>
            <a:r>
              <a:rPr lang="en-GB" b="0" i="0" u="sng">
                <a:solidFill>
                  <a:srgbClr val="981E32"/>
                </a:solidFill>
                <a:effectLst/>
                <a:latin typeface="Arial" panose="020B0604020202020204" pitchFamily="34" charset="0"/>
                <a:hlinkClick r:id="rId2"/>
              </a:rPr>
              <a:t>disinfecting using fog, mist and other systems during the pandemic</a:t>
            </a:r>
            <a:r>
              <a:rPr lang="en-GB" b="0" i="0">
                <a:solidFill>
                  <a:srgbClr val="111111"/>
                </a:solidFill>
                <a:effectLst/>
                <a:latin typeface="Arial" panose="020B0604020202020204" pitchFamily="34" charset="0"/>
              </a:rPr>
              <a:t>.</a:t>
            </a:r>
          </a:p>
          <a:p>
            <a:endParaRPr lang="en-GB"/>
          </a:p>
        </p:txBody>
      </p:sp>
    </p:spTree>
    <p:extLst>
      <p:ext uri="{BB962C8B-B14F-4D97-AF65-F5344CB8AC3E}">
        <p14:creationId xmlns:p14="http://schemas.microsoft.com/office/powerpoint/2010/main" val="21401485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C7DDF-CBFE-434D-838F-AF01C9AB9354}"/>
              </a:ext>
            </a:extLst>
          </p:cNvPr>
          <p:cNvSpPr>
            <a:spLocks noGrp="1"/>
          </p:cNvSpPr>
          <p:nvPr>
            <p:ph type="title"/>
          </p:nvPr>
        </p:nvSpPr>
        <p:spPr/>
        <p:txBody>
          <a:bodyPr/>
          <a:lstStyle/>
          <a:p>
            <a:r>
              <a:rPr lang="en-GB"/>
              <a:t>Mechanical Ventilation (including air conditioning) </a:t>
            </a:r>
          </a:p>
        </p:txBody>
      </p:sp>
      <p:sp>
        <p:nvSpPr>
          <p:cNvPr id="3" name="Content Placeholder 2">
            <a:extLst>
              <a:ext uri="{FF2B5EF4-FFF2-40B4-BE49-F238E27FC236}">
                <a16:creationId xmlns:a16="http://schemas.microsoft.com/office/drawing/2014/main" id="{7D4D4449-67A8-4F90-84F3-56C162EB1887}"/>
              </a:ext>
            </a:extLst>
          </p:cNvPr>
          <p:cNvSpPr>
            <a:spLocks noGrp="1"/>
          </p:cNvSpPr>
          <p:nvPr>
            <p:ph idx="1"/>
          </p:nvPr>
        </p:nvSpPr>
        <p:spPr>
          <a:xfrm>
            <a:off x="609600" y="1260001"/>
            <a:ext cx="10972800" cy="5118676"/>
          </a:xfrm>
        </p:spPr>
        <p:txBody>
          <a:bodyPr vert="horz" lIns="91440" tIns="45720" rIns="91440" bIns="45720" rtlCol="0" anchor="t">
            <a:normAutofit fontScale="85000" lnSpcReduction="20000"/>
          </a:bodyPr>
          <a:lstStyle/>
          <a:p>
            <a:pPr marL="0" indent="0" algn="l" fontAlgn="base">
              <a:buNone/>
            </a:pPr>
            <a:r>
              <a:rPr lang="en-GB" b="1" i="0">
                <a:solidFill>
                  <a:srgbClr val="111111"/>
                </a:solidFill>
                <a:effectLst/>
                <a:latin typeface="Arial" panose="020B0604020202020204" pitchFamily="34" charset="0"/>
              </a:rPr>
              <a:t>Mechanical ventilation that  brings fresh air from outside into a building.</a:t>
            </a:r>
          </a:p>
          <a:p>
            <a:pPr marL="0" indent="0" algn="l" fontAlgn="base">
              <a:buNone/>
            </a:pPr>
            <a:r>
              <a:rPr lang="en-GB" b="0" i="0">
                <a:solidFill>
                  <a:srgbClr val="111111"/>
                </a:solidFill>
                <a:effectLst/>
                <a:latin typeface="Arial" panose="020B0604020202020204" pitchFamily="34" charset="0"/>
              </a:rPr>
              <a:t>You should speak to the people who manage the day-to-day operations of your workplace ventilation systems to:</a:t>
            </a:r>
          </a:p>
          <a:p>
            <a:pPr algn="l" fontAlgn="base">
              <a:buFont typeface="Arial" panose="020B0604020202020204" pitchFamily="34" charset="0"/>
              <a:buChar char="•"/>
            </a:pPr>
            <a:r>
              <a:rPr lang="en-GB" b="0" i="0">
                <a:solidFill>
                  <a:srgbClr val="111111"/>
                </a:solidFill>
                <a:effectLst/>
                <a:latin typeface="Arial"/>
                <a:cs typeface="Arial"/>
              </a:rPr>
              <a:t>understand how they operate</a:t>
            </a:r>
          </a:p>
          <a:p>
            <a:pPr algn="l" fontAlgn="base">
              <a:buFont typeface="Arial" panose="020B0604020202020204" pitchFamily="34" charset="0"/>
              <a:buChar char="•"/>
            </a:pPr>
            <a:r>
              <a:rPr lang="en-GB" b="0" i="0">
                <a:solidFill>
                  <a:srgbClr val="111111"/>
                </a:solidFill>
                <a:effectLst/>
                <a:latin typeface="Arial"/>
                <a:cs typeface="Arial"/>
              </a:rPr>
              <a:t>make sure they’re supplying fresh air into an area and how much</a:t>
            </a:r>
          </a:p>
          <a:p>
            <a:pPr algn="l" fontAlgn="base">
              <a:buFont typeface="Arial" panose="020B0604020202020204" pitchFamily="34" charset="0"/>
              <a:buChar char="•"/>
            </a:pPr>
            <a:r>
              <a:rPr lang="en-GB" b="0" i="0">
                <a:solidFill>
                  <a:srgbClr val="111111"/>
                </a:solidFill>
                <a:effectLst/>
                <a:latin typeface="Arial"/>
                <a:cs typeface="Arial"/>
              </a:rPr>
              <a:t>make sure they’re maintained in line with manufacturers’ instructions</a:t>
            </a:r>
          </a:p>
          <a:p>
            <a:pPr algn="l" fontAlgn="base"/>
            <a:r>
              <a:rPr lang="en-GB" b="0" i="0">
                <a:solidFill>
                  <a:srgbClr val="111111"/>
                </a:solidFill>
                <a:effectLst/>
                <a:latin typeface="Arial"/>
                <a:cs typeface="Arial"/>
              </a:rPr>
              <a:t>You shouldn’t lower mechanical ventilation rates if the number of people reduces in an area temporarily. </a:t>
            </a:r>
          </a:p>
          <a:p>
            <a:pPr algn="l" fontAlgn="base"/>
            <a:r>
              <a:rPr lang="en-GB" b="0" i="0">
                <a:solidFill>
                  <a:srgbClr val="111111"/>
                </a:solidFill>
                <a:effectLst/>
                <a:latin typeface="Arial"/>
                <a:cs typeface="Arial"/>
              </a:rPr>
              <a:t>You should base ventilation rates on the maximum ‘normal’ occupancy of an area.</a:t>
            </a:r>
          </a:p>
          <a:p>
            <a:pPr marL="0" indent="0" algn="l">
              <a:buNone/>
            </a:pPr>
            <a:r>
              <a:rPr lang="en-GB" b="1" i="0">
                <a:solidFill>
                  <a:srgbClr val="000000"/>
                </a:solidFill>
                <a:effectLst/>
                <a:latin typeface="Arial" panose="020B0604020202020204" pitchFamily="34" charset="0"/>
              </a:rPr>
              <a:t>Maximising fresh air</a:t>
            </a:r>
          </a:p>
          <a:p>
            <a:pPr algn="l" fontAlgn="base"/>
            <a:r>
              <a:rPr lang="en-GB" b="0" i="0">
                <a:solidFill>
                  <a:srgbClr val="111111"/>
                </a:solidFill>
                <a:effectLst/>
                <a:latin typeface="Arial"/>
                <a:cs typeface="Arial"/>
              </a:rPr>
              <a:t>These systems will provide adequate ventilation if they are set to maximise fresh air and minimise recirculation. </a:t>
            </a:r>
          </a:p>
          <a:p>
            <a:pPr algn="l" fontAlgn="base">
              <a:lnSpc>
                <a:spcPct val="120000"/>
              </a:lnSpc>
            </a:pPr>
            <a:r>
              <a:rPr lang="en-GB" b="0" i="0">
                <a:solidFill>
                  <a:srgbClr val="111111"/>
                </a:solidFill>
                <a:effectLst/>
                <a:latin typeface="Arial" panose="020B0604020202020204" pitchFamily="34" charset="0"/>
              </a:rPr>
              <a:t>If your system draws in fresh air, it can continue to operate. You need to know how much fresh air it draws in and if this provides adequate ventilation. You may need to increase the rate or supplement with natural ventilation (opening doors, windows and air vents) where possible. </a:t>
            </a:r>
          </a:p>
          <a:p>
            <a:pPr algn="l" fontAlgn="base"/>
            <a:r>
              <a:rPr lang="en-GB" b="0" i="0">
                <a:solidFill>
                  <a:srgbClr val="111111"/>
                </a:solidFill>
                <a:effectLst/>
                <a:latin typeface="Arial" panose="020B0604020202020204" pitchFamily="34" charset="0"/>
              </a:rPr>
              <a:t>You can also consider extending the operating times of mechanical ventilation systems to before and after people use work areas.</a:t>
            </a:r>
          </a:p>
          <a:p>
            <a:pPr marL="0" indent="0" algn="l">
              <a:buNone/>
            </a:pPr>
            <a:r>
              <a:rPr lang="en-GB" b="1" i="0">
                <a:solidFill>
                  <a:srgbClr val="000000"/>
                </a:solidFill>
                <a:effectLst/>
                <a:latin typeface="Arial" panose="020B0604020202020204" pitchFamily="34" charset="0"/>
              </a:rPr>
              <a:t>Recirculating air</a:t>
            </a:r>
          </a:p>
          <a:p>
            <a:pPr algn="l" fontAlgn="base"/>
            <a:r>
              <a:rPr lang="en-GB" b="0" i="0">
                <a:solidFill>
                  <a:srgbClr val="111111"/>
                </a:solidFill>
                <a:effectLst/>
                <a:latin typeface="Arial"/>
                <a:cs typeface="Arial"/>
              </a:rPr>
              <a:t>It is preferable not to recirculate air from one space to another.</a:t>
            </a:r>
          </a:p>
          <a:p>
            <a:pPr algn="l" fontAlgn="base"/>
            <a:r>
              <a:rPr lang="en-GB" b="0" i="0">
                <a:solidFill>
                  <a:srgbClr val="111111"/>
                </a:solidFill>
                <a:effectLst/>
                <a:latin typeface="Arial" panose="020B0604020202020204" pitchFamily="34" charset="0"/>
              </a:rPr>
              <a:t>Recirculation units for heating and cooling that do not draw in a supply of fresh air can remain in operation provided there is a supply of outdoor air, for example windows and doors left open.</a:t>
            </a:r>
          </a:p>
          <a:p>
            <a:pPr algn="l" fontAlgn="base"/>
            <a:r>
              <a:rPr lang="en-GB" b="0" i="0">
                <a:solidFill>
                  <a:srgbClr val="111111"/>
                </a:solidFill>
                <a:effectLst/>
                <a:latin typeface="Arial" panose="020B0604020202020204" pitchFamily="34" charset="0"/>
              </a:rPr>
              <a:t>Recirculation units (including air conditioning) can mask poor ventilation as they only make an area feel more comfortable.</a:t>
            </a:r>
          </a:p>
          <a:p>
            <a:pPr marL="0" indent="0" algn="l">
              <a:buNone/>
            </a:pPr>
            <a:endParaRPr lang="en-GB" b="1" i="0">
              <a:solidFill>
                <a:srgbClr val="000000"/>
              </a:solidFill>
              <a:effectLst/>
              <a:latin typeface="Arial" panose="020B0604020202020204" pitchFamily="34" charset="0"/>
              <a:cs typeface="Arial"/>
            </a:endParaRPr>
          </a:p>
          <a:p>
            <a:endParaRPr lang="en-GB"/>
          </a:p>
        </p:txBody>
      </p:sp>
    </p:spTree>
    <p:extLst>
      <p:ext uri="{BB962C8B-B14F-4D97-AF65-F5344CB8AC3E}">
        <p14:creationId xmlns:p14="http://schemas.microsoft.com/office/powerpoint/2010/main" val="3455599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2CDA8-BD7F-4792-8740-013E73A92DD7}"/>
              </a:ext>
            </a:extLst>
          </p:cNvPr>
          <p:cNvSpPr>
            <a:spLocks noGrp="1"/>
          </p:cNvSpPr>
          <p:nvPr>
            <p:ph type="title"/>
          </p:nvPr>
        </p:nvSpPr>
        <p:spPr/>
        <p:txBody>
          <a:bodyPr/>
          <a:lstStyle/>
          <a:p>
            <a:r>
              <a:rPr lang="en-GB"/>
              <a:t>Improving Natural Ventilation</a:t>
            </a:r>
          </a:p>
        </p:txBody>
      </p:sp>
      <p:sp>
        <p:nvSpPr>
          <p:cNvPr id="3" name="Content Placeholder 2">
            <a:extLst>
              <a:ext uri="{FF2B5EF4-FFF2-40B4-BE49-F238E27FC236}">
                <a16:creationId xmlns:a16="http://schemas.microsoft.com/office/drawing/2014/main" id="{233FC609-E45F-4A12-BF26-2F74C022F540}"/>
              </a:ext>
            </a:extLst>
          </p:cNvPr>
          <p:cNvSpPr>
            <a:spLocks noGrp="1"/>
          </p:cNvSpPr>
          <p:nvPr>
            <p:ph idx="1"/>
          </p:nvPr>
        </p:nvSpPr>
        <p:spPr>
          <a:xfrm>
            <a:off x="609600" y="1080707"/>
            <a:ext cx="10972800" cy="5400021"/>
          </a:xfrm>
        </p:spPr>
        <p:txBody>
          <a:bodyPr vert="horz" lIns="91440" tIns="45720" rIns="91440" bIns="45720" rtlCol="0" anchor="t">
            <a:normAutofit fontScale="92500" lnSpcReduction="10000"/>
          </a:bodyPr>
          <a:lstStyle/>
          <a:p>
            <a:pPr marL="0" indent="0" algn="l">
              <a:buNone/>
            </a:pPr>
            <a:r>
              <a:rPr lang="en-GB" b="1" i="0">
                <a:solidFill>
                  <a:srgbClr val="000000"/>
                </a:solidFill>
                <a:effectLst/>
                <a:latin typeface="Arial"/>
                <a:cs typeface="Arial"/>
              </a:rPr>
              <a:t>How to improve natural ventilation</a:t>
            </a:r>
            <a:endParaRPr lang="en-US"/>
          </a:p>
          <a:p>
            <a:pPr algn="l" fontAlgn="base"/>
            <a:r>
              <a:rPr lang="en-GB" b="0" i="0">
                <a:solidFill>
                  <a:srgbClr val="111111"/>
                </a:solidFill>
                <a:effectLst/>
                <a:latin typeface="Arial"/>
                <a:cs typeface="Arial"/>
              </a:rPr>
              <a:t>You can improve natural ventilation by fully or partially opening windows, air vents and doors. </a:t>
            </a:r>
            <a:r>
              <a:rPr lang="en-GB" b="1" i="0">
                <a:solidFill>
                  <a:srgbClr val="FF0000"/>
                </a:solidFill>
                <a:effectLst/>
                <a:latin typeface="Arial"/>
                <a:cs typeface="Arial"/>
              </a:rPr>
              <a:t>Don’t prop fire doors open. </a:t>
            </a:r>
          </a:p>
          <a:p>
            <a:pPr algn="l" fontAlgn="base"/>
            <a:r>
              <a:rPr lang="en-GB" b="0" i="0">
                <a:solidFill>
                  <a:srgbClr val="111111"/>
                </a:solidFill>
                <a:effectLst/>
                <a:latin typeface="Arial"/>
                <a:cs typeface="Arial"/>
              </a:rPr>
              <a:t>Buildings are designed to provide an adequate amount of ventilation and, where this is through windows and air vents, you should be able to open them. If they cannot be opened, the ventilation in that area will be affected. </a:t>
            </a:r>
          </a:p>
          <a:p>
            <a:pPr algn="l" fontAlgn="base"/>
            <a:r>
              <a:rPr lang="en-GB" b="0" i="0">
                <a:solidFill>
                  <a:srgbClr val="111111"/>
                </a:solidFill>
                <a:effectLst/>
                <a:latin typeface="Arial" panose="020B0604020202020204" pitchFamily="34" charset="0"/>
              </a:rPr>
              <a:t>If you identify an area that requires improvement, you should decide if that area should continue to be used until improvements are made.</a:t>
            </a:r>
          </a:p>
          <a:p>
            <a:pPr algn="l" fontAlgn="base"/>
            <a:r>
              <a:rPr lang="en-GB" b="0" i="0">
                <a:solidFill>
                  <a:srgbClr val="111111"/>
                </a:solidFill>
                <a:effectLst/>
                <a:latin typeface="Arial"/>
                <a:cs typeface="Arial"/>
              </a:rPr>
              <a:t>It is important not to close windows or doors completely when people are using or occupying a naturally ventilated area. This can result in very low levels of ventilation. </a:t>
            </a:r>
          </a:p>
          <a:p>
            <a:pPr fontAlgn="base"/>
            <a:r>
              <a:rPr lang="en-GB" b="0" i="0">
                <a:solidFill>
                  <a:srgbClr val="111111"/>
                </a:solidFill>
                <a:effectLst/>
                <a:latin typeface="Arial"/>
                <a:cs typeface="Arial"/>
              </a:rPr>
              <a:t>Lower temperatures and windy weather conditions in the winter months will increase natural ventilation through openings. This means you don’t need to open windows and doors as wide. Look to see if trickle vents can be opened. There is more advice on </a:t>
            </a:r>
            <a:r>
              <a:rPr lang="en-GB" b="0" i="0" u="sng">
                <a:solidFill>
                  <a:srgbClr val="981E32"/>
                </a:solidFill>
                <a:effectLst/>
                <a:latin typeface="Arial"/>
                <a:cs typeface="Arial"/>
                <a:hlinkClick r:id="rId2"/>
              </a:rPr>
              <a:t>balancing ventilation with keeping warm</a:t>
            </a:r>
            <a:r>
              <a:rPr lang="en-GB" b="0" i="0">
                <a:solidFill>
                  <a:srgbClr val="111111"/>
                </a:solidFill>
                <a:effectLst/>
                <a:latin typeface="Arial"/>
                <a:cs typeface="Arial"/>
              </a:rPr>
              <a:t>.</a:t>
            </a:r>
            <a:endParaRPr lang="en-GB">
              <a:solidFill>
                <a:srgbClr val="111111"/>
              </a:solidFill>
              <a:latin typeface="Arial"/>
              <a:cs typeface="Arial"/>
            </a:endParaRPr>
          </a:p>
          <a:p>
            <a:pPr marL="0" indent="0" algn="l">
              <a:buNone/>
            </a:pPr>
            <a:r>
              <a:rPr lang="en-GB" b="1" i="0">
                <a:solidFill>
                  <a:srgbClr val="000000"/>
                </a:solidFill>
                <a:effectLst/>
                <a:latin typeface="Arial"/>
                <a:cs typeface="Arial"/>
              </a:rPr>
              <a:t>Purging (airing rooms)</a:t>
            </a:r>
            <a:endParaRPr lang="en-GB">
              <a:cs typeface="Calibri" panose="020F0502020204030204"/>
            </a:endParaRPr>
          </a:p>
          <a:p>
            <a:pPr algn="l" fontAlgn="base"/>
            <a:r>
              <a:rPr lang="en-GB" b="0" i="0">
                <a:solidFill>
                  <a:srgbClr val="111111"/>
                </a:solidFill>
                <a:effectLst/>
                <a:latin typeface="Arial" panose="020B0604020202020204" pitchFamily="34" charset="0"/>
              </a:rPr>
              <a:t>Airing rooms as frequently as you can improves ventilation. Open all the doors and windows fully to maximise the ventilation in a room. It may be better to do this when the room is unoccupied.</a:t>
            </a:r>
          </a:p>
          <a:p>
            <a:pPr marL="0" indent="0">
              <a:buNone/>
            </a:pPr>
            <a:r>
              <a:rPr lang="en-GB" b="1" i="0">
                <a:solidFill>
                  <a:srgbClr val="000000"/>
                </a:solidFill>
                <a:effectLst/>
                <a:latin typeface="Arial"/>
                <a:cs typeface="Arial"/>
              </a:rPr>
              <a:t>Talking to your</a:t>
            </a:r>
            <a:r>
              <a:rPr lang="en-GB" b="1">
                <a:solidFill>
                  <a:srgbClr val="000000"/>
                </a:solidFill>
                <a:latin typeface="Arial"/>
                <a:cs typeface="Arial"/>
              </a:rPr>
              <a:t> staff</a:t>
            </a:r>
            <a:r>
              <a:rPr lang="en-GB" b="1" i="0">
                <a:solidFill>
                  <a:srgbClr val="000000"/>
                </a:solidFill>
                <a:effectLst/>
                <a:latin typeface="Arial"/>
                <a:cs typeface="Arial"/>
              </a:rPr>
              <a:t> about improving ventilation</a:t>
            </a:r>
          </a:p>
          <a:p>
            <a:pPr algn="l" fontAlgn="base"/>
            <a:r>
              <a:rPr lang="en-GB" b="0" i="0">
                <a:solidFill>
                  <a:srgbClr val="111111"/>
                </a:solidFill>
                <a:effectLst/>
                <a:latin typeface="Arial" panose="020B0604020202020204" pitchFamily="34" charset="0"/>
              </a:rPr>
              <a:t>Making sure an area has enough fresh air through natural ventilation relies on people doing what is expected of them. You should explain the reason for adequate ventilation to workers so they can play their part in reducing the risk.</a:t>
            </a:r>
          </a:p>
          <a:p>
            <a:endParaRPr lang="en-GB"/>
          </a:p>
        </p:txBody>
      </p:sp>
    </p:spTree>
    <p:extLst>
      <p:ext uri="{BB962C8B-B14F-4D97-AF65-F5344CB8AC3E}">
        <p14:creationId xmlns:p14="http://schemas.microsoft.com/office/powerpoint/2010/main" val="34554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BE177-97AB-4FC9-BA6A-B285249B62BA}"/>
              </a:ext>
            </a:extLst>
          </p:cNvPr>
          <p:cNvSpPr>
            <a:spLocks noGrp="1"/>
          </p:cNvSpPr>
          <p:nvPr>
            <p:ph type="title"/>
          </p:nvPr>
        </p:nvSpPr>
        <p:spPr>
          <a:xfrm>
            <a:off x="413657" y="192908"/>
            <a:ext cx="10972800" cy="879128"/>
          </a:xfrm>
        </p:spPr>
        <p:txBody>
          <a:bodyPr/>
          <a:lstStyle/>
          <a:p>
            <a:r>
              <a:rPr lang="en-GB"/>
              <a:t>Balancing Ventilation with Keeping Warm</a:t>
            </a:r>
            <a:br>
              <a:rPr lang="en-GB"/>
            </a:br>
            <a:endParaRPr lang="en-GB"/>
          </a:p>
        </p:txBody>
      </p:sp>
      <p:sp>
        <p:nvSpPr>
          <p:cNvPr id="3" name="Content Placeholder 2">
            <a:extLst>
              <a:ext uri="{FF2B5EF4-FFF2-40B4-BE49-F238E27FC236}">
                <a16:creationId xmlns:a16="http://schemas.microsoft.com/office/drawing/2014/main" id="{BD8DCA43-A1E2-42E2-81E1-105042861C17}"/>
              </a:ext>
            </a:extLst>
          </p:cNvPr>
          <p:cNvSpPr>
            <a:spLocks noGrp="1"/>
          </p:cNvSpPr>
          <p:nvPr>
            <p:ph idx="1"/>
          </p:nvPr>
        </p:nvSpPr>
        <p:spPr>
          <a:xfrm>
            <a:off x="413657" y="1769452"/>
            <a:ext cx="10972800" cy="4525963"/>
          </a:xfrm>
        </p:spPr>
        <p:txBody>
          <a:bodyPr vert="horz" lIns="91440" tIns="45720" rIns="91440" bIns="45720" rtlCol="0" anchor="t">
            <a:normAutofit/>
          </a:bodyPr>
          <a:lstStyle/>
          <a:p>
            <a:pPr marL="0" indent="0" algn="l" fontAlgn="base">
              <a:buNone/>
            </a:pPr>
            <a:r>
              <a:rPr lang="en-GB" b="0" i="0">
                <a:solidFill>
                  <a:srgbClr val="111111"/>
                </a:solidFill>
                <a:effectLst/>
                <a:latin typeface="Arial" panose="020B0604020202020204" pitchFamily="34" charset="0"/>
              </a:rPr>
              <a:t>Providing adequate ventilation does not mean you have to make your workplace feel cold.</a:t>
            </a:r>
          </a:p>
          <a:p>
            <a:pPr marL="0" indent="0" algn="l" fontAlgn="base">
              <a:buNone/>
            </a:pPr>
            <a:endParaRPr lang="en-GB" b="0" i="0">
              <a:solidFill>
                <a:srgbClr val="111111"/>
              </a:solidFill>
              <a:effectLst/>
              <a:latin typeface="Arial" panose="020B0604020202020204" pitchFamily="34" charset="0"/>
            </a:endParaRPr>
          </a:p>
          <a:p>
            <a:pPr marL="0" indent="0" algn="l" fontAlgn="base">
              <a:buNone/>
            </a:pPr>
            <a:r>
              <a:rPr lang="en-GB" b="0" i="0">
                <a:solidFill>
                  <a:srgbClr val="111111"/>
                </a:solidFill>
                <a:effectLst/>
                <a:latin typeface="Arial" panose="020B0604020202020204" pitchFamily="34" charset="0"/>
              </a:rPr>
              <a:t>There are simple steps you can take to make sure your workplace is adequately ventilated without being too cold:</a:t>
            </a:r>
          </a:p>
          <a:p>
            <a:pPr algn="l" fontAlgn="base">
              <a:buFont typeface="Arial" panose="020B0604020202020204" pitchFamily="34" charset="0"/>
              <a:buChar char="•"/>
            </a:pPr>
            <a:r>
              <a:rPr lang="en-GB">
                <a:solidFill>
                  <a:srgbClr val="111111"/>
                </a:solidFill>
                <a:latin typeface="Arial"/>
                <a:cs typeface="Arial"/>
              </a:rPr>
              <a:t>Opening</a:t>
            </a:r>
            <a:r>
              <a:rPr lang="en-GB" b="0" i="0">
                <a:solidFill>
                  <a:srgbClr val="111111"/>
                </a:solidFill>
                <a:effectLst/>
                <a:latin typeface="Arial"/>
                <a:cs typeface="Arial"/>
              </a:rPr>
              <a:t> windows and doors partially can still provide acceptable ventilation while keeping the workplace comfortable. Opening higher-level windows will probably create fewer draughts.</a:t>
            </a:r>
          </a:p>
          <a:p>
            <a:pPr algn="l" fontAlgn="base">
              <a:buFont typeface="Arial" panose="020B0604020202020204" pitchFamily="34" charset="0"/>
              <a:buChar char="•"/>
            </a:pPr>
            <a:r>
              <a:rPr lang="en-GB">
                <a:solidFill>
                  <a:srgbClr val="111111"/>
                </a:solidFill>
                <a:latin typeface="Arial"/>
                <a:cs typeface="Arial"/>
              </a:rPr>
              <a:t>If</a:t>
            </a:r>
            <a:r>
              <a:rPr lang="en-GB" b="0" i="0">
                <a:solidFill>
                  <a:srgbClr val="111111"/>
                </a:solidFill>
                <a:effectLst/>
                <a:latin typeface="Arial"/>
                <a:cs typeface="Arial"/>
              </a:rPr>
              <a:t> the area is cold you could relax dress codes so people can wear extra layers and warmer clothing</a:t>
            </a:r>
          </a:p>
          <a:p>
            <a:pPr algn="l" fontAlgn="base">
              <a:buFont typeface="Arial" panose="020B0604020202020204" pitchFamily="34" charset="0"/>
              <a:buChar char="•"/>
            </a:pPr>
            <a:r>
              <a:rPr lang="en-GB">
                <a:solidFill>
                  <a:srgbClr val="111111"/>
                </a:solidFill>
                <a:latin typeface="Arial"/>
                <a:cs typeface="Arial"/>
              </a:rPr>
              <a:t>You</a:t>
            </a:r>
            <a:r>
              <a:rPr lang="en-GB" b="0" i="0">
                <a:solidFill>
                  <a:srgbClr val="111111"/>
                </a:solidFill>
                <a:effectLst/>
                <a:latin typeface="Arial"/>
                <a:cs typeface="Arial"/>
              </a:rPr>
              <a:t> can only use fan convector heaters if the area is well ventilated</a:t>
            </a:r>
          </a:p>
          <a:p>
            <a:pPr algn="l" fontAlgn="base"/>
            <a:r>
              <a:rPr lang="en-GB" b="0" i="0">
                <a:solidFill>
                  <a:srgbClr val="111111"/>
                </a:solidFill>
                <a:effectLst/>
                <a:latin typeface="Arial"/>
                <a:cs typeface="Arial"/>
              </a:rPr>
              <a:t>In this way </a:t>
            </a:r>
            <a:r>
              <a:rPr lang="en-GB" b="0" i="0" u="sng">
                <a:solidFill>
                  <a:srgbClr val="981E32"/>
                </a:solidFill>
                <a:effectLst/>
                <a:latin typeface="Arial"/>
                <a:cs typeface="Arial"/>
                <a:hlinkClick r:id="rId3"/>
              </a:rPr>
              <a:t>natural ventilation</a:t>
            </a:r>
            <a:r>
              <a:rPr lang="en-GB" b="0" i="0">
                <a:solidFill>
                  <a:srgbClr val="111111"/>
                </a:solidFill>
                <a:effectLst/>
                <a:latin typeface="Arial"/>
                <a:cs typeface="Arial"/>
              </a:rPr>
              <a:t> can be used alongside heating systems to maintain a reasonable temperature in the workplace.</a:t>
            </a:r>
          </a:p>
          <a:p>
            <a:endParaRPr lang="en-GB"/>
          </a:p>
        </p:txBody>
      </p:sp>
    </p:spTree>
    <p:extLst>
      <p:ext uri="{BB962C8B-B14F-4D97-AF65-F5344CB8AC3E}">
        <p14:creationId xmlns:p14="http://schemas.microsoft.com/office/powerpoint/2010/main" val="1780903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E0F06-1E3D-4288-AFB4-0C7C2A054416}"/>
              </a:ext>
            </a:extLst>
          </p:cNvPr>
          <p:cNvSpPr>
            <a:spLocks noGrp="1"/>
          </p:cNvSpPr>
          <p:nvPr>
            <p:ph type="title"/>
          </p:nvPr>
        </p:nvSpPr>
        <p:spPr/>
        <p:txBody>
          <a:bodyPr/>
          <a:lstStyle/>
          <a:p>
            <a:r>
              <a:rPr lang="en-GB"/>
              <a:t>Community Midwifery</a:t>
            </a:r>
          </a:p>
        </p:txBody>
      </p:sp>
      <p:sp>
        <p:nvSpPr>
          <p:cNvPr id="5" name="TextBox 4">
            <a:extLst>
              <a:ext uri="{FF2B5EF4-FFF2-40B4-BE49-F238E27FC236}">
                <a16:creationId xmlns:a16="http://schemas.microsoft.com/office/drawing/2014/main" id="{418892A3-6694-462B-9CD7-CB21A96F7A62}"/>
              </a:ext>
            </a:extLst>
          </p:cNvPr>
          <p:cNvSpPr txBox="1"/>
          <p:nvPr/>
        </p:nvSpPr>
        <p:spPr>
          <a:xfrm>
            <a:off x="609599" y="1305342"/>
            <a:ext cx="10972799" cy="3416320"/>
          </a:xfrm>
          <a:prstGeom prst="rect">
            <a:avLst/>
          </a:prstGeom>
          <a:noFill/>
        </p:spPr>
        <p:txBody>
          <a:bodyPr wrap="square" lIns="91440" tIns="45720" rIns="91440" bIns="45720" anchor="t">
            <a:spAutoFit/>
          </a:bodyPr>
          <a:lstStyle/>
          <a:p>
            <a:pPr algn="l"/>
            <a:endParaRPr lang="en-GB" b="1" i="0">
              <a:solidFill>
                <a:srgbClr val="000000"/>
              </a:solidFill>
              <a:effectLst/>
              <a:latin typeface="Arial" panose="020B0604020202020204" pitchFamily="34" charset="0"/>
            </a:endParaRPr>
          </a:p>
          <a:p>
            <a:pPr algn="l" fontAlgn="base"/>
            <a:r>
              <a:rPr lang="en-GB" b="0" i="0">
                <a:solidFill>
                  <a:srgbClr val="111111"/>
                </a:solidFill>
                <a:effectLst/>
                <a:latin typeface="Arial" panose="020B0604020202020204" pitchFamily="34" charset="0"/>
              </a:rPr>
              <a:t>Make sure workers switch on ventilation systems while they’re using work vehicles. They should be set to draw in fresh air and not to recirculate it.</a:t>
            </a:r>
          </a:p>
          <a:p>
            <a:pPr algn="l" fontAlgn="base"/>
            <a:endParaRPr lang="en-GB" b="0" i="0">
              <a:solidFill>
                <a:srgbClr val="111111"/>
              </a:solidFill>
              <a:effectLst/>
              <a:latin typeface="Arial" panose="020B0604020202020204" pitchFamily="34" charset="0"/>
            </a:endParaRPr>
          </a:p>
          <a:p>
            <a:pPr algn="l" fontAlgn="base"/>
            <a:r>
              <a:rPr lang="en-GB" b="0" i="0">
                <a:solidFill>
                  <a:srgbClr val="111111"/>
                </a:solidFill>
                <a:effectLst/>
                <a:latin typeface="Arial" panose="020B0604020202020204" pitchFamily="34" charset="0"/>
              </a:rPr>
              <a:t>Encourage your employees to keep vehicle windows open. If it’s cold they can leave the heating on to keep the vehicle comfortable.</a:t>
            </a:r>
          </a:p>
          <a:p>
            <a:pPr algn="l" fontAlgn="base"/>
            <a:endParaRPr lang="en-GB" b="0" i="0">
              <a:solidFill>
                <a:srgbClr val="111111"/>
              </a:solidFill>
              <a:effectLst/>
              <a:latin typeface="Arial" panose="020B0604020202020204" pitchFamily="34" charset="0"/>
            </a:endParaRPr>
          </a:p>
          <a:p>
            <a:pPr algn="l" fontAlgn="base"/>
            <a:r>
              <a:rPr lang="en-GB" b="0" i="0">
                <a:solidFill>
                  <a:srgbClr val="111111"/>
                </a:solidFill>
                <a:effectLst/>
                <a:latin typeface="Arial"/>
                <a:cs typeface="Arial"/>
              </a:rPr>
              <a:t>If it’s safe to do so, opening doors of vehicles will help to change air quickly. Opening vehicle windows fully for a few minutes can also help clear the air before anyone else gets in.</a:t>
            </a:r>
          </a:p>
          <a:p>
            <a:pPr algn="l" fontAlgn="base"/>
            <a:endParaRPr lang="en-GB" b="0" i="0">
              <a:solidFill>
                <a:srgbClr val="111111"/>
              </a:solidFill>
              <a:effectLst/>
              <a:latin typeface="Arial" panose="020B0604020202020204" pitchFamily="34" charset="0"/>
            </a:endParaRPr>
          </a:p>
          <a:p>
            <a:pPr algn="l" fontAlgn="base"/>
            <a:endParaRPr lang="en-GB" b="0" i="0">
              <a:solidFill>
                <a:srgbClr val="111111"/>
              </a:solidFill>
              <a:effectLst/>
              <a:latin typeface="Arial" panose="020B0604020202020204" pitchFamily="34" charset="0"/>
              <a:cs typeface="Arial" panose="020B0604020202020204" pitchFamily="34" charset="0"/>
            </a:endParaRPr>
          </a:p>
          <a:p>
            <a:pPr algn="l" fontAlgn="base"/>
            <a:r>
              <a:rPr lang="en-GB" b="0" i="0">
                <a:solidFill>
                  <a:srgbClr val="111111"/>
                </a:solidFill>
                <a:effectLst/>
                <a:latin typeface="Arial" panose="020B0604020202020204" pitchFamily="34" charset="0"/>
              </a:rPr>
              <a:t>There is also HSE advice on </a:t>
            </a:r>
            <a:r>
              <a:rPr lang="en-GB" b="0" i="0" u="sng">
                <a:solidFill>
                  <a:srgbClr val="981E32"/>
                </a:solidFill>
                <a:effectLst/>
                <a:latin typeface="Arial" panose="020B0604020202020204" pitchFamily="34" charset="0"/>
                <a:hlinkClick r:id="rId2"/>
              </a:rPr>
              <a:t>social distancing in vehicles</a:t>
            </a:r>
            <a:r>
              <a:rPr lang="en-GB" b="0" i="0">
                <a:solidFill>
                  <a:srgbClr val="111111"/>
                </a:solidFill>
                <a:effectLst/>
                <a:latin typeface="Arial" panose="020B0604020202020204" pitchFamily="34" charset="0"/>
              </a:rPr>
              <a:t> during the pandemic.</a:t>
            </a:r>
          </a:p>
        </p:txBody>
      </p:sp>
    </p:spTree>
    <p:extLst>
      <p:ext uri="{BB962C8B-B14F-4D97-AF65-F5344CB8AC3E}">
        <p14:creationId xmlns:p14="http://schemas.microsoft.com/office/powerpoint/2010/main" val="20087454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71515-6633-4455-AE1F-3CA8BA8E34D6}"/>
              </a:ext>
            </a:extLst>
          </p:cNvPr>
          <p:cNvSpPr>
            <a:spLocks noGrp="1"/>
          </p:cNvSpPr>
          <p:nvPr>
            <p:ph type="title"/>
          </p:nvPr>
        </p:nvSpPr>
        <p:spPr>
          <a:xfrm>
            <a:off x="609600" y="101857"/>
            <a:ext cx="10972800" cy="879128"/>
          </a:xfrm>
        </p:spPr>
        <p:txBody>
          <a:bodyPr/>
          <a:lstStyle/>
          <a:p>
            <a:r>
              <a:rPr lang="en-GB"/>
              <a:t>Safety Reps Ventilation Checklist </a:t>
            </a:r>
            <a:br>
              <a:rPr lang="en-GB"/>
            </a:br>
            <a:endParaRPr lang="en-GB"/>
          </a:p>
        </p:txBody>
      </p:sp>
      <p:sp>
        <p:nvSpPr>
          <p:cNvPr id="3" name="Content Placeholder 2">
            <a:extLst>
              <a:ext uri="{FF2B5EF4-FFF2-40B4-BE49-F238E27FC236}">
                <a16:creationId xmlns:a16="http://schemas.microsoft.com/office/drawing/2014/main" id="{31184123-F33C-4663-AF86-1513B7F1641C}"/>
              </a:ext>
            </a:extLst>
          </p:cNvPr>
          <p:cNvSpPr>
            <a:spLocks noGrp="1"/>
          </p:cNvSpPr>
          <p:nvPr>
            <p:ph idx="1"/>
          </p:nvPr>
        </p:nvSpPr>
        <p:spPr>
          <a:xfrm>
            <a:off x="609600" y="1260001"/>
            <a:ext cx="10972800" cy="5056578"/>
          </a:xfrm>
        </p:spPr>
        <p:txBody>
          <a:bodyPr>
            <a:normAutofit fontScale="85000" lnSpcReduction="10000"/>
          </a:bodyPr>
          <a:lstStyle/>
          <a:p>
            <a:r>
              <a:rPr lang="en-GB"/>
              <a:t>Does your covid risk assessments consider ventilation requirements?</a:t>
            </a:r>
          </a:p>
          <a:p>
            <a:r>
              <a:rPr lang="en-GB"/>
              <a:t>Were these specific to your clinical area? </a:t>
            </a:r>
          </a:p>
          <a:p>
            <a:r>
              <a:rPr lang="en-GB"/>
              <a:t>Have safety reps been consulted on the Covid risk assessment? </a:t>
            </a:r>
          </a:p>
          <a:p>
            <a:r>
              <a:rPr lang="en-GB"/>
              <a:t>Is the ventilation system effective and maintained? </a:t>
            </a:r>
          </a:p>
          <a:p>
            <a:r>
              <a:rPr lang="en-GB"/>
              <a:t>Is the air flow at least 10 litres per person per sec with minimum of 6 Air Changes an Hour ? </a:t>
            </a:r>
          </a:p>
          <a:p>
            <a:r>
              <a:rPr lang="en-GB"/>
              <a:t>Is the ventilation system set for 100% outdoor air to prevent recirculation, turned on 2 hours before occupation and automatic CO2 sensor switched off or set to 400ppm? </a:t>
            </a:r>
          </a:p>
          <a:p>
            <a:r>
              <a:rPr lang="en-GB"/>
              <a:t>Is there is no ventilation system, does natural ventilation create an unhealthy or uncomfortable work environment (temperature, noise, pollution) or pose risk of spreading infection? </a:t>
            </a:r>
          </a:p>
          <a:p>
            <a:pPr>
              <a:lnSpc>
                <a:spcPct val="120000"/>
              </a:lnSpc>
            </a:pPr>
            <a:r>
              <a:rPr lang="en-GB"/>
              <a:t>Are areas with inadequate ventilation taken out of use or alternative methods to reduce risk used (e.g. reducing occupancy, use of upper air UVC disinfection, portable HEPA filtration units)? </a:t>
            </a:r>
          </a:p>
          <a:p>
            <a:r>
              <a:rPr lang="en-GB"/>
              <a:t>Are rooms subject to no occupancy to allow contaminants to dissipate (purged)? </a:t>
            </a:r>
          </a:p>
          <a:p>
            <a:pPr>
              <a:lnSpc>
                <a:spcPct val="120000"/>
              </a:lnSpc>
            </a:pPr>
            <a:r>
              <a:rPr lang="en-GB"/>
              <a:t>Are rooms cleaned regularly to reduce recirculation of any virus deposited on surfaces, adsorbed on dust and is this recorded? </a:t>
            </a:r>
          </a:p>
          <a:p>
            <a:r>
              <a:rPr lang="en-GB"/>
              <a:t>Is the relative humidity too low and the air dry – optimum is 40-70%</a:t>
            </a:r>
          </a:p>
          <a:p>
            <a:pPr marL="0" indent="0">
              <a:buNone/>
            </a:pPr>
            <a:endParaRPr lang="en-GB" sz="1300"/>
          </a:p>
          <a:p>
            <a:pPr marL="0" indent="0">
              <a:buNone/>
            </a:pPr>
            <a:r>
              <a:rPr lang="en-GB" sz="1300"/>
              <a:t>Adapted from:</a:t>
            </a:r>
            <a:endParaRPr lang="en-GB" sz="1300">
              <a:solidFill>
                <a:srgbClr val="0563C1"/>
              </a:solidFill>
              <a:latin typeface="Helvetica" panose="020B060402020202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endParaRPr>
          </a:p>
          <a:p>
            <a:pPr marL="0" indent="0">
              <a:buNone/>
            </a:pPr>
            <a:r>
              <a:rPr lang="en-GB" sz="1100" u="sng">
                <a:solidFill>
                  <a:srgbClr val="0563C1"/>
                </a:solidFill>
                <a:effectLst/>
                <a:latin typeface="Helvetica" panose="020B060402020202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Hands. Face. Space won’t cut it! Ventilation. Ventilation. Ventilation!</a:t>
            </a:r>
            <a:r>
              <a:rPr lang="en-GB" sz="1100">
                <a:solidFill>
                  <a:srgbClr val="202020"/>
                </a:solidFill>
                <a:effectLst/>
                <a:latin typeface="Helvetica" panose="020B0604020202020204" pitchFamily="34" charset="0"/>
                <a:ea typeface="Times New Roman" panose="02020603050405020304" pitchFamily="18" charset="0"/>
              </a:rPr>
              <a:t> - presentation slides on good workplace ventilation  from Hilda Palmer, </a:t>
            </a:r>
            <a:r>
              <a:rPr lang="en-GB" sz="1100">
                <a:solidFill>
                  <a:srgbClr val="202020"/>
                </a:solidFill>
                <a:effectLst/>
                <a:latin typeface="Calibri" panose="020F0502020204030204" pitchFamily="34" charset="0"/>
                <a:ea typeface="Calibri" panose="020F0502020204030204" pitchFamily="34" charset="0"/>
              </a:rPr>
              <a:t>We didn’t vote to die at work- Hazards Campaign</a:t>
            </a:r>
          </a:p>
          <a:p>
            <a:endParaRPr lang="en-GB"/>
          </a:p>
        </p:txBody>
      </p:sp>
    </p:spTree>
    <p:extLst>
      <p:ext uri="{BB962C8B-B14F-4D97-AF65-F5344CB8AC3E}">
        <p14:creationId xmlns:p14="http://schemas.microsoft.com/office/powerpoint/2010/main" val="1987914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744D9-2D20-40B2-B05D-2F1DDFC9A9D0}"/>
              </a:ext>
            </a:extLst>
          </p:cNvPr>
          <p:cNvSpPr>
            <a:spLocks noGrp="1"/>
          </p:cNvSpPr>
          <p:nvPr>
            <p:ph type="title"/>
          </p:nvPr>
        </p:nvSpPr>
        <p:spPr/>
        <p:txBody>
          <a:bodyPr/>
          <a:lstStyle/>
          <a:p>
            <a:r>
              <a:rPr lang="en-GB"/>
              <a:t>Help and Advice</a:t>
            </a:r>
          </a:p>
        </p:txBody>
      </p:sp>
      <p:sp>
        <p:nvSpPr>
          <p:cNvPr id="3" name="Content Placeholder 2">
            <a:extLst>
              <a:ext uri="{FF2B5EF4-FFF2-40B4-BE49-F238E27FC236}">
                <a16:creationId xmlns:a16="http://schemas.microsoft.com/office/drawing/2014/main" id="{F7AF7E63-5487-455D-9464-B8FC800FAE8F}"/>
              </a:ext>
            </a:extLst>
          </p:cNvPr>
          <p:cNvSpPr>
            <a:spLocks noGrp="1"/>
          </p:cNvSpPr>
          <p:nvPr>
            <p:ph idx="1"/>
          </p:nvPr>
        </p:nvSpPr>
        <p:spPr/>
        <p:txBody>
          <a:bodyPr/>
          <a:lstStyle/>
          <a:p>
            <a:r>
              <a:rPr lang="en-GB"/>
              <a:t>Contact your local Health and Safety Committee for support and contacts e.g. estates </a:t>
            </a:r>
          </a:p>
          <a:p>
            <a:endParaRPr lang="en-GB"/>
          </a:p>
          <a:p>
            <a:r>
              <a:rPr lang="en-GB"/>
              <a:t>Reach out to other union Health and Safety representatives at your Trust for support / advice</a:t>
            </a:r>
          </a:p>
          <a:p>
            <a:endParaRPr lang="en-GB"/>
          </a:p>
          <a:p>
            <a:r>
              <a:rPr lang="en-GB"/>
              <a:t>Contact the RCM Regional Officer for your Trust</a:t>
            </a:r>
          </a:p>
          <a:p>
            <a:endParaRPr lang="en-GB"/>
          </a:p>
          <a:p>
            <a:r>
              <a:rPr lang="en-GB"/>
              <a:t>Contact the Health and Safety Executive</a:t>
            </a:r>
          </a:p>
          <a:p>
            <a:endParaRPr lang="en-GB"/>
          </a:p>
          <a:p>
            <a:r>
              <a:rPr lang="en-GB"/>
              <a:t>If necessary your employer should contact a specialist ventilation engineer </a:t>
            </a:r>
          </a:p>
          <a:p>
            <a:endParaRPr lang="en-GB"/>
          </a:p>
          <a:p>
            <a:endParaRPr lang="en-GB"/>
          </a:p>
        </p:txBody>
      </p:sp>
    </p:spTree>
    <p:extLst>
      <p:ext uri="{BB962C8B-B14F-4D97-AF65-F5344CB8AC3E}">
        <p14:creationId xmlns:p14="http://schemas.microsoft.com/office/powerpoint/2010/main" val="13041410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228FF-ADA7-4F62-B913-0C4B3D3DA682}"/>
              </a:ext>
            </a:extLst>
          </p:cNvPr>
          <p:cNvSpPr>
            <a:spLocks noGrp="1"/>
          </p:cNvSpPr>
          <p:nvPr>
            <p:ph type="title"/>
          </p:nvPr>
        </p:nvSpPr>
        <p:spPr/>
        <p:txBody>
          <a:bodyPr/>
          <a:lstStyle/>
          <a:p>
            <a:r>
              <a:rPr lang="en-GB"/>
              <a:t>Take Home Message</a:t>
            </a:r>
          </a:p>
        </p:txBody>
      </p:sp>
      <p:sp>
        <p:nvSpPr>
          <p:cNvPr id="3" name="Content Placeholder 2">
            <a:extLst>
              <a:ext uri="{FF2B5EF4-FFF2-40B4-BE49-F238E27FC236}">
                <a16:creationId xmlns:a16="http://schemas.microsoft.com/office/drawing/2014/main" id="{F7426876-4B6C-43BF-A326-FF8C558D0ECD}"/>
              </a:ext>
            </a:extLst>
          </p:cNvPr>
          <p:cNvSpPr>
            <a:spLocks noGrp="1"/>
          </p:cNvSpPr>
          <p:nvPr>
            <p:ph idx="1"/>
          </p:nvPr>
        </p:nvSpPr>
        <p:spPr/>
        <p:txBody>
          <a:bodyPr/>
          <a:lstStyle/>
          <a:p>
            <a:r>
              <a:rPr lang="en-GB"/>
              <a:t>The HSE guidance is what your </a:t>
            </a:r>
            <a:r>
              <a:rPr lang="en-GB" b="1"/>
              <a:t>employer should be doing </a:t>
            </a:r>
            <a:r>
              <a:rPr lang="en-GB"/>
              <a:t>in order to ensure a safe workplace for staff and visitors </a:t>
            </a:r>
          </a:p>
          <a:p>
            <a:r>
              <a:rPr lang="en-GB"/>
              <a:t>Your role as a Health and Safety Representative is to ensure the employer is abiding by the HSE guidance and to assist with risk assessments, putting the safety of staff as priority </a:t>
            </a:r>
          </a:p>
          <a:p>
            <a:r>
              <a:rPr lang="en-GB"/>
              <a:t>Ask to see the risk assessments relating to ventilation in your workplace </a:t>
            </a:r>
          </a:p>
          <a:p>
            <a:r>
              <a:rPr lang="en-GB"/>
              <a:t>Check these risk assessments meet the recommendations in the HSE guidance and to challenge where this is not been the case</a:t>
            </a:r>
          </a:p>
          <a:p>
            <a:r>
              <a:rPr lang="en-GB"/>
              <a:t>If you discover that ventilation has not been given due consideration, this should be given urgent priority!</a:t>
            </a:r>
          </a:p>
          <a:p>
            <a:endParaRPr lang="en-GB"/>
          </a:p>
        </p:txBody>
      </p:sp>
    </p:spTree>
    <p:extLst>
      <p:ext uri="{BB962C8B-B14F-4D97-AF65-F5344CB8AC3E}">
        <p14:creationId xmlns:p14="http://schemas.microsoft.com/office/powerpoint/2010/main" val="3906048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34C4819-990F-459B-8EFE-85AB9EF9A96D}"/>
              </a:ext>
            </a:extLst>
          </p:cNvPr>
          <p:cNvSpPr>
            <a:spLocks noGrp="1"/>
          </p:cNvSpPr>
          <p:nvPr>
            <p:ph type="title"/>
          </p:nvPr>
        </p:nvSpPr>
        <p:spPr/>
        <p:txBody>
          <a:bodyPr/>
          <a:lstStyle/>
          <a:p>
            <a:r>
              <a:rPr lang="en-GB"/>
              <a:t>Aim</a:t>
            </a:r>
          </a:p>
        </p:txBody>
      </p:sp>
      <p:grpSp>
        <p:nvGrpSpPr>
          <p:cNvPr id="6" name="Group 5">
            <a:extLst>
              <a:ext uri="{FF2B5EF4-FFF2-40B4-BE49-F238E27FC236}">
                <a16:creationId xmlns:a16="http://schemas.microsoft.com/office/drawing/2014/main" id="{83257DB9-9DFC-49E3-995B-795AC4C7DBE2}"/>
              </a:ext>
            </a:extLst>
          </p:cNvPr>
          <p:cNvGrpSpPr/>
          <p:nvPr/>
        </p:nvGrpSpPr>
        <p:grpSpPr>
          <a:xfrm>
            <a:off x="3466986" y="2293784"/>
            <a:ext cx="1800000" cy="2160001"/>
            <a:chOff x="2759621" y="2259278"/>
            <a:chExt cx="1800000" cy="2160001"/>
          </a:xfrm>
        </p:grpSpPr>
        <p:sp>
          <p:nvSpPr>
            <p:cNvPr id="4" name="Rectangle: Diagonal Corners Rounded 3">
              <a:extLst>
                <a:ext uri="{FF2B5EF4-FFF2-40B4-BE49-F238E27FC236}">
                  <a16:creationId xmlns:a16="http://schemas.microsoft.com/office/drawing/2014/main" id="{512A80FB-5F28-41D5-9EEA-8377DB939D25}"/>
                </a:ext>
              </a:extLst>
            </p:cNvPr>
            <p:cNvSpPr/>
            <p:nvPr/>
          </p:nvSpPr>
          <p:spPr>
            <a:xfrm>
              <a:off x="3110621" y="2259278"/>
              <a:ext cx="1098000" cy="1098000"/>
            </a:xfrm>
            <a:prstGeom prst="round2DiagRect">
              <a:avLst>
                <a:gd name="adj1" fmla="val 29727"/>
                <a:gd name="adj2" fmla="val 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5" name="Rectangle 4" descr="Moustache Face with Solid Fill">
              <a:extLst>
                <a:ext uri="{FF2B5EF4-FFF2-40B4-BE49-F238E27FC236}">
                  <a16:creationId xmlns:a16="http://schemas.microsoft.com/office/drawing/2014/main" id="{307972D3-8789-4269-AE67-235DFD42AAA0}"/>
                </a:ext>
              </a:extLst>
            </p:cNvPr>
            <p:cNvSpPr/>
            <p:nvPr/>
          </p:nvSpPr>
          <p:spPr>
            <a:xfrm>
              <a:off x="3344621" y="2493278"/>
              <a:ext cx="630000" cy="630000"/>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Freeform: Shape 6">
              <a:extLst>
                <a:ext uri="{FF2B5EF4-FFF2-40B4-BE49-F238E27FC236}">
                  <a16:creationId xmlns:a16="http://schemas.microsoft.com/office/drawing/2014/main" id="{7DB47D84-F1F8-48B5-A5A8-6FCF6497755B}"/>
                </a:ext>
              </a:extLst>
            </p:cNvPr>
            <p:cNvSpPr/>
            <p:nvPr/>
          </p:nvSpPr>
          <p:spPr>
            <a:xfrm>
              <a:off x="2759621" y="3699279"/>
              <a:ext cx="1800000" cy="720000"/>
            </a:xfrm>
            <a:custGeom>
              <a:avLst/>
              <a:gdLst>
                <a:gd name="connsiteX0" fmla="*/ 0 w 1800000"/>
                <a:gd name="connsiteY0" fmla="*/ 0 h 720000"/>
                <a:gd name="connsiteX1" fmla="*/ 1800000 w 1800000"/>
                <a:gd name="connsiteY1" fmla="*/ 0 h 720000"/>
                <a:gd name="connsiteX2" fmla="*/ 1800000 w 1800000"/>
                <a:gd name="connsiteY2" fmla="*/ 720000 h 720000"/>
                <a:gd name="connsiteX3" fmla="*/ 0 w 1800000"/>
                <a:gd name="connsiteY3" fmla="*/ 720000 h 720000"/>
                <a:gd name="connsiteX4" fmla="*/ 0 w 180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0000" h="720000">
                  <a:moveTo>
                    <a:pt x="0" y="0"/>
                  </a:moveTo>
                  <a:lnTo>
                    <a:pt x="1800000" y="0"/>
                  </a:lnTo>
                  <a:lnTo>
                    <a:pt x="1800000" y="720000"/>
                  </a:lnTo>
                  <a:lnTo>
                    <a:pt x="0" y="7200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marR="0" lvl="0" indent="0" algn="ctr" defTabSz="533400" rtl="0" eaLnBrk="1" fontAlgn="auto" latinLnBrk="0" hangingPunct="1">
                <a:lnSpc>
                  <a:spcPct val="90000"/>
                </a:lnSpc>
                <a:spcBef>
                  <a:spcPct val="0"/>
                </a:spcBef>
                <a:spcAft>
                  <a:spcPct val="35000"/>
                </a:spcAft>
                <a:buClrTx/>
                <a:buSzTx/>
                <a:buFontTx/>
                <a:buNone/>
                <a:tabLst/>
                <a:defRPr cap="all"/>
              </a:pPr>
              <a:r>
                <a:rPr kumimoji="0" lang="en-GB" sz="1200" b="0" i="0" u="none" strike="noStrike" kern="1200" cap="all" spc="0" normalizeH="0" baseline="0" noProof="0">
                  <a:ln>
                    <a:noFill/>
                  </a:ln>
                  <a:solidFill>
                    <a:prstClr val="black">
                      <a:hueOff val="0"/>
                      <a:satOff val="0"/>
                      <a:lumOff val="0"/>
                      <a:alphaOff val="0"/>
                    </a:prstClr>
                  </a:solidFill>
                  <a:effectLst/>
                  <a:uLnTx/>
                  <a:uFillTx/>
                  <a:latin typeface="Calibri" panose="020F0502020204030204"/>
                  <a:ea typeface="+mn-ea"/>
                  <a:cs typeface="+mn-cs"/>
                </a:rPr>
                <a:t>Raise awareness of the importance of ventilation </a:t>
              </a:r>
              <a:r>
                <a:rPr lang="en-GB" sz="1200" cap="all">
                  <a:solidFill>
                    <a:prstClr val="black">
                      <a:hueOff val="0"/>
                      <a:satOff val="0"/>
                      <a:lumOff val="0"/>
                      <a:alphaOff val="0"/>
                    </a:prstClr>
                  </a:solidFill>
                  <a:latin typeface="Calibri" panose="020F0502020204030204"/>
                </a:rPr>
                <a:t>in the working environment</a:t>
              </a:r>
              <a:endParaRPr kumimoji="0" lang="en-US" sz="1200" b="0" i="0" u="none" strike="noStrike" kern="1200" cap="all" spc="0" normalizeH="0" baseline="0" noProof="0">
                <a:ln>
                  <a:noFill/>
                </a:ln>
                <a:solidFill>
                  <a:prstClr val="black">
                    <a:hueOff val="0"/>
                    <a:satOff val="0"/>
                    <a:lumOff val="0"/>
                    <a:alphaOff val="0"/>
                  </a:prstClr>
                </a:solidFill>
                <a:effectLst/>
                <a:uLnTx/>
                <a:uFillTx/>
                <a:latin typeface="Calibri" panose="020F0502020204030204"/>
                <a:ea typeface="+mn-ea"/>
                <a:cs typeface="+mn-cs"/>
              </a:endParaRPr>
            </a:p>
          </p:txBody>
        </p:sp>
      </p:grpSp>
      <p:grpSp>
        <p:nvGrpSpPr>
          <p:cNvPr id="8" name="Group 7">
            <a:extLst>
              <a:ext uri="{FF2B5EF4-FFF2-40B4-BE49-F238E27FC236}">
                <a16:creationId xmlns:a16="http://schemas.microsoft.com/office/drawing/2014/main" id="{491536CC-3C21-4C90-A434-556720ECBB21}"/>
              </a:ext>
            </a:extLst>
          </p:cNvPr>
          <p:cNvGrpSpPr/>
          <p:nvPr/>
        </p:nvGrpSpPr>
        <p:grpSpPr>
          <a:xfrm>
            <a:off x="6288486" y="2293784"/>
            <a:ext cx="1800000" cy="2160001"/>
            <a:chOff x="5581121" y="2259278"/>
            <a:chExt cx="1800000" cy="2160001"/>
          </a:xfrm>
        </p:grpSpPr>
        <p:sp>
          <p:nvSpPr>
            <p:cNvPr id="13" name="Freeform: Shape 12">
              <a:extLst>
                <a:ext uri="{FF2B5EF4-FFF2-40B4-BE49-F238E27FC236}">
                  <a16:creationId xmlns:a16="http://schemas.microsoft.com/office/drawing/2014/main" id="{893BB30D-B1EF-4E54-8C0B-93495680B00E}"/>
                </a:ext>
              </a:extLst>
            </p:cNvPr>
            <p:cNvSpPr/>
            <p:nvPr/>
          </p:nvSpPr>
          <p:spPr>
            <a:xfrm>
              <a:off x="5581121" y="3699279"/>
              <a:ext cx="1800000" cy="720000"/>
            </a:xfrm>
            <a:custGeom>
              <a:avLst/>
              <a:gdLst>
                <a:gd name="connsiteX0" fmla="*/ 0 w 1800000"/>
                <a:gd name="connsiteY0" fmla="*/ 0 h 720000"/>
                <a:gd name="connsiteX1" fmla="*/ 1800000 w 1800000"/>
                <a:gd name="connsiteY1" fmla="*/ 0 h 720000"/>
                <a:gd name="connsiteX2" fmla="*/ 1800000 w 1800000"/>
                <a:gd name="connsiteY2" fmla="*/ 720000 h 720000"/>
                <a:gd name="connsiteX3" fmla="*/ 0 w 1800000"/>
                <a:gd name="connsiteY3" fmla="*/ 720000 h 720000"/>
                <a:gd name="connsiteX4" fmla="*/ 0 w 180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0000" h="720000">
                  <a:moveTo>
                    <a:pt x="0" y="0"/>
                  </a:moveTo>
                  <a:lnTo>
                    <a:pt x="1800000" y="0"/>
                  </a:lnTo>
                  <a:lnTo>
                    <a:pt x="1800000" y="720000"/>
                  </a:lnTo>
                  <a:lnTo>
                    <a:pt x="0" y="7200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marR="0" lvl="0" indent="0" algn="ctr" defTabSz="533400" rtl="0" eaLnBrk="1" fontAlgn="auto" latinLnBrk="0" hangingPunct="1">
                <a:lnSpc>
                  <a:spcPct val="90000"/>
                </a:lnSpc>
                <a:spcBef>
                  <a:spcPct val="0"/>
                </a:spcBef>
                <a:spcAft>
                  <a:spcPct val="35000"/>
                </a:spcAft>
                <a:buClrTx/>
                <a:buSzTx/>
                <a:buFontTx/>
                <a:buNone/>
                <a:tabLst/>
                <a:defRPr cap="all"/>
              </a:pPr>
              <a:r>
                <a:rPr lang="en-US" sz="1200" cap="all">
                  <a:solidFill>
                    <a:prstClr val="black">
                      <a:hueOff val="0"/>
                      <a:satOff val="0"/>
                      <a:lumOff val="0"/>
                      <a:alphaOff val="0"/>
                    </a:prstClr>
                  </a:solidFill>
                  <a:latin typeface="Calibri" panose="020F0502020204030204"/>
                </a:rPr>
                <a:t>How Health and safety representatives can work in partnership to tackle concerns </a:t>
              </a:r>
              <a:endParaRPr kumimoji="0" lang="en-US" sz="1200" b="0" i="0" u="none" strike="noStrike" kern="1200" cap="all" spc="0" normalizeH="0" baseline="0" noProof="0">
                <a:ln>
                  <a:noFill/>
                </a:ln>
                <a:solidFill>
                  <a:prstClr val="black">
                    <a:hueOff val="0"/>
                    <a:satOff val="0"/>
                    <a:lumOff val="0"/>
                    <a:alphaOff val="0"/>
                  </a:prstClr>
                </a:solidFill>
                <a:effectLst/>
                <a:uLnTx/>
                <a:uFillTx/>
                <a:latin typeface="Calibri" panose="020F0502020204030204"/>
                <a:ea typeface="+mn-ea"/>
                <a:cs typeface="+mn-cs"/>
              </a:endParaRPr>
            </a:p>
          </p:txBody>
        </p:sp>
        <p:sp>
          <p:nvSpPr>
            <p:cNvPr id="14" name="Rectangle: Diagonal Corners Rounded 13">
              <a:extLst>
                <a:ext uri="{FF2B5EF4-FFF2-40B4-BE49-F238E27FC236}">
                  <a16:creationId xmlns:a16="http://schemas.microsoft.com/office/drawing/2014/main" id="{3D13555A-5A0D-4762-97E7-11F2EC78D229}"/>
                </a:ext>
              </a:extLst>
            </p:cNvPr>
            <p:cNvSpPr/>
            <p:nvPr/>
          </p:nvSpPr>
          <p:spPr>
            <a:xfrm>
              <a:off x="5932121" y="2259278"/>
              <a:ext cx="1098000" cy="1098000"/>
            </a:xfrm>
            <a:prstGeom prst="round2DiagRect">
              <a:avLst>
                <a:gd name="adj1" fmla="val 29727"/>
                <a:gd name="adj2" fmla="val 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GB"/>
            </a:p>
          </p:txBody>
        </p:sp>
        <p:sp>
          <p:nvSpPr>
            <p:cNvPr id="15" name="Rectangle 14" descr="Angel face outline">
              <a:extLst>
                <a:ext uri="{FF2B5EF4-FFF2-40B4-BE49-F238E27FC236}">
                  <a16:creationId xmlns:a16="http://schemas.microsoft.com/office/drawing/2014/main" id="{C5C72009-1D77-46F2-9737-5171B5D8DFDA}"/>
                </a:ext>
              </a:extLst>
            </p:cNvPr>
            <p:cNvSpPr/>
            <p:nvPr/>
          </p:nvSpPr>
          <p:spPr>
            <a:xfrm>
              <a:off x="6166121" y="2493278"/>
              <a:ext cx="630000" cy="630000"/>
            </a:xfrm>
            <a:prstGeom prst="rect">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a:blip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endParaRPr lang="en-GB"/>
            </a:p>
          </p:txBody>
        </p:sp>
      </p:grpSp>
    </p:spTree>
    <p:extLst>
      <p:ext uri="{BB962C8B-B14F-4D97-AF65-F5344CB8AC3E}">
        <p14:creationId xmlns:p14="http://schemas.microsoft.com/office/powerpoint/2010/main" val="896598270"/>
      </p:ext>
    </p:extLst>
  </p:cSld>
  <p:clrMapOvr>
    <a:masterClrMapping/>
  </p:clrMapOvr>
  <mc:AlternateContent xmlns:mc="http://schemas.openxmlformats.org/markup-compatibility/2006" xmlns:p14="http://schemas.microsoft.com/office/powerpoint/2010/main">
    <mc:Choice Requires="p14">
      <p:transition spd="slow" p14:dur="2000" advTm="22818"/>
    </mc:Choice>
    <mc:Fallback xmlns="">
      <p:transition spd="slow" advTm="22818"/>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EC2D6-9F38-4BFA-A74F-563619B0988A}"/>
              </a:ext>
            </a:extLst>
          </p:cNvPr>
          <p:cNvSpPr>
            <a:spLocks noGrp="1"/>
          </p:cNvSpPr>
          <p:nvPr>
            <p:ph type="title"/>
          </p:nvPr>
        </p:nvSpPr>
        <p:spPr/>
        <p:txBody>
          <a:bodyPr/>
          <a:lstStyle/>
          <a:p>
            <a:r>
              <a:rPr lang="en-GB"/>
              <a:t>References and Resources</a:t>
            </a:r>
          </a:p>
        </p:txBody>
      </p:sp>
      <p:sp>
        <p:nvSpPr>
          <p:cNvPr id="3" name="Content Placeholder 2">
            <a:extLst>
              <a:ext uri="{FF2B5EF4-FFF2-40B4-BE49-F238E27FC236}">
                <a16:creationId xmlns:a16="http://schemas.microsoft.com/office/drawing/2014/main" id="{B5343D4D-E9AC-47E4-849B-5B840A082F23}"/>
              </a:ext>
            </a:extLst>
          </p:cNvPr>
          <p:cNvSpPr>
            <a:spLocks noGrp="1"/>
          </p:cNvSpPr>
          <p:nvPr>
            <p:ph idx="1"/>
          </p:nvPr>
        </p:nvSpPr>
        <p:spPr/>
        <p:txBody>
          <a:bodyPr/>
          <a:lstStyle/>
          <a:p>
            <a:r>
              <a:rPr lang="en-GB">
                <a:hlinkClick r:id="rId2"/>
              </a:rPr>
              <a:t> Ventilation and air conditioning during the coronavirus (COVID-19) pandemic (hse.gov.uk)</a:t>
            </a:r>
            <a:r>
              <a:rPr lang="en-GB"/>
              <a:t> Guidance from HSE</a:t>
            </a:r>
          </a:p>
          <a:p>
            <a:endParaRPr lang="en-GB"/>
          </a:p>
          <a:p>
            <a:r>
              <a:rPr lang="en-GB">
                <a:hlinkClick r:id="rId3"/>
              </a:rPr>
              <a:t>S0789_EMG_Role_of_Ventilation_in_Controlling_SARS-CoV-2_Transmission.pdf (publishing.service.gov.uk)</a:t>
            </a:r>
            <a:r>
              <a:rPr lang="en-GB"/>
              <a:t> </a:t>
            </a:r>
            <a:r>
              <a:rPr lang="en-GB" b="0" i="0">
                <a:solidFill>
                  <a:srgbClr val="0B0C0C"/>
                </a:solidFill>
                <a:effectLst/>
                <a:latin typeface="nta"/>
              </a:rPr>
              <a:t>Paper prepared by the Environmental and Modelling group (EMG)</a:t>
            </a:r>
          </a:p>
          <a:p>
            <a:endParaRPr lang="en-GB"/>
          </a:p>
          <a:p>
            <a:r>
              <a:rPr lang="en-GB" sz="1800" u="sng">
                <a:solidFill>
                  <a:srgbClr val="007C89"/>
                </a:solidFill>
                <a:effectLst/>
                <a:latin typeface="Helvetica" panose="020B0604020202020204" pitchFamily="34" charset="0"/>
                <a:ea typeface="Times New Roman" panose="02020603050405020304" pitchFamily="18" charset="0"/>
                <a:hlinkClick r:id="rId4"/>
              </a:rPr>
              <a:t>Hands. Face. Space won’t cut it! Ventilation. Ventilation. Ventilation!</a:t>
            </a:r>
            <a:r>
              <a:rPr lang="en-GB" sz="1800" u="sng">
                <a:solidFill>
                  <a:srgbClr val="007C89"/>
                </a:solidFill>
                <a:effectLst/>
                <a:latin typeface="Helvetica" panose="020B0604020202020204" pitchFamily="34" charset="0"/>
                <a:ea typeface="Times New Roman" panose="02020603050405020304" pitchFamily="18" charset="0"/>
              </a:rPr>
              <a:t>   </a:t>
            </a:r>
            <a:r>
              <a:rPr lang="en-GB" sz="1800">
                <a:solidFill>
                  <a:srgbClr val="202020"/>
                </a:solidFill>
                <a:effectLst/>
                <a:latin typeface="Helvetica" panose="020B0604020202020204" pitchFamily="34" charset="0"/>
                <a:ea typeface="Times New Roman" panose="02020603050405020304" pitchFamily="18" charset="0"/>
              </a:rPr>
              <a:t>presentation slides on good workplace ventilation  from Hilda Palmer, </a:t>
            </a:r>
            <a:r>
              <a:rPr lang="en-GB" sz="1800">
                <a:solidFill>
                  <a:srgbClr val="202020"/>
                </a:solidFill>
                <a:effectLst/>
                <a:latin typeface="Calibri" panose="020F0502020204030204" pitchFamily="34" charset="0"/>
                <a:ea typeface="Calibri" panose="020F0502020204030204" pitchFamily="34" charset="0"/>
              </a:rPr>
              <a:t>We didn’t vote to die at work- Hazards Campaign, TUC</a:t>
            </a:r>
          </a:p>
          <a:p>
            <a:endParaRPr lang="en-GB" sz="1800">
              <a:solidFill>
                <a:srgbClr val="202020"/>
              </a:solidFill>
              <a:effectLst/>
              <a:latin typeface="Calibri" panose="020F0502020204030204" pitchFamily="34" charset="0"/>
              <a:ea typeface="Calibri" panose="020F0502020204030204" pitchFamily="34" charset="0"/>
            </a:endParaRPr>
          </a:p>
          <a:p>
            <a:endParaRPr lang="en-GB"/>
          </a:p>
        </p:txBody>
      </p:sp>
    </p:spTree>
    <p:extLst>
      <p:ext uri="{BB962C8B-B14F-4D97-AF65-F5344CB8AC3E}">
        <p14:creationId xmlns:p14="http://schemas.microsoft.com/office/powerpoint/2010/main" val="26329501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1981200" y="1461610"/>
            <a:ext cx="8229600" cy="3289628"/>
          </a:xfrm>
        </p:spPr>
        <p:txBody>
          <a:bodyPr/>
          <a:lstStyle/>
          <a:p>
            <a:pPr marL="0" indent="0" algn="ctr">
              <a:buNone/>
            </a:pPr>
            <a:r>
              <a:rPr lang="en-GB" sz="1800">
                <a:solidFill>
                  <a:schemeClr val="bg1"/>
                </a:solidFill>
              </a:rPr>
              <a:t>Website: www.rcm.org.uk</a:t>
            </a:r>
          </a:p>
          <a:p>
            <a:pPr marL="0" indent="0" algn="ctr">
              <a:buNone/>
            </a:pPr>
            <a:r>
              <a:rPr lang="en-GB" sz="1800">
                <a:solidFill>
                  <a:schemeClr val="bg1"/>
                </a:solidFill>
              </a:rPr>
              <a:t>Telephone: 0300 303 0444</a:t>
            </a:r>
          </a:p>
          <a:p>
            <a:pPr marL="0" indent="0" algn="ctr">
              <a:buNone/>
            </a:pPr>
            <a:r>
              <a:rPr lang="en-GB" sz="1800">
                <a:solidFill>
                  <a:schemeClr val="bg1"/>
                </a:solidFill>
              </a:rPr>
              <a:t>Email: info@rcm.org.uk</a:t>
            </a:r>
          </a:p>
          <a:p>
            <a:pPr algn="ctr"/>
            <a:endParaRPr lang="en-GB" sz="1800">
              <a:solidFill>
                <a:schemeClr val="bg1"/>
              </a:solidFill>
            </a:endParaRPr>
          </a:p>
          <a:p>
            <a:pPr marL="0" indent="0" algn="ctr">
              <a:buNone/>
            </a:pPr>
            <a:endParaRPr lang="en-GB" sz="1800">
              <a:solidFill>
                <a:schemeClr val="bg1"/>
              </a:solidFill>
            </a:endParaRPr>
          </a:p>
          <a:p>
            <a:pPr marL="0" indent="0" algn="ctr">
              <a:buNone/>
            </a:pPr>
            <a:r>
              <a:rPr lang="en-GB" sz="1800">
                <a:solidFill>
                  <a:schemeClr val="bg1"/>
                </a:solidFill>
              </a:rPr>
              <a:t>      www.facebook.com/midwivesRCM</a:t>
            </a:r>
          </a:p>
          <a:p>
            <a:pPr marL="0" indent="0" algn="ctr">
              <a:buNone/>
            </a:pPr>
            <a:endParaRPr lang="en-GB" sz="1800">
              <a:solidFill>
                <a:schemeClr val="bg1"/>
              </a:solidFill>
            </a:endParaRPr>
          </a:p>
          <a:p>
            <a:pPr marL="0" indent="0" algn="ctr">
              <a:buNone/>
            </a:pPr>
            <a:r>
              <a:rPr lang="en-GB" sz="1800">
                <a:solidFill>
                  <a:schemeClr val="bg1"/>
                </a:solidFill>
              </a:rPr>
              <a:t>          @MidwivesRCM</a:t>
            </a:r>
          </a:p>
          <a:p>
            <a:pPr marL="0" indent="0">
              <a:buNone/>
            </a:pPr>
            <a:endParaRPr lang="en-GB"/>
          </a:p>
          <a:p>
            <a:pPr marL="0" indent="0">
              <a:buNone/>
            </a:pPr>
            <a:endParaRPr lang="en-GB"/>
          </a:p>
          <a:p>
            <a:pPr marL="0" indent="0">
              <a:buNone/>
            </a:pPr>
            <a:endParaRPr lang="en-GB"/>
          </a:p>
        </p:txBody>
      </p:sp>
      <p:pic>
        <p:nvPicPr>
          <p:cNvPr id="4" name="Picture 3" descr="Facebook F Cya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71638" y="3307611"/>
            <a:ext cx="389517" cy="353458"/>
          </a:xfrm>
          <a:prstGeom prst="rect">
            <a:avLst/>
          </a:prstGeom>
        </p:spPr>
      </p:pic>
      <p:pic>
        <p:nvPicPr>
          <p:cNvPr id="6" name="Picture 5" descr="Twitter bird Cyan.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90851" y="4065875"/>
            <a:ext cx="410031" cy="372966"/>
          </a:xfrm>
          <a:prstGeom prst="rect">
            <a:avLst/>
          </a:prstGeom>
        </p:spPr>
      </p:pic>
    </p:spTree>
    <p:extLst>
      <p:ext uri="{BB962C8B-B14F-4D97-AF65-F5344CB8AC3E}">
        <p14:creationId xmlns:p14="http://schemas.microsoft.com/office/powerpoint/2010/main" val="3339945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3C3ED-8B40-4BD6-B2A6-15BDA11EE339}"/>
              </a:ext>
            </a:extLst>
          </p:cNvPr>
          <p:cNvSpPr>
            <a:spLocks noGrp="1"/>
          </p:cNvSpPr>
          <p:nvPr>
            <p:ph type="title"/>
          </p:nvPr>
        </p:nvSpPr>
        <p:spPr/>
        <p:txBody>
          <a:bodyPr/>
          <a:lstStyle/>
          <a:p>
            <a:r>
              <a:rPr lang="en-GB"/>
              <a:t>Health and Safety Executive </a:t>
            </a:r>
          </a:p>
        </p:txBody>
      </p:sp>
      <p:sp>
        <p:nvSpPr>
          <p:cNvPr id="3" name="Content Placeholder 2">
            <a:extLst>
              <a:ext uri="{FF2B5EF4-FFF2-40B4-BE49-F238E27FC236}">
                <a16:creationId xmlns:a16="http://schemas.microsoft.com/office/drawing/2014/main" id="{0CA7AB40-43BC-45D3-8A93-FC0F12AA5FCD}"/>
              </a:ext>
            </a:extLst>
          </p:cNvPr>
          <p:cNvSpPr>
            <a:spLocks noGrp="1"/>
          </p:cNvSpPr>
          <p:nvPr>
            <p:ph idx="1"/>
          </p:nvPr>
        </p:nvSpPr>
        <p:spPr/>
        <p:txBody>
          <a:bodyPr vert="horz" lIns="91440" tIns="45720" rIns="91440" bIns="45720" rtlCol="0" anchor="t">
            <a:normAutofit/>
          </a:bodyPr>
          <a:lstStyle/>
          <a:p>
            <a:pPr marL="0" indent="0" fontAlgn="base">
              <a:buNone/>
            </a:pPr>
            <a:r>
              <a:rPr lang="en-GB">
                <a:latin typeface="Arial"/>
                <a:cs typeface="Arial"/>
              </a:rPr>
              <a:t>The HSE is an independent regulator who regulate health and safety law in Great Britain.  They are able to take enforcement action to ensure </a:t>
            </a:r>
            <a:r>
              <a:rPr lang="en-GB" b="1">
                <a:latin typeface="Arial"/>
                <a:cs typeface="Arial"/>
              </a:rPr>
              <a:t>employers </a:t>
            </a:r>
            <a:r>
              <a:rPr lang="en-GB">
                <a:latin typeface="Arial"/>
                <a:cs typeface="Arial"/>
              </a:rPr>
              <a:t>are complying with health and safety law</a:t>
            </a:r>
            <a:r>
              <a:rPr lang="en-GB" b="1">
                <a:latin typeface="Arial"/>
                <a:cs typeface="Arial"/>
              </a:rPr>
              <a:t> </a:t>
            </a:r>
            <a:r>
              <a:rPr lang="en-GB">
                <a:latin typeface="Arial"/>
                <a:cs typeface="Arial"/>
              </a:rPr>
              <a:t>in order to protect staff and the public. </a:t>
            </a:r>
            <a:endParaRPr lang="en-GB">
              <a:latin typeface="Arial" panose="020B0604020202020204" pitchFamily="34" charset="0"/>
              <a:cs typeface="Arial" panose="020B0604020202020204" pitchFamily="34" charset="0"/>
            </a:endParaRPr>
          </a:p>
          <a:p>
            <a:pPr marL="0" indent="0" algn="l" fontAlgn="base">
              <a:buNone/>
            </a:pPr>
            <a:endParaRPr lang="en-GB">
              <a:solidFill>
                <a:srgbClr val="111111"/>
              </a:solidFill>
              <a:latin typeface="Arial" panose="020B0604020202020204" pitchFamily="34" charset="0"/>
              <a:cs typeface="Arial" panose="020B0604020202020204" pitchFamily="34" charset="0"/>
            </a:endParaRPr>
          </a:p>
          <a:p>
            <a:pPr marL="0" indent="0" fontAlgn="base">
              <a:buNone/>
            </a:pPr>
            <a:r>
              <a:rPr lang="en-GB">
                <a:solidFill>
                  <a:srgbClr val="111111"/>
                </a:solidFill>
                <a:latin typeface="Arial" panose="020B0604020202020204" pitchFamily="34" charset="0"/>
                <a:cs typeface="Arial" panose="020B0604020202020204" pitchFamily="34" charset="0"/>
              </a:rPr>
              <a:t>Unless otherwise stated t</a:t>
            </a:r>
            <a:r>
              <a:rPr lang="en-GB" b="0" i="0">
                <a:solidFill>
                  <a:srgbClr val="111111"/>
                </a:solidFill>
                <a:effectLst/>
                <a:latin typeface="Arial" panose="020B0604020202020204" pitchFamily="34" charset="0"/>
                <a:cs typeface="Arial" panose="020B0604020202020204" pitchFamily="34" charset="0"/>
              </a:rPr>
              <a:t>he content of this presentation has been obtained from the Health and Safety Executive (HSE) Website and associated links.  </a:t>
            </a:r>
          </a:p>
          <a:p>
            <a:pPr marL="0" indent="0" algn="l" fontAlgn="base">
              <a:buNone/>
            </a:pPr>
            <a:endParaRPr lang="en-GB" sz="1800" b="1" i="0">
              <a:solidFill>
                <a:srgbClr val="FF0000"/>
              </a:solidFill>
              <a:effectLst/>
              <a:latin typeface="+mj-lt"/>
            </a:endParaRPr>
          </a:p>
          <a:p>
            <a:pPr marL="0" indent="0">
              <a:buNone/>
            </a:pPr>
            <a:endParaRPr lang="en-GB"/>
          </a:p>
        </p:txBody>
      </p:sp>
    </p:spTree>
    <p:extLst>
      <p:ext uri="{BB962C8B-B14F-4D97-AF65-F5344CB8AC3E}">
        <p14:creationId xmlns:p14="http://schemas.microsoft.com/office/powerpoint/2010/main" val="1115492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D40ED87C-1F69-40A9-BC32-847D5EFDF0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2276" y="1064452"/>
            <a:ext cx="10028905" cy="5365465"/>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a:extLst>
              <a:ext uri="{FF2B5EF4-FFF2-40B4-BE49-F238E27FC236}">
                <a16:creationId xmlns:a16="http://schemas.microsoft.com/office/drawing/2014/main" id="{3693C20E-D8A3-431C-9F70-0D31FEA7AE2E}"/>
              </a:ext>
            </a:extLst>
          </p:cNvPr>
          <p:cNvSpPr>
            <a:spLocks noGrp="1"/>
          </p:cNvSpPr>
          <p:nvPr>
            <p:ph type="title"/>
          </p:nvPr>
        </p:nvSpPr>
        <p:spPr/>
        <p:txBody>
          <a:bodyPr/>
          <a:lstStyle/>
          <a:p>
            <a:r>
              <a:rPr lang="en-GB"/>
              <a:t>Swiss Cheese Model </a:t>
            </a:r>
          </a:p>
        </p:txBody>
      </p:sp>
    </p:spTree>
    <p:extLst>
      <p:ext uri="{BB962C8B-B14F-4D97-AF65-F5344CB8AC3E}">
        <p14:creationId xmlns:p14="http://schemas.microsoft.com/office/powerpoint/2010/main" val="1922654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08B1F-7B9B-42AF-B613-F0A36DAC99BC}"/>
              </a:ext>
            </a:extLst>
          </p:cNvPr>
          <p:cNvSpPr>
            <a:spLocks noGrp="1"/>
          </p:cNvSpPr>
          <p:nvPr>
            <p:ph type="title"/>
          </p:nvPr>
        </p:nvSpPr>
        <p:spPr/>
        <p:txBody>
          <a:bodyPr/>
          <a:lstStyle/>
          <a:p>
            <a:r>
              <a:rPr lang="en-GB"/>
              <a:t>COVID 19 HSE Guidance</a:t>
            </a:r>
          </a:p>
        </p:txBody>
      </p:sp>
      <p:sp>
        <p:nvSpPr>
          <p:cNvPr id="3" name="Content Placeholder 2">
            <a:extLst>
              <a:ext uri="{FF2B5EF4-FFF2-40B4-BE49-F238E27FC236}">
                <a16:creationId xmlns:a16="http://schemas.microsoft.com/office/drawing/2014/main" id="{10D41930-252F-4744-A8E0-647CE90547C5}"/>
              </a:ext>
            </a:extLst>
          </p:cNvPr>
          <p:cNvSpPr>
            <a:spLocks noGrp="1"/>
          </p:cNvSpPr>
          <p:nvPr>
            <p:ph idx="1"/>
          </p:nvPr>
        </p:nvSpPr>
        <p:spPr/>
        <p:txBody>
          <a:bodyPr/>
          <a:lstStyle/>
          <a:p>
            <a:pPr marL="0" indent="0" algn="l" fontAlgn="base">
              <a:buNone/>
            </a:pPr>
            <a:r>
              <a:rPr lang="en-GB">
                <a:solidFill>
                  <a:srgbClr val="111111"/>
                </a:solidFill>
                <a:latin typeface="Arial" panose="020B0604020202020204" pitchFamily="34" charset="0"/>
              </a:rPr>
              <a:t>The HSE have provided employers with a comprehensive guide detailing factors to consider as part of their covid risk assessments</a:t>
            </a:r>
          </a:p>
          <a:p>
            <a:pPr marL="0" indent="0" algn="l" fontAlgn="base">
              <a:buNone/>
            </a:pPr>
            <a:r>
              <a:rPr lang="en-GB">
                <a:hlinkClick r:id="rId3"/>
              </a:rPr>
              <a:t>Risk assessment - Working safely during the coronavirus (COVID-19) pandemic (hse.gov.uk)</a:t>
            </a:r>
            <a:endParaRPr lang="en-GB" sz="1800" b="0" i="0">
              <a:solidFill>
                <a:srgbClr val="111111"/>
              </a:solidFill>
              <a:effectLst/>
              <a:latin typeface="Arial" panose="020B0604020202020204" pitchFamily="34" charset="0"/>
            </a:endParaRPr>
          </a:p>
          <a:p>
            <a:pPr marL="0" indent="0" algn="l" fontAlgn="base">
              <a:buNone/>
            </a:pPr>
            <a:endParaRPr lang="en-GB">
              <a:solidFill>
                <a:srgbClr val="111111"/>
              </a:solidFill>
              <a:latin typeface="Arial" panose="020B0604020202020204" pitchFamily="34" charset="0"/>
            </a:endParaRPr>
          </a:p>
          <a:p>
            <a:pPr marL="0" indent="0" algn="l" fontAlgn="base">
              <a:buNone/>
            </a:pPr>
            <a:r>
              <a:rPr lang="en-GB">
                <a:solidFill>
                  <a:srgbClr val="111111"/>
                </a:solidFill>
                <a:latin typeface="Arial" panose="020B0604020202020204" pitchFamily="34" charset="0"/>
              </a:rPr>
              <a:t>They have also included a detailed example of what should be included</a:t>
            </a:r>
          </a:p>
          <a:p>
            <a:pPr marL="0" indent="0" algn="l" fontAlgn="base">
              <a:buNone/>
            </a:pPr>
            <a:r>
              <a:rPr lang="en-GB">
                <a:hlinkClick r:id="rId4"/>
              </a:rPr>
              <a:t>What to include in your COVID-19 risk assessment (hse.gov.uk)</a:t>
            </a:r>
            <a:endParaRPr lang="en-GB"/>
          </a:p>
          <a:p>
            <a:pPr marL="0" indent="0" algn="l" fontAlgn="base">
              <a:buNone/>
            </a:pPr>
            <a:endParaRPr lang="en-GB">
              <a:solidFill>
                <a:srgbClr val="111111"/>
              </a:solidFill>
              <a:latin typeface="Arial" panose="020B0604020202020204" pitchFamily="34" charset="0"/>
            </a:endParaRPr>
          </a:p>
          <a:p>
            <a:pPr marL="0" indent="0" fontAlgn="base">
              <a:buNone/>
            </a:pPr>
            <a:r>
              <a:rPr lang="en-GB">
                <a:solidFill>
                  <a:srgbClr val="111111"/>
                </a:solidFill>
                <a:latin typeface="Arial" panose="020B0604020202020204" pitchFamily="34" charset="0"/>
              </a:rPr>
              <a:t>V</a:t>
            </a:r>
            <a:r>
              <a:rPr lang="en-GB" sz="1800" b="0" i="0">
                <a:solidFill>
                  <a:srgbClr val="111111"/>
                </a:solidFill>
                <a:effectLst/>
                <a:latin typeface="Arial" panose="020B0604020202020204" pitchFamily="34" charset="0"/>
              </a:rPr>
              <a:t>entilation should be considered, alongside other control measures to reduce risks of transmission as part of making your workplace COVID-secure, such as social distancing, keeping your workplace clean and frequent handwashing.</a:t>
            </a:r>
          </a:p>
          <a:p>
            <a:pPr marL="0" indent="0" algn="l" fontAlgn="base">
              <a:buNone/>
            </a:pPr>
            <a:endParaRPr lang="en-GB" sz="1800" b="0" i="0">
              <a:solidFill>
                <a:srgbClr val="111111"/>
              </a:solidFill>
              <a:effectLst/>
              <a:latin typeface="Arial" panose="020B0604020202020204" pitchFamily="34" charset="0"/>
            </a:endParaRPr>
          </a:p>
          <a:p>
            <a:endParaRPr lang="en-GB"/>
          </a:p>
        </p:txBody>
      </p:sp>
    </p:spTree>
    <p:extLst>
      <p:ext uri="{BB962C8B-B14F-4D97-AF65-F5344CB8AC3E}">
        <p14:creationId xmlns:p14="http://schemas.microsoft.com/office/powerpoint/2010/main" val="4028679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8AE9B-A9F6-4DFE-AD9D-0934B542D74B}"/>
              </a:ext>
            </a:extLst>
          </p:cNvPr>
          <p:cNvSpPr>
            <a:spLocks noGrp="1"/>
          </p:cNvSpPr>
          <p:nvPr>
            <p:ph type="title"/>
          </p:nvPr>
        </p:nvSpPr>
        <p:spPr/>
        <p:txBody>
          <a:bodyPr>
            <a:normAutofit fontScale="90000"/>
          </a:bodyPr>
          <a:lstStyle/>
          <a:p>
            <a:br>
              <a:rPr lang="en-GB">
                <a:latin typeface="Arial" panose="020B0604020202020204" pitchFamily="34" charset="0"/>
                <a:cs typeface="Arial" panose="020B0604020202020204" pitchFamily="34" charset="0"/>
              </a:rPr>
            </a:br>
            <a:r>
              <a:rPr lang="en-GB">
                <a:latin typeface="Arial" panose="020B0604020202020204" pitchFamily="34" charset="0"/>
                <a:cs typeface="Arial" panose="020B0604020202020204" pitchFamily="34" charset="0"/>
              </a:rPr>
              <a:t>Why Ventilation Is Important</a:t>
            </a:r>
            <a:br>
              <a:rPr lang="en-GB">
                <a:latin typeface="Arial" panose="020B0604020202020204" pitchFamily="34" charset="0"/>
                <a:cs typeface="Arial" panose="020B0604020202020204" pitchFamily="34" charset="0"/>
              </a:rPr>
            </a:br>
            <a:endParaRPr lang="en-GB">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81883D9-87CE-401A-A819-B900A7D099D4}"/>
              </a:ext>
            </a:extLst>
          </p:cNvPr>
          <p:cNvSpPr>
            <a:spLocks noGrp="1"/>
          </p:cNvSpPr>
          <p:nvPr>
            <p:ph idx="1"/>
          </p:nvPr>
        </p:nvSpPr>
        <p:spPr/>
        <p:txBody>
          <a:bodyPr vert="horz" lIns="91440" tIns="45720" rIns="91440" bIns="45720" rtlCol="0" anchor="t">
            <a:normAutofit/>
          </a:bodyPr>
          <a:lstStyle/>
          <a:p>
            <a:pPr marL="0" indent="0" algn="l" fontAlgn="base">
              <a:buNone/>
            </a:pPr>
            <a:endParaRPr lang="en-GB" sz="1800" i="0">
              <a:solidFill>
                <a:srgbClr val="111111"/>
              </a:solidFill>
              <a:effectLst/>
              <a:latin typeface="Arial" panose="020B0604020202020204" pitchFamily="34" charset="0"/>
              <a:cs typeface="Arial" panose="020B0604020202020204" pitchFamily="34" charset="0"/>
            </a:endParaRPr>
          </a:p>
          <a:p>
            <a:pPr marL="0" indent="0" algn="l" fontAlgn="base">
              <a:buNone/>
            </a:pPr>
            <a:r>
              <a:rPr lang="en-GB" sz="1800" i="0">
                <a:solidFill>
                  <a:srgbClr val="111111"/>
                </a:solidFill>
                <a:effectLst/>
                <a:latin typeface="Arial" panose="020B0604020202020204" pitchFamily="34" charset="0"/>
                <a:cs typeface="Arial" panose="020B0604020202020204" pitchFamily="34" charset="0"/>
              </a:rPr>
              <a:t>Adequate ventilation reduces how much virus is in the air. It helps reduce the risk from aerosol transmission, when someone breathes in small particles (aerosols) in the air after a person with the virus has been in the same enclosed area.</a:t>
            </a:r>
          </a:p>
          <a:p>
            <a:pPr marL="0" indent="0" algn="l" fontAlgn="base">
              <a:buNone/>
            </a:pPr>
            <a:endParaRPr lang="en-GB" sz="1800" i="0">
              <a:solidFill>
                <a:srgbClr val="111111"/>
              </a:solidFill>
              <a:effectLst/>
              <a:latin typeface="Arial" panose="020B0604020202020204" pitchFamily="34" charset="0"/>
              <a:cs typeface="Arial" panose="020B0604020202020204" pitchFamily="34" charset="0"/>
            </a:endParaRPr>
          </a:p>
          <a:p>
            <a:pPr marL="0" indent="0" algn="l" fontAlgn="base">
              <a:buNone/>
            </a:pPr>
            <a:r>
              <a:rPr lang="en-GB" sz="1800" i="0">
                <a:solidFill>
                  <a:srgbClr val="111111"/>
                </a:solidFill>
                <a:effectLst/>
                <a:latin typeface="Arial" panose="020B0604020202020204" pitchFamily="34" charset="0"/>
                <a:cs typeface="Arial" panose="020B0604020202020204" pitchFamily="34" charset="0"/>
              </a:rPr>
              <a:t>The risk is greater in areas that are </a:t>
            </a:r>
            <a:r>
              <a:rPr lang="en-GB" sz="1800" i="0" u="sng">
                <a:solidFill>
                  <a:srgbClr val="981E32"/>
                </a:solidFill>
                <a:effectLst/>
                <a:latin typeface="Arial" panose="020B0604020202020204" pitchFamily="34" charset="0"/>
                <a:cs typeface="Arial" panose="020B0604020202020204" pitchFamily="34" charset="0"/>
                <a:hlinkClick r:id="rId2"/>
              </a:rPr>
              <a:t>poorly ventilated</a:t>
            </a:r>
            <a:r>
              <a:rPr lang="en-GB" sz="1800" i="0">
                <a:solidFill>
                  <a:srgbClr val="111111"/>
                </a:solidFill>
                <a:effectLst/>
                <a:latin typeface="Arial" panose="020B0604020202020204" pitchFamily="34" charset="0"/>
                <a:cs typeface="Arial" panose="020B0604020202020204" pitchFamily="34" charset="0"/>
              </a:rPr>
              <a:t>. </a:t>
            </a:r>
          </a:p>
          <a:p>
            <a:pPr algn="l" fontAlgn="base"/>
            <a:endParaRPr lang="en-GB">
              <a:solidFill>
                <a:srgbClr val="111111"/>
              </a:solidFill>
              <a:latin typeface="Arial" panose="020B0604020202020204" pitchFamily="34" charset="0"/>
              <a:cs typeface="Arial" panose="020B0604020202020204" pitchFamily="34" charset="0"/>
            </a:endParaRPr>
          </a:p>
          <a:p>
            <a:pPr algn="l" fontAlgn="base"/>
            <a:endParaRPr lang="en-GB" sz="1800" i="0">
              <a:solidFill>
                <a:srgbClr val="111111"/>
              </a:solidFill>
              <a:effectLst/>
              <a:latin typeface="Arial" panose="020B0604020202020204" pitchFamily="34" charset="0"/>
              <a:cs typeface="Arial" panose="020B0604020202020204" pitchFamily="34" charset="0"/>
            </a:endParaRPr>
          </a:p>
          <a:p>
            <a:pPr marL="0" indent="0" algn="l" fontAlgn="base">
              <a:buNone/>
            </a:pPr>
            <a:r>
              <a:rPr lang="en-GB" sz="1800" i="0">
                <a:solidFill>
                  <a:srgbClr val="111111"/>
                </a:solidFill>
                <a:effectLst/>
                <a:latin typeface="Arial" panose="020B0604020202020204" pitchFamily="34" charset="0"/>
                <a:cs typeface="Arial" panose="020B0604020202020204" pitchFamily="34" charset="0"/>
              </a:rPr>
              <a:t>Ventilation reduces the aerosol risk but has minimal impact on:</a:t>
            </a:r>
          </a:p>
          <a:p>
            <a:pPr marL="0" indent="0">
              <a:buNone/>
            </a:pPr>
            <a:endParaRPr lang="en-GB">
              <a:solidFill>
                <a:srgbClr val="111111"/>
              </a:solidFill>
              <a:latin typeface="Arial"/>
              <a:cs typeface="Arial"/>
            </a:endParaRPr>
          </a:p>
          <a:p>
            <a:pPr algn="l" fontAlgn="base">
              <a:buFont typeface="Arial" panose="020B0604020202020204" pitchFamily="34" charset="0"/>
              <a:buChar char="•"/>
            </a:pPr>
            <a:r>
              <a:rPr lang="en-GB" sz="1800" i="0">
                <a:solidFill>
                  <a:srgbClr val="111111"/>
                </a:solidFill>
                <a:effectLst/>
                <a:latin typeface="Arial" panose="020B0604020202020204" pitchFamily="34" charset="0"/>
                <a:cs typeface="Arial" panose="020B0604020202020204" pitchFamily="34" charset="0"/>
              </a:rPr>
              <a:t>droplet transmission (where people are within 2 metres of each other)</a:t>
            </a:r>
          </a:p>
          <a:p>
            <a:pPr algn="l" fontAlgn="base">
              <a:buFont typeface="Arial" panose="020B0604020202020204" pitchFamily="34" charset="0"/>
              <a:buChar char="•"/>
            </a:pPr>
            <a:r>
              <a:rPr lang="en-GB" sz="1800" i="0">
                <a:solidFill>
                  <a:srgbClr val="111111"/>
                </a:solidFill>
                <a:effectLst/>
                <a:latin typeface="Arial" panose="020B0604020202020204" pitchFamily="34" charset="0"/>
                <a:cs typeface="Arial" panose="020B0604020202020204" pitchFamily="34" charset="0"/>
              </a:rPr>
              <a:t>contact transmission (touching surfaces)</a:t>
            </a:r>
          </a:p>
          <a:p>
            <a:endParaRPr lang="en-GB"/>
          </a:p>
        </p:txBody>
      </p:sp>
    </p:spTree>
    <p:extLst>
      <p:ext uri="{BB962C8B-B14F-4D97-AF65-F5344CB8AC3E}">
        <p14:creationId xmlns:p14="http://schemas.microsoft.com/office/powerpoint/2010/main" val="2818367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07291-5CF2-45B3-A351-5BE2EBD28EB6}"/>
              </a:ext>
            </a:extLst>
          </p:cNvPr>
          <p:cNvSpPr>
            <a:spLocks noGrp="1"/>
          </p:cNvSpPr>
          <p:nvPr>
            <p:ph type="title"/>
          </p:nvPr>
        </p:nvSpPr>
        <p:spPr/>
        <p:txBody>
          <a:bodyPr/>
          <a:lstStyle/>
          <a:p>
            <a:r>
              <a:rPr lang="en-GB"/>
              <a:t>Assessing the Risk</a:t>
            </a:r>
          </a:p>
        </p:txBody>
      </p:sp>
      <p:sp>
        <p:nvSpPr>
          <p:cNvPr id="3" name="Content Placeholder 2">
            <a:extLst>
              <a:ext uri="{FF2B5EF4-FFF2-40B4-BE49-F238E27FC236}">
                <a16:creationId xmlns:a16="http://schemas.microsoft.com/office/drawing/2014/main" id="{C127F5A2-C169-4524-8886-D4BA58D44DC0}"/>
              </a:ext>
            </a:extLst>
          </p:cNvPr>
          <p:cNvSpPr>
            <a:spLocks noGrp="1"/>
          </p:cNvSpPr>
          <p:nvPr>
            <p:ph idx="1"/>
          </p:nvPr>
        </p:nvSpPr>
        <p:spPr/>
        <p:txBody>
          <a:bodyPr>
            <a:noAutofit/>
          </a:bodyPr>
          <a:lstStyle/>
          <a:p>
            <a:pPr marL="0" indent="0" algn="l" fontAlgn="base">
              <a:buNone/>
            </a:pPr>
            <a:r>
              <a:rPr lang="en-GB" sz="1600" b="0" i="0">
                <a:solidFill>
                  <a:srgbClr val="111111"/>
                </a:solidFill>
                <a:effectLst/>
                <a:latin typeface="Arial" panose="020B0604020202020204" pitchFamily="34" charset="0"/>
              </a:rPr>
              <a:t>Adequate ventilation can look different in different workplaces or settings</a:t>
            </a:r>
            <a:endParaRPr lang="en-GB" sz="1600">
              <a:solidFill>
                <a:srgbClr val="111111"/>
              </a:solidFill>
              <a:latin typeface="Arial" panose="020B0604020202020204" pitchFamily="34" charset="0"/>
            </a:endParaRPr>
          </a:p>
          <a:p>
            <a:pPr algn="l" fontAlgn="base"/>
            <a:endParaRPr lang="en-GB" sz="1600" b="0" i="0">
              <a:solidFill>
                <a:srgbClr val="111111"/>
              </a:solidFill>
              <a:effectLst/>
              <a:latin typeface="Arial" panose="020B0604020202020204" pitchFamily="34" charset="0"/>
            </a:endParaRPr>
          </a:p>
          <a:p>
            <a:pPr marL="0" indent="0" algn="l" fontAlgn="base">
              <a:buNone/>
            </a:pPr>
            <a:r>
              <a:rPr lang="en-GB" sz="1600" b="0" i="0">
                <a:solidFill>
                  <a:srgbClr val="111111"/>
                </a:solidFill>
                <a:effectLst/>
                <a:latin typeface="Arial" panose="020B0604020202020204" pitchFamily="34" charset="0"/>
              </a:rPr>
              <a:t>Deciding what adequate ventilation looks like in your workplace should be considered as part of a </a:t>
            </a:r>
            <a:r>
              <a:rPr lang="en-GB" sz="1600" b="0" i="0" u="sng">
                <a:solidFill>
                  <a:srgbClr val="981E32"/>
                </a:solidFill>
                <a:effectLst/>
                <a:latin typeface="Arial" panose="020B0604020202020204" pitchFamily="34" charset="0"/>
                <a:hlinkClick r:id="rId2"/>
              </a:rPr>
              <a:t>risk assessment</a:t>
            </a:r>
            <a:r>
              <a:rPr lang="en-GB" sz="1600" b="0" i="0">
                <a:solidFill>
                  <a:srgbClr val="111111"/>
                </a:solidFill>
                <a:effectLst/>
                <a:latin typeface="Arial" panose="020B0604020202020204" pitchFamily="34" charset="0"/>
              </a:rPr>
              <a:t>.</a:t>
            </a:r>
          </a:p>
          <a:p>
            <a:pPr algn="l" fontAlgn="base"/>
            <a:endParaRPr lang="en-GB" sz="1600" b="0" i="0">
              <a:solidFill>
                <a:srgbClr val="111111"/>
              </a:solidFill>
              <a:effectLst/>
              <a:latin typeface="Arial" panose="020B0604020202020204" pitchFamily="34" charset="0"/>
            </a:endParaRPr>
          </a:p>
          <a:p>
            <a:pPr marL="0" indent="0" algn="l" fontAlgn="base">
              <a:buNone/>
            </a:pPr>
            <a:endParaRPr lang="en-GB" sz="1600" b="0" i="0">
              <a:solidFill>
                <a:srgbClr val="111111"/>
              </a:solidFill>
              <a:effectLst/>
              <a:latin typeface="Arial" panose="020B0604020202020204" pitchFamily="34" charset="0"/>
            </a:endParaRPr>
          </a:p>
          <a:p>
            <a:pPr marL="0" indent="0" algn="l" fontAlgn="base">
              <a:buNone/>
            </a:pPr>
            <a:r>
              <a:rPr lang="en-GB" sz="1600">
                <a:solidFill>
                  <a:srgbClr val="111111"/>
                </a:solidFill>
                <a:latin typeface="Arial" panose="020B0604020202020204" pitchFamily="34" charset="0"/>
              </a:rPr>
              <a:t>A</a:t>
            </a:r>
            <a:r>
              <a:rPr lang="en-GB" sz="1600" b="0" i="0">
                <a:solidFill>
                  <a:srgbClr val="111111"/>
                </a:solidFill>
                <a:effectLst/>
                <a:latin typeface="Arial" panose="020B0604020202020204" pitchFamily="34" charset="0"/>
              </a:rPr>
              <a:t>ssessing the risk from aerosol transmission in enclosed areas:</a:t>
            </a:r>
          </a:p>
          <a:p>
            <a:pPr marL="0" indent="0" algn="l" fontAlgn="base">
              <a:buNone/>
            </a:pPr>
            <a:endParaRPr lang="en-GB" sz="1600" b="0" i="0">
              <a:solidFill>
                <a:srgbClr val="111111"/>
              </a:solidFill>
              <a:effectLst/>
              <a:latin typeface="Arial" panose="020B0604020202020204" pitchFamily="34" charset="0"/>
            </a:endParaRPr>
          </a:p>
          <a:p>
            <a:pPr algn="l" fontAlgn="base">
              <a:buFont typeface="Arial" panose="020B0604020202020204" pitchFamily="34" charset="0"/>
              <a:buChar char="•"/>
            </a:pPr>
            <a:r>
              <a:rPr lang="en-GB" sz="1600" b="0" i="0">
                <a:solidFill>
                  <a:srgbClr val="111111"/>
                </a:solidFill>
                <a:effectLst/>
                <a:latin typeface="Arial" panose="020B0604020202020204" pitchFamily="34" charset="0"/>
              </a:rPr>
              <a:t>identify poorly ventilated areas</a:t>
            </a:r>
          </a:p>
          <a:p>
            <a:pPr algn="l" fontAlgn="base">
              <a:buFont typeface="Arial" panose="020B0604020202020204" pitchFamily="34" charset="0"/>
              <a:buChar char="•"/>
            </a:pPr>
            <a:r>
              <a:rPr lang="en-GB" sz="1600" b="0" i="0">
                <a:solidFill>
                  <a:srgbClr val="111111"/>
                </a:solidFill>
                <a:effectLst/>
                <a:latin typeface="Arial" panose="020B0604020202020204" pitchFamily="34" charset="0"/>
              </a:rPr>
              <a:t>decide on the steps you can take to improve ventilation</a:t>
            </a:r>
          </a:p>
          <a:p>
            <a:endParaRPr lang="en-GB" sz="1400"/>
          </a:p>
        </p:txBody>
      </p:sp>
    </p:spTree>
    <p:extLst>
      <p:ext uri="{BB962C8B-B14F-4D97-AF65-F5344CB8AC3E}">
        <p14:creationId xmlns:p14="http://schemas.microsoft.com/office/powerpoint/2010/main" val="1983519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30746-EB0F-4A10-988A-38A32AB64B71}"/>
              </a:ext>
            </a:extLst>
          </p:cNvPr>
          <p:cNvSpPr>
            <a:spLocks noGrp="1"/>
          </p:cNvSpPr>
          <p:nvPr>
            <p:ph type="title"/>
          </p:nvPr>
        </p:nvSpPr>
        <p:spPr/>
        <p:txBody>
          <a:bodyPr/>
          <a:lstStyle/>
          <a:p>
            <a:r>
              <a:rPr lang="en-GB"/>
              <a:t>Types of Ventilation</a:t>
            </a:r>
          </a:p>
        </p:txBody>
      </p:sp>
      <p:sp>
        <p:nvSpPr>
          <p:cNvPr id="3" name="Content Placeholder 2">
            <a:extLst>
              <a:ext uri="{FF2B5EF4-FFF2-40B4-BE49-F238E27FC236}">
                <a16:creationId xmlns:a16="http://schemas.microsoft.com/office/drawing/2014/main" id="{9B90715F-8ED0-44A8-92DA-85CD92CC6E91}"/>
              </a:ext>
            </a:extLst>
          </p:cNvPr>
          <p:cNvSpPr>
            <a:spLocks noGrp="1"/>
          </p:cNvSpPr>
          <p:nvPr>
            <p:ph idx="1"/>
          </p:nvPr>
        </p:nvSpPr>
        <p:spPr/>
        <p:txBody>
          <a:bodyPr vert="horz" lIns="91440" tIns="45720" rIns="91440" bIns="45720" rtlCol="0" anchor="t">
            <a:normAutofit/>
          </a:bodyPr>
          <a:lstStyle/>
          <a:p>
            <a:pPr marL="0" indent="0" algn="l" fontAlgn="base">
              <a:buNone/>
            </a:pPr>
            <a:r>
              <a:rPr lang="en-GB" sz="1800" b="0" i="0">
                <a:solidFill>
                  <a:srgbClr val="111111"/>
                </a:solidFill>
                <a:effectLst/>
                <a:latin typeface="Arial" panose="020B0604020202020204" pitchFamily="34" charset="0"/>
              </a:rPr>
              <a:t>The </a:t>
            </a:r>
            <a:r>
              <a:rPr lang="en-GB" sz="1800" b="1" i="0">
                <a:solidFill>
                  <a:srgbClr val="FF0000"/>
                </a:solidFill>
                <a:effectLst/>
                <a:latin typeface="Arial" panose="020B0604020202020204" pitchFamily="34" charset="0"/>
              </a:rPr>
              <a:t>law</a:t>
            </a:r>
            <a:r>
              <a:rPr lang="en-GB" sz="1800" b="0" i="0">
                <a:solidFill>
                  <a:srgbClr val="111111"/>
                </a:solidFill>
                <a:effectLst/>
                <a:latin typeface="Arial" panose="020B0604020202020204" pitchFamily="34" charset="0"/>
              </a:rPr>
              <a:t> says employers must make sure there’s an adequate supply of fresh air (ventilation) in enclosed areas of the workplace. </a:t>
            </a:r>
          </a:p>
          <a:p>
            <a:pPr marL="0" indent="0" algn="l" fontAlgn="base">
              <a:buNone/>
            </a:pPr>
            <a:endParaRPr lang="en-GB" sz="1800" b="0" i="0">
              <a:solidFill>
                <a:srgbClr val="111111"/>
              </a:solidFill>
              <a:effectLst/>
              <a:latin typeface="Arial" panose="020B0604020202020204" pitchFamily="34" charset="0"/>
            </a:endParaRPr>
          </a:p>
          <a:p>
            <a:pPr marL="0" indent="0" algn="l" fontAlgn="base">
              <a:buNone/>
            </a:pPr>
            <a:r>
              <a:rPr lang="en-GB" sz="1800" b="0" i="0">
                <a:solidFill>
                  <a:srgbClr val="111111"/>
                </a:solidFill>
                <a:effectLst/>
                <a:latin typeface="Arial" panose="020B0604020202020204" pitchFamily="34" charset="0"/>
              </a:rPr>
              <a:t>You should be maximising the fresh air in a space and this can be done by:</a:t>
            </a:r>
          </a:p>
          <a:p>
            <a:pPr marL="0" indent="0">
              <a:buNone/>
            </a:pPr>
            <a:endParaRPr lang="en-GB">
              <a:solidFill>
                <a:srgbClr val="111111"/>
              </a:solidFill>
              <a:latin typeface="Arial"/>
              <a:cs typeface="Arial"/>
            </a:endParaRPr>
          </a:p>
          <a:p>
            <a:pPr algn="l" fontAlgn="base">
              <a:buFont typeface="Arial" panose="020B0604020202020204" pitchFamily="34" charset="0"/>
              <a:buChar char="•"/>
            </a:pPr>
            <a:r>
              <a:rPr lang="en-GB" sz="1800" b="0" i="0" u="sng">
                <a:solidFill>
                  <a:srgbClr val="981E32"/>
                </a:solidFill>
                <a:effectLst/>
                <a:latin typeface="Arial" panose="020B0604020202020204" pitchFamily="34" charset="0"/>
                <a:hlinkClick r:id="rId2">
                  <a:extLst>
                    <a:ext uri="{A12FA001-AC4F-418D-AE19-62706E023703}">
                      <ahyp:hlinkClr xmlns:ahyp="http://schemas.microsoft.com/office/drawing/2018/hyperlinkcolor" val="tx"/>
                    </a:ext>
                  </a:extLst>
                </a:hlinkClick>
              </a:rPr>
              <a:t>natural ventilation</a:t>
            </a:r>
            <a:r>
              <a:rPr lang="en-GB" sz="1800" b="0" i="0">
                <a:solidFill>
                  <a:srgbClr val="111111"/>
                </a:solidFill>
                <a:effectLst/>
                <a:latin typeface="Arial" panose="020B0604020202020204" pitchFamily="34" charset="0"/>
              </a:rPr>
              <a:t> which relies on passive air flow through windows, doors and air vents that can be fully or partially opened</a:t>
            </a:r>
          </a:p>
          <a:p>
            <a:pPr algn="l" fontAlgn="base">
              <a:buFont typeface="Arial" panose="020B0604020202020204" pitchFamily="34" charset="0"/>
              <a:buChar char="•"/>
            </a:pPr>
            <a:endParaRPr lang="en-GB" sz="1800" b="0" i="0">
              <a:solidFill>
                <a:srgbClr val="111111"/>
              </a:solidFill>
              <a:effectLst/>
              <a:latin typeface="Arial" panose="020B0604020202020204" pitchFamily="34" charset="0"/>
            </a:endParaRPr>
          </a:p>
          <a:p>
            <a:pPr algn="l" fontAlgn="base">
              <a:buFont typeface="Arial" panose="020B0604020202020204" pitchFamily="34" charset="0"/>
              <a:buChar char="•"/>
            </a:pPr>
            <a:r>
              <a:rPr lang="en-GB" sz="1800" b="0" i="0" u="sng">
                <a:solidFill>
                  <a:srgbClr val="981E32"/>
                </a:solidFill>
                <a:effectLst/>
                <a:latin typeface="Arial" panose="020B0604020202020204" pitchFamily="34" charset="0"/>
                <a:hlinkClick r:id="rId3"/>
              </a:rPr>
              <a:t>mechanical ventilation</a:t>
            </a:r>
            <a:r>
              <a:rPr lang="en-GB" sz="1800" b="0" i="0">
                <a:solidFill>
                  <a:srgbClr val="111111"/>
                </a:solidFill>
                <a:effectLst/>
                <a:latin typeface="Arial" panose="020B0604020202020204" pitchFamily="34" charset="0"/>
              </a:rPr>
              <a:t> using fans and ducts to bring in fresh air from outside</a:t>
            </a:r>
          </a:p>
          <a:p>
            <a:pPr algn="l" fontAlgn="base">
              <a:buFont typeface="Arial" panose="020B0604020202020204" pitchFamily="34" charset="0"/>
              <a:buChar char="•"/>
            </a:pPr>
            <a:endParaRPr lang="en-GB" sz="1800" b="0" i="0">
              <a:solidFill>
                <a:srgbClr val="111111"/>
              </a:solidFill>
              <a:effectLst/>
              <a:latin typeface="Arial" panose="020B0604020202020204" pitchFamily="34" charset="0"/>
            </a:endParaRPr>
          </a:p>
          <a:p>
            <a:pPr algn="l" fontAlgn="base">
              <a:buFont typeface="Arial" panose="020B0604020202020204" pitchFamily="34" charset="0"/>
              <a:buChar char="•"/>
            </a:pPr>
            <a:r>
              <a:rPr lang="en-GB" sz="1800" b="0" i="0">
                <a:solidFill>
                  <a:srgbClr val="111111"/>
                </a:solidFill>
                <a:effectLst/>
                <a:latin typeface="Arial" panose="020B0604020202020204" pitchFamily="34" charset="0"/>
              </a:rPr>
              <a:t>a combination of natural and mechanical ventilation, for example where mechanical ventilation relies on natural ventilation to maximise fresh air</a:t>
            </a:r>
          </a:p>
          <a:p>
            <a:endParaRPr lang="en-GB"/>
          </a:p>
        </p:txBody>
      </p:sp>
    </p:spTree>
    <p:extLst>
      <p:ext uri="{BB962C8B-B14F-4D97-AF65-F5344CB8AC3E}">
        <p14:creationId xmlns:p14="http://schemas.microsoft.com/office/powerpoint/2010/main" val="2730560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3EE9A-3054-454B-89FF-499B4C925481}"/>
              </a:ext>
            </a:extLst>
          </p:cNvPr>
          <p:cNvSpPr>
            <a:spLocks noGrp="1"/>
          </p:cNvSpPr>
          <p:nvPr>
            <p:ph type="title"/>
          </p:nvPr>
        </p:nvSpPr>
        <p:spPr>
          <a:xfrm>
            <a:off x="609600" y="192908"/>
            <a:ext cx="10972800" cy="879128"/>
          </a:xfrm>
        </p:spPr>
        <p:txBody>
          <a:bodyPr/>
          <a:lstStyle/>
          <a:p>
            <a:r>
              <a:rPr lang="en-GB"/>
              <a:t> Identifying Poorly Ventilated Areas</a:t>
            </a:r>
            <a:br>
              <a:rPr lang="en-GB"/>
            </a:br>
            <a:endParaRPr lang="en-GB"/>
          </a:p>
        </p:txBody>
      </p:sp>
      <p:sp>
        <p:nvSpPr>
          <p:cNvPr id="3" name="Content Placeholder 2">
            <a:extLst>
              <a:ext uri="{FF2B5EF4-FFF2-40B4-BE49-F238E27FC236}">
                <a16:creationId xmlns:a16="http://schemas.microsoft.com/office/drawing/2014/main" id="{39E06C5B-66A5-46B1-B1E4-AAE1FE11798C}"/>
              </a:ext>
            </a:extLst>
          </p:cNvPr>
          <p:cNvSpPr>
            <a:spLocks noGrp="1"/>
          </p:cNvSpPr>
          <p:nvPr>
            <p:ph idx="1"/>
          </p:nvPr>
        </p:nvSpPr>
        <p:spPr>
          <a:xfrm>
            <a:off x="609600" y="1072037"/>
            <a:ext cx="10972800" cy="5145884"/>
          </a:xfrm>
        </p:spPr>
        <p:txBody>
          <a:bodyPr vert="horz" lIns="91440" tIns="45720" rIns="91440" bIns="45720" rtlCol="0" anchor="t">
            <a:normAutofit/>
          </a:bodyPr>
          <a:lstStyle/>
          <a:p>
            <a:pPr marL="0" indent="0" algn="ctr" fontAlgn="base">
              <a:lnSpc>
                <a:spcPct val="110000"/>
              </a:lnSpc>
              <a:buNone/>
            </a:pPr>
            <a:r>
              <a:rPr lang="en-GB" b="0" i="0">
                <a:solidFill>
                  <a:srgbClr val="111111"/>
                </a:solidFill>
                <a:effectLst/>
                <a:latin typeface="Arial"/>
                <a:cs typeface="Arial"/>
              </a:rPr>
              <a:t>The priority for your risk assessment is to identify areas of your workplace that are </a:t>
            </a:r>
            <a:endParaRPr lang="en-US">
              <a:solidFill>
                <a:srgbClr val="000000"/>
              </a:solidFill>
              <a:latin typeface="Arial"/>
              <a:cs typeface="Arial"/>
            </a:endParaRPr>
          </a:p>
          <a:p>
            <a:pPr marL="0" indent="0" algn="ctr">
              <a:lnSpc>
                <a:spcPct val="110000"/>
              </a:lnSpc>
              <a:buNone/>
            </a:pPr>
            <a:r>
              <a:rPr lang="en-GB" b="0" i="0">
                <a:solidFill>
                  <a:srgbClr val="111111"/>
                </a:solidFill>
                <a:effectLst/>
                <a:latin typeface="Arial"/>
                <a:cs typeface="Arial"/>
              </a:rPr>
              <a:t>usually</a:t>
            </a:r>
            <a:r>
              <a:rPr lang="en-GB">
                <a:solidFill>
                  <a:srgbClr val="111111"/>
                </a:solidFill>
                <a:latin typeface="Arial"/>
                <a:cs typeface="Arial"/>
              </a:rPr>
              <a:t> </a:t>
            </a:r>
            <a:r>
              <a:rPr lang="en-GB" b="0" i="0">
                <a:solidFill>
                  <a:srgbClr val="111111"/>
                </a:solidFill>
                <a:effectLst/>
                <a:latin typeface="Arial"/>
                <a:cs typeface="Arial"/>
              </a:rPr>
              <a:t>occupied and are poorly ventilated.</a:t>
            </a:r>
            <a:endParaRPr lang="en-US">
              <a:latin typeface="Arial"/>
              <a:cs typeface="Arial"/>
            </a:endParaRPr>
          </a:p>
          <a:p>
            <a:pPr marL="0" indent="0">
              <a:lnSpc>
                <a:spcPct val="110000"/>
              </a:lnSpc>
              <a:buNone/>
            </a:pPr>
            <a:endParaRPr lang="en-GB">
              <a:solidFill>
                <a:srgbClr val="111111"/>
              </a:solidFill>
              <a:latin typeface="Arial"/>
              <a:cs typeface="Arial"/>
            </a:endParaRPr>
          </a:p>
          <a:p>
            <a:pPr marL="0" indent="0" algn="l" fontAlgn="base">
              <a:buNone/>
            </a:pPr>
            <a:r>
              <a:rPr lang="en-GB" b="0" i="0">
                <a:solidFill>
                  <a:srgbClr val="111111"/>
                </a:solidFill>
                <a:effectLst/>
                <a:latin typeface="Arial"/>
                <a:cs typeface="Arial"/>
              </a:rPr>
              <a:t>There are some simple ways to identify poorly ventilated areas:</a:t>
            </a:r>
          </a:p>
          <a:p>
            <a:pPr algn="l" fontAlgn="base">
              <a:buFont typeface="Arial" panose="020B0604020202020204" pitchFamily="34" charset="0"/>
              <a:buChar char="•"/>
            </a:pPr>
            <a:r>
              <a:rPr lang="en-GB" b="0" i="0">
                <a:solidFill>
                  <a:srgbClr val="111111"/>
                </a:solidFill>
                <a:effectLst/>
                <a:latin typeface="Arial"/>
                <a:cs typeface="Arial"/>
              </a:rPr>
              <a:t>Look for areas where people work and there is no </a:t>
            </a:r>
            <a:r>
              <a:rPr lang="en-GB">
                <a:solidFill>
                  <a:srgbClr val="111111"/>
                </a:solidFill>
                <a:latin typeface="Arial"/>
                <a:cs typeface="Arial"/>
                <a:hlinkClick r:id="rId2">
                  <a:extLst>
                    <a:ext uri="{A12FA001-AC4F-418D-AE19-62706E023703}">
                      <ahyp:hlinkClr xmlns:ahyp="http://schemas.microsoft.com/office/drawing/2018/hyperlinkcolor" val="tx"/>
                    </a:ext>
                  </a:extLst>
                </a:hlinkClick>
              </a:rPr>
              <a:t>mechanical ventilation</a:t>
            </a:r>
            <a:r>
              <a:rPr lang="en-GB">
                <a:solidFill>
                  <a:srgbClr val="111111"/>
                </a:solidFill>
                <a:latin typeface="Arial"/>
                <a:cs typeface="Arial"/>
              </a:rPr>
              <a:t> or </a:t>
            </a:r>
            <a:r>
              <a:rPr lang="en-GB">
                <a:solidFill>
                  <a:srgbClr val="111111"/>
                </a:solidFill>
                <a:latin typeface="Arial"/>
                <a:cs typeface="Arial"/>
                <a:hlinkClick r:id="rId3">
                  <a:extLst>
                    <a:ext uri="{A12FA001-AC4F-418D-AE19-62706E023703}">
                      <ahyp:hlinkClr xmlns:ahyp="http://schemas.microsoft.com/office/drawing/2018/hyperlinkcolor" val="tx"/>
                    </a:ext>
                  </a:extLst>
                </a:hlinkClick>
              </a:rPr>
              <a:t>natural ventilation</a:t>
            </a:r>
            <a:r>
              <a:rPr lang="en-GB">
                <a:solidFill>
                  <a:srgbClr val="111111"/>
                </a:solidFill>
                <a:latin typeface="Arial"/>
                <a:cs typeface="Arial"/>
              </a:rPr>
              <a:t> </a:t>
            </a:r>
          </a:p>
          <a:p>
            <a:pPr algn="l" fontAlgn="base">
              <a:buFont typeface="Arial" panose="020B0604020202020204" pitchFamily="34" charset="0"/>
              <a:buChar char="•"/>
            </a:pPr>
            <a:r>
              <a:rPr lang="en-GB">
                <a:solidFill>
                  <a:srgbClr val="111111"/>
                </a:solidFill>
                <a:latin typeface="Arial" panose="020B0604020202020204" pitchFamily="34" charset="0"/>
              </a:rPr>
              <a:t>Check that mechanical systems provide outdoor air, temperature control or both. If a system only </a:t>
            </a:r>
            <a:r>
              <a:rPr lang="en-GB">
                <a:solidFill>
                  <a:srgbClr val="111111"/>
                </a:solidFill>
                <a:latin typeface="Arial" panose="020B0604020202020204" pitchFamily="34" charset="0"/>
                <a:hlinkClick r:id="rId2">
                  <a:extLst>
                    <a:ext uri="{A12FA001-AC4F-418D-AE19-62706E023703}">
                      <ahyp:hlinkClr xmlns:ahyp="http://schemas.microsoft.com/office/drawing/2018/hyperlinkcolor" val="tx"/>
                    </a:ext>
                  </a:extLst>
                </a:hlinkClick>
              </a:rPr>
              <a:t>recirculates air </a:t>
            </a:r>
            <a:r>
              <a:rPr lang="en-GB">
                <a:solidFill>
                  <a:srgbClr val="111111"/>
                </a:solidFill>
                <a:latin typeface="Arial" panose="020B0604020202020204" pitchFamily="34" charset="0"/>
              </a:rPr>
              <a:t>and has no outdoor air supply, the area is likely to be poorly ventilated</a:t>
            </a:r>
          </a:p>
          <a:p>
            <a:pPr algn="l" fontAlgn="base">
              <a:buFont typeface="Arial" panose="020B0604020202020204" pitchFamily="34" charset="0"/>
              <a:buChar char="•"/>
            </a:pPr>
            <a:r>
              <a:rPr lang="en-GB" b="0" i="0">
                <a:solidFill>
                  <a:srgbClr val="111111"/>
                </a:solidFill>
                <a:effectLst/>
                <a:latin typeface="Arial" panose="020B0604020202020204" pitchFamily="34" charset="0"/>
              </a:rPr>
              <a:t>Identify areas that feel stuffy or smell bad</a:t>
            </a:r>
          </a:p>
          <a:p>
            <a:pPr fontAlgn="base"/>
            <a:r>
              <a:rPr lang="en-GB" b="0" i="0">
                <a:solidFill>
                  <a:srgbClr val="111111"/>
                </a:solidFill>
                <a:effectLst/>
                <a:latin typeface="Arial"/>
                <a:cs typeface="Arial"/>
              </a:rPr>
              <a:t>You may wish to use</a:t>
            </a:r>
            <a:r>
              <a:rPr lang="en-GB" b="1" i="0">
                <a:solidFill>
                  <a:srgbClr val="111111"/>
                </a:solidFill>
                <a:effectLst/>
                <a:latin typeface="Arial"/>
                <a:cs typeface="Arial"/>
              </a:rPr>
              <a:t> </a:t>
            </a:r>
            <a:r>
              <a:rPr lang="en-GB" b="0" i="0">
                <a:solidFill>
                  <a:srgbClr val="111111"/>
                </a:solidFill>
                <a:effectLst/>
                <a:latin typeface="Arial"/>
                <a:cs typeface="Arial"/>
              </a:rPr>
              <a:t>carbon dioxide (CO2) monitors. Checking CO2 levels will help you decide if ventilation is poor. The monitors are less effective in areas used by few people </a:t>
            </a:r>
            <a:endParaRPr lang="en-GB">
              <a:solidFill>
                <a:srgbClr val="111111"/>
              </a:solidFill>
              <a:latin typeface="Arial" panose="020B0604020202020204" pitchFamily="34" charset="0"/>
              <a:cs typeface="Arial" panose="020B0604020202020204" pitchFamily="34" charset="0"/>
            </a:endParaRPr>
          </a:p>
          <a:p>
            <a:pPr algn="l">
              <a:buFont typeface="Arial" panose="020B0604020202020204" pitchFamily="34" charset="0"/>
              <a:buChar char="•"/>
            </a:pPr>
            <a:r>
              <a:rPr lang="en-GB">
                <a:solidFill>
                  <a:srgbClr val="111111"/>
                </a:solidFill>
                <a:latin typeface="Arial"/>
                <a:cs typeface="Arial"/>
              </a:rPr>
              <a:t>Make</a:t>
            </a:r>
            <a:r>
              <a:rPr lang="en-GB" sz="1800" b="0" i="0">
                <a:solidFill>
                  <a:srgbClr val="111111"/>
                </a:solidFill>
                <a:effectLst/>
                <a:latin typeface="Arial"/>
                <a:cs typeface="Arial"/>
              </a:rPr>
              <a:t> a list of areas in your workplace and how they are ventilated. </a:t>
            </a:r>
            <a:r>
              <a:rPr lang="en-GB" sz="1800" b="1" i="0">
                <a:effectLst/>
                <a:latin typeface="Arial"/>
                <a:cs typeface="Arial"/>
              </a:rPr>
              <a:t>Floor or design plans may help with this.</a:t>
            </a:r>
            <a:endParaRPr lang="en-GB" sz="1800" i="0">
              <a:effectLst/>
              <a:latin typeface="Arial" panose="020B0604020202020204" pitchFamily="34" charset="0"/>
              <a:cs typeface="Arial" panose="020B0604020202020204" pitchFamily="34" charset="0"/>
            </a:endParaRPr>
          </a:p>
          <a:p>
            <a:pPr algn="l" fontAlgn="base"/>
            <a:r>
              <a:rPr lang="en-GB" sz="1800" b="0" i="0">
                <a:solidFill>
                  <a:srgbClr val="111111"/>
                </a:solidFill>
                <a:effectLst/>
                <a:latin typeface="Arial" panose="020B0604020202020204" pitchFamily="34" charset="0"/>
              </a:rPr>
              <a:t>Remember to include changing rooms and areas used for breaks. </a:t>
            </a:r>
            <a:endParaRPr lang="en-GB"/>
          </a:p>
          <a:p>
            <a:pPr algn="l" fontAlgn="base">
              <a:buFont typeface="Arial" panose="020B0604020202020204" pitchFamily="34" charset="0"/>
              <a:buChar char="•"/>
            </a:pPr>
            <a:endParaRPr lang="en-GB" b="0" i="0">
              <a:solidFill>
                <a:srgbClr val="111111"/>
              </a:solidFill>
              <a:effectLst/>
              <a:latin typeface="Arial" panose="020B0604020202020204" pitchFamily="34" charset="0"/>
            </a:endParaRPr>
          </a:p>
          <a:p>
            <a:endParaRPr lang="en-GB"/>
          </a:p>
        </p:txBody>
      </p:sp>
    </p:spTree>
    <p:extLst>
      <p:ext uri="{BB962C8B-B14F-4D97-AF65-F5344CB8AC3E}">
        <p14:creationId xmlns:p14="http://schemas.microsoft.com/office/powerpoint/2010/main" val="35114898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2645</Words>
  <Application>Microsoft Office PowerPoint</Application>
  <PresentationFormat>Widescreen</PresentationFormat>
  <Paragraphs>196</Paragraphs>
  <Slides>21</Slides>
  <Notes>6</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Arial,Sans-Serif</vt:lpstr>
      <vt:lpstr>Calibri</vt:lpstr>
      <vt:lpstr>Calibri Light</vt:lpstr>
      <vt:lpstr>Helvetica</vt:lpstr>
      <vt:lpstr>nta</vt:lpstr>
      <vt:lpstr>Office Theme</vt:lpstr>
      <vt:lpstr>Ventilation   Linda Allan Regional Officer   </vt:lpstr>
      <vt:lpstr>Aim</vt:lpstr>
      <vt:lpstr>Health and Safety Executive </vt:lpstr>
      <vt:lpstr>Swiss Cheese Model </vt:lpstr>
      <vt:lpstr>COVID 19 HSE Guidance</vt:lpstr>
      <vt:lpstr> Why Ventilation Is Important </vt:lpstr>
      <vt:lpstr>Assessing the Risk</vt:lpstr>
      <vt:lpstr>Types of Ventilation</vt:lpstr>
      <vt:lpstr> Identifying Poorly Ventilated Areas </vt:lpstr>
      <vt:lpstr>Assessing the Risks</vt:lpstr>
      <vt:lpstr>Assessing the Risk</vt:lpstr>
      <vt:lpstr>Air Cleaning and Filtration Units</vt:lpstr>
      <vt:lpstr>Mechanical Ventilation (including air conditioning) </vt:lpstr>
      <vt:lpstr>Improving Natural Ventilation</vt:lpstr>
      <vt:lpstr>Balancing Ventilation with Keeping Warm </vt:lpstr>
      <vt:lpstr>Community Midwifery</vt:lpstr>
      <vt:lpstr>Safety Reps Ventilation Checklist  </vt:lpstr>
      <vt:lpstr>Help and Advice</vt:lpstr>
      <vt:lpstr>Take Home Message</vt:lpstr>
      <vt:lpstr>References and Resources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Linda Allan</dc:creator>
  <cp:lastModifiedBy>Emma Barr</cp:lastModifiedBy>
  <cp:revision>2</cp:revision>
  <dcterms:created xsi:type="dcterms:W3CDTF">2021-03-08T10:12:09Z</dcterms:created>
  <dcterms:modified xsi:type="dcterms:W3CDTF">2021-03-26T10:01:49Z</dcterms:modified>
</cp:coreProperties>
</file>