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311" r:id="rId6"/>
    <p:sldId id="292" r:id="rId7"/>
    <p:sldId id="300" r:id="rId8"/>
    <p:sldId id="30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2"/>
    <a:srgbClr val="154C95"/>
    <a:srgbClr val="7EC8E4"/>
    <a:srgbClr val="BCE2EE"/>
    <a:srgbClr val="702285"/>
    <a:srgbClr val="71273D"/>
    <a:srgbClr val="66BC04"/>
    <a:srgbClr val="FF7900"/>
    <a:srgbClr val="00396A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43" d="100"/>
          <a:sy n="43" d="100"/>
        </p:scale>
        <p:origin x="1260" y="27"/>
      </p:cViewPr>
      <p:guideLst>
        <p:guide orient="horz" pos="3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r" userId="dbd6be6c-16cd-4311-8303-375488553fad" providerId="ADAL" clId="{0F2B2A5E-6143-42FE-B776-CE51D127C4B5}"/>
    <pc:docChg chg="modShowInfo">
      <pc:chgData name="Emma Barr" userId="dbd6be6c-16cd-4311-8303-375488553fad" providerId="ADAL" clId="{0F2B2A5E-6143-42FE-B776-CE51D127C4B5}" dt="2021-03-26T10:01:28.889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F259-2A98-0846-8AAE-3B1F25109057}" type="datetimeFigureOut"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2C464-2C4B-8C4D-8F16-B72AB6FDD5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5DA9-F6D6-5843-9EB0-D9441C280527}" type="datetimeFigureOut"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01CD-FE76-8045-AC4D-708E49E46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801CD-FE76-8045-AC4D-708E49E46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6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801CD-FE76-8045-AC4D-708E49E462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8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801CD-FE76-8045-AC4D-708E49E46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8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801CD-FE76-8045-AC4D-708E49E462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ternity_Support Worker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1430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place_Representativ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Red Divider 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udent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-lear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stCxn id="4" idx="1"/>
          </p:cNvCxnSpPr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00396A"/>
                </a:solidFill>
                <a:latin typeface="Calibri"/>
                <a:cs typeface="Calibri"/>
              </a:rPr>
              <a:t>|</a:t>
            </a:r>
            <a:r>
              <a:rPr lang="en-US" sz="1000" baseline="30000">
                <a:latin typeface="Calibri"/>
                <a:cs typeface="Calibri"/>
              </a:rPr>
              <a:t> </a:t>
            </a:r>
            <a:r>
              <a:rPr lang="en-US" sz="1000" baseline="30000" err="1">
                <a:solidFill>
                  <a:srgbClr val="00396A"/>
                </a:solidFill>
                <a:latin typeface="Calibri"/>
                <a:cs typeface="Calibri"/>
              </a:rPr>
              <a:t>www.rcm.org.uk/i-learn</a:t>
            </a:r>
            <a:endParaRPr lang="en-US" sz="1000" baseline="30000">
              <a:solidFill>
                <a:srgbClr val="00396A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F9B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86800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C2694E-47EE-CC45-839C-C62105775136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032"/>
            <a:ext cx="82296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ppt_divider_with 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2600" y="650876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25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82600" y="1841172"/>
            <a:ext cx="8229600" cy="328962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5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2600" y="650876"/>
            <a:ext cx="8229600" cy="1143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endParaRPr lang="en-GB" sz="25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82600" y="1841172"/>
            <a:ext cx="8229600" cy="32896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0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2600" y="650876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25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82600" y="1841172"/>
            <a:ext cx="8229600" cy="328962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6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2600" y="650876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25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82600" y="1841172"/>
            <a:ext cx="8229600" cy="3289628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5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Red Divider 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2600" y="650876"/>
            <a:ext cx="8229600" cy="11430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250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82600" y="1841172"/>
            <a:ext cx="8229600" cy="328962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8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154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+mn-lt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004382"/>
                </a:solidFill>
                <a:latin typeface="+mn-lt"/>
                <a:cs typeface="Calibri"/>
              </a:rPr>
              <a:t>| </a:t>
            </a:r>
            <a:r>
              <a:rPr lang="en-US" sz="1000" baseline="30000" err="1">
                <a:solidFill>
                  <a:srgbClr val="004382"/>
                </a:solidFill>
                <a:latin typeface="+mn-lt"/>
                <a:cs typeface="Calibri"/>
              </a:rPr>
              <a:t>www.rcm.org.uk</a:t>
            </a:r>
            <a:endParaRPr lang="en-US" sz="1000" baseline="30000">
              <a:solidFill>
                <a:srgbClr val="004382"/>
              </a:solidFill>
              <a:latin typeface="+mn-lt"/>
              <a:cs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1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E9B5D-B6CC-1C49-856E-542B1D186D42}" type="slidenum">
              <a:rPr lang="en-US" sz="1700" smtClean="0">
                <a:solidFill>
                  <a:schemeClr val="bg1"/>
                </a:solidFill>
              </a:rPr>
              <a:pPr/>
              <a:t>‹#›</a:t>
            </a:fld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1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ternity Support Work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525963"/>
          </a:xfrm>
        </p:spPr>
        <p:txBody>
          <a:bodyPr>
            <a:normAutofit/>
          </a:bodyPr>
          <a:lstStyle>
            <a:lvl1pPr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stCxn id="4" idx="1"/>
          </p:cNvCxnSpPr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66BC0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66BC04"/>
                </a:solidFill>
                <a:latin typeface="Calibri"/>
                <a:cs typeface="Calibri"/>
              </a:rPr>
              <a:t>| </a:t>
            </a:r>
            <a:r>
              <a:rPr lang="en-US" sz="1000" baseline="30000" err="1">
                <a:solidFill>
                  <a:srgbClr val="66BC04"/>
                </a:solidFill>
                <a:latin typeface="Calibri"/>
                <a:cs typeface="Calibri"/>
              </a:rPr>
              <a:t>www.rcm.org.uk</a:t>
            </a:r>
            <a:endParaRPr lang="en-US" sz="1000" baseline="30000">
              <a:solidFill>
                <a:srgbClr val="66BC04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AECE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66BC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7600" y="15032"/>
            <a:ext cx="82296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686800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3A51E-6970-7849-8CE9-BCCA61FB17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Workplace Representati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AA5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7127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"/>
            <a:ext cx="82296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cxnSp>
        <p:nvCxnSpPr>
          <p:cNvPr id="15" name="Straight Connector 14"/>
          <p:cNvCxnSpPr>
            <a:stCxn id="4" idx="1"/>
          </p:cNvCxnSpPr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71273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71273D"/>
                </a:solidFill>
                <a:latin typeface="Calibri"/>
                <a:cs typeface="Calibri"/>
              </a:rPr>
              <a:t>| </a:t>
            </a:r>
            <a:r>
              <a:rPr lang="en-US" sz="1000" baseline="30000" err="1">
                <a:solidFill>
                  <a:srgbClr val="71273D"/>
                </a:solidFill>
                <a:latin typeface="Calibri"/>
                <a:cs typeface="Calibri"/>
              </a:rPr>
              <a:t>www.rcm.org.uk</a:t>
            </a:r>
            <a:endParaRPr lang="en-US" sz="1000" baseline="30000">
              <a:solidFill>
                <a:srgbClr val="71273D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3A51E-6970-7849-8CE9-BCCA61FB17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Studen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9660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702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"/>
            <a:ext cx="82296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cxnSp>
        <p:nvCxnSpPr>
          <p:cNvPr id="15" name="Straight Connector 14"/>
          <p:cNvCxnSpPr>
            <a:stCxn id="4" idx="1"/>
          </p:cNvCxnSpPr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70228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702285"/>
                </a:solidFill>
                <a:latin typeface="Calibri"/>
                <a:cs typeface="Calibri"/>
              </a:rPr>
              <a:t>| </a:t>
            </a:r>
            <a:r>
              <a:rPr lang="en-US" sz="1000" baseline="30000" err="1">
                <a:solidFill>
                  <a:srgbClr val="702285"/>
                </a:solidFill>
                <a:latin typeface="Calibri"/>
                <a:cs typeface="Calibri"/>
              </a:rPr>
              <a:t>www.rcm.org.uk</a:t>
            </a:r>
            <a:endParaRPr lang="en-US" sz="1000" baseline="30000">
              <a:solidFill>
                <a:srgbClr val="702285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3A51E-6970-7849-8CE9-BCCA61FB17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Educ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stCxn id="4" idx="1"/>
          </p:cNvCxnSpPr>
          <p:nvPr userDrawn="1"/>
        </p:nvCxnSpPr>
        <p:spPr>
          <a:xfrm flipV="1">
            <a:off x="457200" y="6525344"/>
            <a:ext cx="8229600" cy="13569"/>
          </a:xfrm>
          <a:prstGeom prst="line">
            <a:avLst/>
          </a:prstGeom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492095" y="6580998"/>
            <a:ext cx="2286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00396A"/>
                </a:solidFill>
                <a:latin typeface="Calibri"/>
                <a:cs typeface="Calibri"/>
              </a:rPr>
              <a:t>|</a:t>
            </a:r>
            <a:r>
              <a:rPr lang="en-US" sz="1000" baseline="30000">
                <a:latin typeface="Calibri"/>
                <a:cs typeface="Calibri"/>
              </a:rPr>
              <a:t> </a:t>
            </a:r>
            <a:r>
              <a:rPr lang="en-US" sz="1000" baseline="30000" err="1">
                <a:solidFill>
                  <a:srgbClr val="00396A"/>
                </a:solidFill>
                <a:latin typeface="Calibri"/>
                <a:cs typeface="Calibri"/>
              </a:rPr>
              <a:t>www.rcm.org.uk</a:t>
            </a:r>
            <a:endParaRPr lang="en-US" sz="1000" baseline="30000">
              <a:solidFill>
                <a:srgbClr val="00396A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8700" y="0"/>
            <a:ext cx="495300" cy="879128"/>
          </a:xfrm>
          <a:prstGeom prst="rect">
            <a:avLst/>
          </a:prstGeom>
          <a:solidFill>
            <a:srgbClr val="F9B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" y="0"/>
            <a:ext cx="8686799" cy="879128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86800" y="260350"/>
            <a:ext cx="457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C2694E-47EE-CC45-839C-C62105775136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032"/>
            <a:ext cx="82296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ppt_divider_with 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catio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_Divider_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FB99-3593-6146-BB53-4F0C5F6C564A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71" r:id="rId4"/>
    <p:sldLayoutId id="2147483672" r:id="rId5"/>
    <p:sldLayoutId id="2147483666" r:id="rId6"/>
    <p:sldLayoutId id="2147483676" r:id="rId7"/>
    <p:sldLayoutId id="2147483651" r:id="rId8"/>
    <p:sldLayoutId id="2147483660" r:id="rId9"/>
    <p:sldLayoutId id="2147483661" r:id="rId10"/>
    <p:sldLayoutId id="2147483662" r:id="rId11"/>
    <p:sldLayoutId id="2147483663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rewminate.com/law-changes-in-and-growth-of-jurisprudence-after-the-middle-ag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to.wuestenigel.com/checklist-written-with-chal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flickr.com/photos/xurble/376588066" TargetMode="Externa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1488236"/>
          </a:xfrm>
        </p:spPr>
        <p:txBody>
          <a:bodyPr>
            <a:normAutofit/>
          </a:bodyPr>
          <a:lstStyle/>
          <a:p>
            <a:r>
              <a:rPr lang="en-GB" sz="3200" dirty="0"/>
              <a:t>RCM Health and Safety Representatives briefing: Regulations and the role of the HSE</a:t>
            </a:r>
            <a:br>
              <a:rPr lang="en-GB" sz="2400" dirty="0"/>
            </a:br>
            <a:r>
              <a:rPr lang="en-GB" sz="2400" dirty="0"/>
              <a:t>Alice Sorby, Employment Relations Advisor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3D0515-D2DD-4501-AE08-9267D7EB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0" y="987027"/>
            <a:ext cx="5452134" cy="5490829"/>
          </a:xfrm>
        </p:spPr>
        <p:txBody>
          <a:bodyPr>
            <a:normAutofit/>
          </a:bodyPr>
          <a:lstStyle/>
          <a:p>
            <a:pPr algn="l" fontAlgn="base"/>
            <a:r>
              <a:rPr lang="en-GB" sz="2000" b="1" i="0" dirty="0">
                <a:solidFill>
                  <a:srgbClr val="111111"/>
                </a:solidFill>
                <a:effectLst/>
                <a:latin typeface="+mj-lt"/>
              </a:rPr>
              <a:t>The Health and Safety at Work Act 1974</a:t>
            </a:r>
          </a:p>
          <a:p>
            <a:pPr algn="l" fontAlgn="base"/>
            <a:r>
              <a:rPr lang="en-GB" sz="2000" b="0" i="0" dirty="0">
                <a:solidFill>
                  <a:srgbClr val="111111"/>
                </a:solidFill>
                <a:effectLst/>
                <a:latin typeface="+mj-lt"/>
              </a:rPr>
              <a:t>Primary piece of legislation covering occupational health and safety in Great Britain. </a:t>
            </a:r>
          </a:p>
          <a:p>
            <a:pPr algn="l" fontAlgn="base"/>
            <a:r>
              <a:rPr lang="en-GB" sz="2000" b="0" i="0" dirty="0">
                <a:solidFill>
                  <a:srgbClr val="111111"/>
                </a:solidFill>
                <a:effectLst/>
                <a:latin typeface="+mj-lt"/>
              </a:rPr>
              <a:t>It sets out the general duties which: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111111"/>
                </a:solidFill>
                <a:effectLst/>
                <a:latin typeface="+mj-lt"/>
              </a:rPr>
              <a:t>employers have towards employees and members of the public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111111"/>
                </a:solidFill>
                <a:effectLst/>
                <a:latin typeface="+mj-lt"/>
              </a:rPr>
              <a:t>employees have to themselves and to each other</a:t>
            </a:r>
          </a:p>
          <a:p>
            <a:pPr algn="l" fontAlgn="base"/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fontAlgn="base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Safety Representatives and Safety Committees Regulations 1977 </a:t>
            </a:r>
            <a:endParaRPr lang="en-GB" sz="2000" b="1" i="0" dirty="0">
              <a:solidFill>
                <a:srgbClr val="111111"/>
              </a:solidFill>
              <a:effectLst/>
              <a:latin typeface="+mj-lt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unions can appoint health and safety representatives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employers must consult the union-appointed health and safety representatives on health and safety matters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430FD-582A-4EE0-A416-D7D70C79A794}"/>
              </a:ext>
            </a:extLst>
          </p:cNvPr>
          <p:cNvSpPr txBox="1"/>
          <p:nvPr/>
        </p:nvSpPr>
        <p:spPr>
          <a:xfrm>
            <a:off x="339048" y="87330"/>
            <a:ext cx="499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The Law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gavel on a book&#10;&#10;Description automatically generated with medium confidence">
            <a:extLst>
              <a:ext uri="{FF2B5EF4-FFF2-40B4-BE49-F238E27FC236}">
                <a16:creationId xmlns:a16="http://schemas.microsoft.com/office/drawing/2014/main" id="{22F854F2-1331-453F-9FCF-B4DA19852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86514" y="2333506"/>
            <a:ext cx="3359381" cy="23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43"/>
    </mc:Choice>
    <mc:Fallback xmlns="">
      <p:transition spd="slow" advTm="306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1B2CE-588A-41DF-9A3C-D7FF3CB77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13" y="1265136"/>
            <a:ext cx="8542961" cy="2454109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HSE is a UK government agency that is responsible for the encouragement, regulation and enforcement of workplace health, safety and welfare, and for research into occupational 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risks in Britain</a:t>
            </a:r>
            <a:endParaRPr lang="en-GB" sz="2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21BEB5-8AB8-4475-93DF-C5881609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Safety Executive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AC7D7-3F99-4750-B0A6-A2DDC52E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428" y="3637052"/>
            <a:ext cx="4887231" cy="18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48"/>
    </mc:Choice>
    <mc:Fallback xmlns="">
      <p:transition spd="slow" advTm="2544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C0A8C9-6779-4739-9417-445A4BD5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HSE Hospital Inspections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7A61-019C-436D-A915-34384EB87DD1}"/>
              </a:ext>
            </a:extLst>
          </p:cNvPr>
          <p:cNvSpPr txBox="1"/>
          <p:nvPr/>
        </p:nvSpPr>
        <p:spPr>
          <a:xfrm>
            <a:off x="267128" y="1077549"/>
            <a:ext cx="7875140" cy="385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HSE recommended a number of actions to ensure that adequate COVID control measures are in place: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 risk management arrangements to ensure they are adequately resourced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how well the various parts of the risk management system coordinate with each other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nsure compliance with legal obligations to consult with trade unions and employee representatives by ensuring they are engaged with the risk assessment process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 non-patient facing areas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onitoring and review of processes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B72F6FFE-9803-4E0F-9FC4-DA3D37DF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42562" y="4048018"/>
            <a:ext cx="3489988" cy="23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13"/>
    </mc:Choice>
    <mc:Fallback xmlns="">
      <p:transition spd="slow" advTm="1111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bicycle, light, table&#10;&#10;Description automatically generated">
            <a:extLst>
              <a:ext uri="{FF2B5EF4-FFF2-40B4-BE49-F238E27FC236}">
                <a16:creationId xmlns:a16="http://schemas.microsoft.com/office/drawing/2014/main" id="{0CDF721C-8FA9-4183-9096-8B598A561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07079" y="1019355"/>
            <a:ext cx="5367068" cy="536706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F80557-FE5C-4B5F-AC48-7DAD30D66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8"/>
    </mc:Choice>
    <mc:Fallback xmlns="">
      <p:transition spd="slow" advTm="1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385E36FB6274DB4C2F1463BABE9D5" ma:contentTypeVersion="4" ma:contentTypeDescription="Create a new document." ma:contentTypeScope="" ma:versionID="f9af72fc6073bd38165a683fbe544b59">
  <xsd:schema xmlns:xsd="http://www.w3.org/2001/XMLSchema" xmlns:xs="http://www.w3.org/2001/XMLSchema" xmlns:p="http://schemas.microsoft.com/office/2006/metadata/properties" xmlns:ns2="c585b8e0-e31e-46b1-bbd5-1d4881042337" targetNamespace="http://schemas.microsoft.com/office/2006/metadata/properties" ma:root="true" ma:fieldsID="1c81cce299d259858b84556eeba6fafb" ns2:_="">
    <xsd:import namespace="c585b8e0-e31e-46b1-bbd5-1d48810423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5b8e0-e31e-46b1-bbd5-1d4881042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4FE2F-D1B3-4F8D-8808-A43EB1AA4D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87F173-E5DE-4490-9F7A-844BB9A28E16}">
  <ds:schemaRefs>
    <ds:schemaRef ds:uri="c585b8e0-e31e-46b1-bbd5-1d48810423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0667D7-B122-4D7A-A391-495C4BA83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218</Words>
  <Application>Microsoft Office PowerPoint</Application>
  <PresentationFormat>On-screen Show (4:3)</PresentationFormat>
  <Paragraphs>25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RCM Health and Safety Representatives briefing: Regulations and the role of the HSE Alice Sorby, Employment Relations Advisor</vt:lpstr>
      <vt:lpstr>PowerPoint Presentation</vt:lpstr>
      <vt:lpstr>Health and Safety Executive</vt:lpstr>
      <vt:lpstr>HSE Hospital Inspections</vt:lpstr>
      <vt:lpstr>PowerPoint Presentation</vt:lpstr>
    </vt:vector>
  </TitlesOfParts>
  <Company>Brand Fusion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RCM Presentation Template</dc:title>
  <dc:creator>Maskie Maskall</dc:creator>
  <cp:lastModifiedBy>Emma Barr</cp:lastModifiedBy>
  <cp:revision>16</cp:revision>
  <dcterms:created xsi:type="dcterms:W3CDTF">2015-12-04T14:05:15Z</dcterms:created>
  <dcterms:modified xsi:type="dcterms:W3CDTF">2021-03-26T10:02:00Z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0x010100AF4385E36FB6274DB4C2F1463BABE9D5</vt:lpwstr>
  </property>
</Properties>
</file>