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6.jpg" ContentType="image/jpeg"/>
  <Override PartName="/ppt/media/image8.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16.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19.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28.jpg" ContentType="image/jpeg"/>
  <Override PartName="/ppt/media/image29.jpg" ContentType="image/jpeg"/>
  <Override PartName="/ppt/media/image30.jpg" ContentType="image/jpeg"/>
  <Override PartName="/ppt/media/image33.jpg" ContentType="image/jpeg"/>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8"/>
  </p:notesMasterIdLst>
  <p:sldIdLst>
    <p:sldId id="290" r:id="rId5"/>
    <p:sldId id="291" r:id="rId6"/>
    <p:sldId id="281" r:id="rId7"/>
    <p:sldId id="284" r:id="rId8"/>
    <p:sldId id="283" r:id="rId9"/>
    <p:sldId id="256" r:id="rId10"/>
    <p:sldId id="285" r:id="rId11"/>
    <p:sldId id="257" r:id="rId12"/>
    <p:sldId id="259" r:id="rId13"/>
    <p:sldId id="279" r:id="rId14"/>
    <p:sldId id="262" r:id="rId15"/>
    <p:sldId id="287" r:id="rId16"/>
    <p:sldId id="288" r:id="rId17"/>
    <p:sldId id="289" r:id="rId18"/>
    <p:sldId id="277" r:id="rId19"/>
    <p:sldId id="273" r:id="rId20"/>
    <p:sldId id="260" r:id="rId21"/>
    <p:sldId id="263" r:id="rId22"/>
    <p:sldId id="264" r:id="rId23"/>
    <p:sldId id="286" r:id="rId24"/>
    <p:sldId id="293" r:id="rId25"/>
    <p:sldId id="292" r:id="rId26"/>
    <p:sldId id="258"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459E1F-1674-4CC4-8698-1DA3E40A10DE}" v="3" dt="2021-02-23T16:37:59.60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78" autoAdjust="0"/>
    <p:restoredTop sz="73834" autoAdjust="0"/>
  </p:normalViewPr>
  <p:slideViewPr>
    <p:cSldViewPr>
      <p:cViewPr varScale="1">
        <p:scale>
          <a:sx n="65" d="100"/>
          <a:sy n="65" d="100"/>
        </p:scale>
        <p:origin x="1695" y="45"/>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296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Leiper" userId="cdbaf7b8-087d-47df-8194-4975ff4de543" providerId="ADAL" clId="{FB459E1F-1674-4CC4-8698-1DA3E40A10DE}"/>
    <pc:docChg chg="custSel delSld modSld sldOrd modNotesMaster">
      <pc:chgData name="Louise Leiper" userId="cdbaf7b8-087d-47df-8194-4975ff4de543" providerId="ADAL" clId="{FB459E1F-1674-4CC4-8698-1DA3E40A10DE}" dt="2021-02-23T16:37:59.600" v="8748"/>
      <pc:docMkLst>
        <pc:docMk/>
      </pc:docMkLst>
      <pc:sldChg chg="delSp modSp mod">
        <pc:chgData name="Louise Leiper" userId="cdbaf7b8-087d-47df-8194-4975ff4de543" providerId="ADAL" clId="{FB459E1F-1674-4CC4-8698-1DA3E40A10DE}" dt="2021-02-22T16:10:22.569" v="12"/>
        <pc:sldMkLst>
          <pc:docMk/>
          <pc:sldMk cId="0" sldId="257"/>
        </pc:sldMkLst>
        <pc:spChg chg="del mod">
          <ac:chgData name="Louise Leiper" userId="cdbaf7b8-087d-47df-8194-4975ff4de543" providerId="ADAL" clId="{FB459E1F-1674-4CC4-8698-1DA3E40A10DE}" dt="2021-02-22T16:10:22.569" v="12"/>
          <ac:spMkLst>
            <pc:docMk/>
            <pc:sldMk cId="0" sldId="257"/>
            <ac:spMk id="6" creationId="{00000000-0000-0000-0000-000000000000}"/>
          </ac:spMkLst>
        </pc:spChg>
      </pc:sldChg>
      <pc:sldChg chg="addSp delSp modSp mod modNotesTx">
        <pc:chgData name="Louise Leiper" userId="cdbaf7b8-087d-47df-8194-4975ff4de543" providerId="ADAL" clId="{FB459E1F-1674-4CC4-8698-1DA3E40A10DE}" dt="2021-02-23T16:36:24.228" v="8743" actId="20577"/>
        <pc:sldMkLst>
          <pc:docMk/>
          <pc:sldMk cId="3260643781" sldId="259"/>
        </pc:sldMkLst>
        <pc:spChg chg="add mod">
          <ac:chgData name="Louise Leiper" userId="cdbaf7b8-087d-47df-8194-4975ff4de543" providerId="ADAL" clId="{FB459E1F-1674-4CC4-8698-1DA3E40A10DE}" dt="2021-02-23T16:36:24.228" v="8743" actId="20577"/>
          <ac:spMkLst>
            <pc:docMk/>
            <pc:sldMk cId="3260643781" sldId="259"/>
            <ac:spMk id="3" creationId="{F0BFBA26-F800-46A1-A861-1C9EEFD4DD05}"/>
          </ac:spMkLst>
        </pc:spChg>
        <pc:spChg chg="del mod">
          <ac:chgData name="Louise Leiper" userId="cdbaf7b8-087d-47df-8194-4975ff4de543" providerId="ADAL" clId="{FB459E1F-1674-4CC4-8698-1DA3E40A10DE}" dt="2021-02-22T16:10:26.885" v="15"/>
          <ac:spMkLst>
            <pc:docMk/>
            <pc:sldMk cId="3260643781" sldId="259"/>
            <ac:spMk id="6" creationId="{00000000-0000-0000-0000-000000000000}"/>
          </ac:spMkLst>
        </pc:spChg>
        <pc:picChg chg="add mod">
          <ac:chgData name="Louise Leiper" userId="cdbaf7b8-087d-47df-8194-4975ff4de543" providerId="ADAL" clId="{FB459E1F-1674-4CC4-8698-1DA3E40A10DE}" dt="2021-02-23T16:35:59.493" v="8677" actId="1076"/>
          <ac:picMkLst>
            <pc:docMk/>
            <pc:sldMk cId="3260643781" sldId="259"/>
            <ac:picMk id="8" creationId="{F608AE17-44A1-473A-9DCB-CCD641DDBCC6}"/>
          </ac:picMkLst>
        </pc:picChg>
        <pc:picChg chg="del mod">
          <ac:chgData name="Louise Leiper" userId="cdbaf7b8-087d-47df-8194-4975ff4de543" providerId="ADAL" clId="{FB459E1F-1674-4CC4-8698-1DA3E40A10DE}" dt="2021-02-23T16:34:47.921" v="8661" actId="478"/>
          <ac:picMkLst>
            <pc:docMk/>
            <pc:sldMk cId="3260643781" sldId="259"/>
            <ac:picMk id="9" creationId="{8A7EEB2E-3C7C-4D96-AD2E-AB8B19D8AB60}"/>
          </ac:picMkLst>
        </pc:picChg>
      </pc:sldChg>
      <pc:sldChg chg="delSp modSp mod">
        <pc:chgData name="Louise Leiper" userId="cdbaf7b8-087d-47df-8194-4975ff4de543" providerId="ADAL" clId="{FB459E1F-1674-4CC4-8698-1DA3E40A10DE}" dt="2021-02-22T16:10:58.422" v="36"/>
        <pc:sldMkLst>
          <pc:docMk/>
          <pc:sldMk cId="1528069570" sldId="260"/>
        </pc:sldMkLst>
        <pc:spChg chg="del mod">
          <ac:chgData name="Louise Leiper" userId="cdbaf7b8-087d-47df-8194-4975ff4de543" providerId="ADAL" clId="{FB459E1F-1674-4CC4-8698-1DA3E40A10DE}" dt="2021-02-22T16:10:58.422" v="36"/>
          <ac:spMkLst>
            <pc:docMk/>
            <pc:sldMk cId="1528069570" sldId="260"/>
            <ac:spMk id="6" creationId="{00000000-0000-0000-0000-000000000000}"/>
          </ac:spMkLst>
        </pc:spChg>
      </pc:sldChg>
      <pc:sldChg chg="delSp modSp del mod">
        <pc:chgData name="Louise Leiper" userId="cdbaf7b8-087d-47df-8194-4975ff4de543" providerId="ADAL" clId="{FB459E1F-1674-4CC4-8698-1DA3E40A10DE}" dt="2021-02-23T16:36:28.619" v="8744" actId="47"/>
        <pc:sldMkLst>
          <pc:docMk/>
          <pc:sldMk cId="2276160502" sldId="261"/>
        </pc:sldMkLst>
        <pc:spChg chg="del mod">
          <ac:chgData name="Louise Leiper" userId="cdbaf7b8-087d-47df-8194-4975ff4de543" providerId="ADAL" clId="{FB459E1F-1674-4CC4-8698-1DA3E40A10DE}" dt="2021-02-22T16:10:30.790" v="18"/>
          <ac:spMkLst>
            <pc:docMk/>
            <pc:sldMk cId="2276160502" sldId="261"/>
            <ac:spMk id="6" creationId="{00000000-0000-0000-0000-000000000000}"/>
          </ac:spMkLst>
        </pc:spChg>
      </pc:sldChg>
      <pc:sldChg chg="delSp modSp mod ord">
        <pc:chgData name="Louise Leiper" userId="cdbaf7b8-087d-47df-8194-4975ff4de543" providerId="ADAL" clId="{FB459E1F-1674-4CC4-8698-1DA3E40A10DE}" dt="2021-02-23T16:36:46" v="8746"/>
        <pc:sldMkLst>
          <pc:docMk/>
          <pc:sldMk cId="4275556347" sldId="262"/>
        </pc:sldMkLst>
        <pc:spChg chg="del mod">
          <ac:chgData name="Louise Leiper" userId="cdbaf7b8-087d-47df-8194-4975ff4de543" providerId="ADAL" clId="{FB459E1F-1674-4CC4-8698-1DA3E40A10DE}" dt="2021-02-22T16:10:34.733" v="21"/>
          <ac:spMkLst>
            <pc:docMk/>
            <pc:sldMk cId="4275556347" sldId="262"/>
            <ac:spMk id="6" creationId="{00000000-0000-0000-0000-000000000000}"/>
          </ac:spMkLst>
        </pc:spChg>
      </pc:sldChg>
      <pc:sldChg chg="delSp modSp mod">
        <pc:chgData name="Louise Leiper" userId="cdbaf7b8-087d-47df-8194-4975ff4de543" providerId="ADAL" clId="{FB459E1F-1674-4CC4-8698-1DA3E40A10DE}" dt="2021-02-22T16:11:02.114" v="39"/>
        <pc:sldMkLst>
          <pc:docMk/>
          <pc:sldMk cId="964346362" sldId="263"/>
        </pc:sldMkLst>
        <pc:spChg chg="del mod">
          <ac:chgData name="Louise Leiper" userId="cdbaf7b8-087d-47df-8194-4975ff4de543" providerId="ADAL" clId="{FB459E1F-1674-4CC4-8698-1DA3E40A10DE}" dt="2021-02-22T16:11:02.114" v="39"/>
          <ac:spMkLst>
            <pc:docMk/>
            <pc:sldMk cId="964346362" sldId="263"/>
            <ac:spMk id="6" creationId="{00000000-0000-0000-0000-000000000000}"/>
          </ac:spMkLst>
        </pc:spChg>
      </pc:sldChg>
      <pc:sldChg chg="delSp modSp mod">
        <pc:chgData name="Louise Leiper" userId="cdbaf7b8-087d-47df-8194-4975ff4de543" providerId="ADAL" clId="{FB459E1F-1674-4CC4-8698-1DA3E40A10DE}" dt="2021-02-22T16:11:06.329" v="42"/>
        <pc:sldMkLst>
          <pc:docMk/>
          <pc:sldMk cId="278212201" sldId="264"/>
        </pc:sldMkLst>
        <pc:spChg chg="del mod">
          <ac:chgData name="Louise Leiper" userId="cdbaf7b8-087d-47df-8194-4975ff4de543" providerId="ADAL" clId="{FB459E1F-1674-4CC4-8698-1DA3E40A10DE}" dt="2021-02-22T16:11:06.329" v="42"/>
          <ac:spMkLst>
            <pc:docMk/>
            <pc:sldMk cId="278212201" sldId="264"/>
            <ac:spMk id="6" creationId="{00000000-0000-0000-0000-000000000000}"/>
          </ac:spMkLst>
        </pc:spChg>
      </pc:sldChg>
      <pc:sldChg chg="delSp modSp mod">
        <pc:chgData name="Louise Leiper" userId="cdbaf7b8-087d-47df-8194-4975ff4de543" providerId="ADAL" clId="{FB459E1F-1674-4CC4-8698-1DA3E40A10DE}" dt="2021-02-22T16:10:53.713" v="33"/>
        <pc:sldMkLst>
          <pc:docMk/>
          <pc:sldMk cId="3531836918" sldId="273"/>
        </pc:sldMkLst>
        <pc:spChg chg="del mod">
          <ac:chgData name="Louise Leiper" userId="cdbaf7b8-087d-47df-8194-4975ff4de543" providerId="ADAL" clId="{FB459E1F-1674-4CC4-8698-1DA3E40A10DE}" dt="2021-02-22T16:10:53.713" v="33"/>
          <ac:spMkLst>
            <pc:docMk/>
            <pc:sldMk cId="3531836918" sldId="273"/>
            <ac:spMk id="6" creationId="{00000000-0000-0000-0000-000000000000}"/>
          </ac:spMkLst>
        </pc:spChg>
      </pc:sldChg>
      <pc:sldChg chg="modNotesTx">
        <pc:chgData name="Louise Leiper" userId="cdbaf7b8-087d-47df-8194-4975ff4de543" providerId="ADAL" clId="{FB459E1F-1674-4CC4-8698-1DA3E40A10DE}" dt="2021-02-22T16:26:38.769" v="3746" actId="20577"/>
        <pc:sldMkLst>
          <pc:docMk/>
          <pc:sldMk cId="4096858522" sldId="281"/>
        </pc:sldMkLst>
      </pc:sldChg>
      <pc:sldChg chg="delSp modSp mod modNotesTx">
        <pc:chgData name="Louise Leiper" userId="cdbaf7b8-087d-47df-8194-4975ff4de543" providerId="ADAL" clId="{FB459E1F-1674-4CC4-8698-1DA3E40A10DE}" dt="2021-02-22T16:42:51.390" v="8366" actId="20577"/>
        <pc:sldMkLst>
          <pc:docMk/>
          <pc:sldMk cId="1644807597" sldId="283"/>
        </pc:sldMkLst>
        <pc:spChg chg="del mod">
          <ac:chgData name="Louise Leiper" userId="cdbaf7b8-087d-47df-8194-4975ff4de543" providerId="ADAL" clId="{FB459E1F-1674-4CC4-8698-1DA3E40A10DE}" dt="2021-02-22T16:10:13.775" v="6"/>
          <ac:spMkLst>
            <pc:docMk/>
            <pc:sldMk cId="1644807597" sldId="283"/>
            <ac:spMk id="6" creationId="{00000000-0000-0000-0000-000000000000}"/>
          </ac:spMkLst>
        </pc:spChg>
      </pc:sldChg>
      <pc:sldChg chg="delSp modSp mod modNotesTx">
        <pc:chgData name="Louise Leiper" userId="cdbaf7b8-087d-47df-8194-4975ff4de543" providerId="ADAL" clId="{FB459E1F-1674-4CC4-8698-1DA3E40A10DE}" dt="2021-02-22T16:36:27.910" v="6741" actId="20577"/>
        <pc:sldMkLst>
          <pc:docMk/>
          <pc:sldMk cId="3955333415" sldId="284"/>
        </pc:sldMkLst>
        <pc:spChg chg="del mod">
          <ac:chgData name="Louise Leiper" userId="cdbaf7b8-087d-47df-8194-4975ff4de543" providerId="ADAL" clId="{FB459E1F-1674-4CC4-8698-1DA3E40A10DE}" dt="2021-02-22T16:10:09.273" v="3"/>
          <ac:spMkLst>
            <pc:docMk/>
            <pc:sldMk cId="3955333415" sldId="284"/>
            <ac:spMk id="6" creationId="{00000000-0000-0000-0000-000000000000}"/>
          </ac:spMkLst>
        </pc:spChg>
      </pc:sldChg>
      <pc:sldChg chg="delSp modSp mod">
        <pc:chgData name="Louise Leiper" userId="cdbaf7b8-087d-47df-8194-4975ff4de543" providerId="ADAL" clId="{FB459E1F-1674-4CC4-8698-1DA3E40A10DE}" dt="2021-02-22T16:10:17.622" v="9"/>
        <pc:sldMkLst>
          <pc:docMk/>
          <pc:sldMk cId="687338428" sldId="285"/>
        </pc:sldMkLst>
        <pc:spChg chg="del mod">
          <ac:chgData name="Louise Leiper" userId="cdbaf7b8-087d-47df-8194-4975ff4de543" providerId="ADAL" clId="{FB459E1F-1674-4CC4-8698-1DA3E40A10DE}" dt="2021-02-22T16:10:17.622" v="9"/>
          <ac:spMkLst>
            <pc:docMk/>
            <pc:sldMk cId="687338428" sldId="285"/>
            <ac:spMk id="6" creationId="{00000000-0000-0000-0000-000000000000}"/>
          </ac:spMkLst>
        </pc:spChg>
      </pc:sldChg>
      <pc:sldChg chg="delSp modSp mod">
        <pc:chgData name="Louise Leiper" userId="cdbaf7b8-087d-47df-8194-4975ff4de543" providerId="ADAL" clId="{FB459E1F-1674-4CC4-8698-1DA3E40A10DE}" dt="2021-02-22T16:11:09.843" v="45"/>
        <pc:sldMkLst>
          <pc:docMk/>
          <pc:sldMk cId="1202167724" sldId="286"/>
        </pc:sldMkLst>
        <pc:spChg chg="del mod">
          <ac:chgData name="Louise Leiper" userId="cdbaf7b8-087d-47df-8194-4975ff4de543" providerId="ADAL" clId="{FB459E1F-1674-4CC4-8698-1DA3E40A10DE}" dt="2021-02-22T16:11:09.843" v="45"/>
          <ac:spMkLst>
            <pc:docMk/>
            <pc:sldMk cId="1202167724" sldId="286"/>
            <ac:spMk id="6" creationId="{00000000-0000-0000-0000-000000000000}"/>
          </ac:spMkLst>
        </pc:spChg>
      </pc:sldChg>
      <pc:sldChg chg="delSp modSp mod modNotesTx">
        <pc:chgData name="Louise Leiper" userId="cdbaf7b8-087d-47df-8194-4975ff4de543" providerId="ADAL" clId="{FB459E1F-1674-4CC4-8698-1DA3E40A10DE}" dt="2021-02-23T16:37:05.600" v="8747" actId="313"/>
        <pc:sldMkLst>
          <pc:docMk/>
          <pc:sldMk cId="0" sldId="287"/>
        </pc:sldMkLst>
        <pc:spChg chg="del mod">
          <ac:chgData name="Louise Leiper" userId="cdbaf7b8-087d-47df-8194-4975ff4de543" providerId="ADAL" clId="{FB459E1F-1674-4CC4-8698-1DA3E40A10DE}" dt="2021-02-22T16:10:39.306" v="24"/>
          <ac:spMkLst>
            <pc:docMk/>
            <pc:sldMk cId="0" sldId="287"/>
            <ac:spMk id="6" creationId="{00000000-0000-0000-0000-000000000000}"/>
          </ac:spMkLst>
        </pc:spChg>
      </pc:sldChg>
      <pc:sldChg chg="delSp modSp mod modNotesTx">
        <pc:chgData name="Louise Leiper" userId="cdbaf7b8-087d-47df-8194-4975ff4de543" providerId="ADAL" clId="{FB459E1F-1674-4CC4-8698-1DA3E40A10DE}" dt="2021-02-22T16:22:42.032" v="2908" actId="6549"/>
        <pc:sldMkLst>
          <pc:docMk/>
          <pc:sldMk cId="2093276825" sldId="288"/>
        </pc:sldMkLst>
        <pc:spChg chg="del mod">
          <ac:chgData name="Louise Leiper" userId="cdbaf7b8-087d-47df-8194-4975ff4de543" providerId="ADAL" clId="{FB459E1F-1674-4CC4-8698-1DA3E40A10DE}" dt="2021-02-22T16:10:43.576" v="27"/>
          <ac:spMkLst>
            <pc:docMk/>
            <pc:sldMk cId="2093276825" sldId="288"/>
            <ac:spMk id="6" creationId="{00000000-0000-0000-0000-000000000000}"/>
          </ac:spMkLst>
        </pc:spChg>
      </pc:sldChg>
      <pc:sldChg chg="delSp modSp mod modNotesTx">
        <pc:chgData name="Louise Leiper" userId="cdbaf7b8-087d-47df-8194-4975ff4de543" providerId="ADAL" clId="{FB459E1F-1674-4CC4-8698-1DA3E40A10DE}" dt="2021-02-22T16:23:52.712" v="3245" actId="20577"/>
        <pc:sldMkLst>
          <pc:docMk/>
          <pc:sldMk cId="3556801089" sldId="289"/>
        </pc:sldMkLst>
        <pc:spChg chg="del mod">
          <ac:chgData name="Louise Leiper" userId="cdbaf7b8-087d-47df-8194-4975ff4de543" providerId="ADAL" clId="{FB459E1F-1674-4CC4-8698-1DA3E40A10DE}" dt="2021-02-22T16:10:47.956" v="30"/>
          <ac:spMkLst>
            <pc:docMk/>
            <pc:sldMk cId="3556801089" sldId="289"/>
            <ac:spMk id="6" creationId="{00000000-0000-0000-0000-000000000000}"/>
          </ac:spMkLst>
        </pc:spChg>
      </pc:sldChg>
      <pc:sldChg chg="delSp mod">
        <pc:chgData name="Louise Leiper" userId="cdbaf7b8-087d-47df-8194-4975ff4de543" providerId="ADAL" clId="{FB459E1F-1674-4CC4-8698-1DA3E40A10DE}" dt="2021-02-22T16:10:03.782" v="0" actId="478"/>
        <pc:sldMkLst>
          <pc:docMk/>
          <pc:sldMk cId="2417480957" sldId="291"/>
        </pc:sldMkLst>
        <pc:spChg chg="del">
          <ac:chgData name="Louise Leiper" userId="cdbaf7b8-087d-47df-8194-4975ff4de543" providerId="ADAL" clId="{FB459E1F-1674-4CC4-8698-1DA3E40A10DE}" dt="2021-02-22T16:10:03.782" v="0" actId="478"/>
          <ac:spMkLst>
            <pc:docMk/>
            <pc:sldMk cId="2417480957" sldId="291"/>
            <ac:spMk id="6" creationId="{00000000-0000-0000-0000-000000000000}"/>
          </ac:spMkLst>
        </pc:spChg>
      </pc:sldChg>
      <pc:sldChg chg="delSp modSp mod">
        <pc:chgData name="Louise Leiper" userId="cdbaf7b8-087d-47df-8194-4975ff4de543" providerId="ADAL" clId="{FB459E1F-1674-4CC4-8698-1DA3E40A10DE}" dt="2021-02-22T16:11:20.501" v="51"/>
        <pc:sldMkLst>
          <pc:docMk/>
          <pc:sldMk cId="94848300" sldId="292"/>
        </pc:sldMkLst>
        <pc:spChg chg="del mod">
          <ac:chgData name="Louise Leiper" userId="cdbaf7b8-087d-47df-8194-4975ff4de543" providerId="ADAL" clId="{FB459E1F-1674-4CC4-8698-1DA3E40A10DE}" dt="2021-02-22T16:11:20.501" v="51"/>
          <ac:spMkLst>
            <pc:docMk/>
            <pc:sldMk cId="94848300" sldId="292"/>
            <ac:spMk id="6" creationId="{00000000-0000-0000-0000-000000000000}"/>
          </ac:spMkLst>
        </pc:spChg>
      </pc:sldChg>
      <pc:sldChg chg="delSp modSp mod">
        <pc:chgData name="Louise Leiper" userId="cdbaf7b8-087d-47df-8194-4975ff4de543" providerId="ADAL" clId="{FB459E1F-1674-4CC4-8698-1DA3E40A10DE}" dt="2021-02-22T16:11:13.616" v="48"/>
        <pc:sldMkLst>
          <pc:docMk/>
          <pc:sldMk cId="2184341147" sldId="293"/>
        </pc:sldMkLst>
        <pc:spChg chg="del mod">
          <ac:chgData name="Louise Leiper" userId="cdbaf7b8-087d-47df-8194-4975ff4de543" providerId="ADAL" clId="{FB459E1F-1674-4CC4-8698-1DA3E40A10DE}" dt="2021-02-22T16:11:13.616" v="48"/>
          <ac:spMkLst>
            <pc:docMk/>
            <pc:sldMk cId="2184341147" sldId="293"/>
            <ac:spMk id="6"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eg"/><Relationship Id="rId4"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image" Target="../media/image5.jpeg"/><Relationship Id="rId4"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D38A24-952E-4D0F-A699-72B640077392}" type="doc">
      <dgm:prSet loTypeId="urn:microsoft.com/office/officeart/2005/8/layout/vList4" loCatId="list" qsTypeId="urn:microsoft.com/office/officeart/2005/8/quickstyle/simple1" qsCatId="simple" csTypeId="urn:microsoft.com/office/officeart/2005/8/colors/accent2_1" csCatId="accent2" phldr="1"/>
      <dgm:spPr/>
      <dgm:t>
        <a:bodyPr/>
        <a:lstStyle/>
        <a:p>
          <a:endParaRPr lang="en-GB"/>
        </a:p>
      </dgm:t>
    </dgm:pt>
    <dgm:pt modelId="{A483EC72-A915-4B24-8487-FD0A9AFEF4C2}">
      <dgm:prSet phldrT="[Text]"/>
      <dgm:spPr/>
      <dgm:t>
        <a:bodyPr/>
        <a:lstStyle/>
        <a:p>
          <a:r>
            <a:rPr lang="en-GB" dirty="0"/>
            <a:t>Self-discovery</a:t>
          </a:r>
        </a:p>
      </dgm:t>
    </dgm:pt>
    <dgm:pt modelId="{567A809D-826E-4826-AF6A-395E3502B587}" type="parTrans" cxnId="{5F22F025-181E-442C-9404-316FE3AB5AA3}">
      <dgm:prSet/>
      <dgm:spPr/>
      <dgm:t>
        <a:bodyPr/>
        <a:lstStyle/>
        <a:p>
          <a:endParaRPr lang="en-GB"/>
        </a:p>
      </dgm:t>
    </dgm:pt>
    <dgm:pt modelId="{27884BF5-B6B4-4C61-955D-A9790C9EB178}" type="sibTrans" cxnId="{5F22F025-181E-442C-9404-316FE3AB5AA3}">
      <dgm:prSet/>
      <dgm:spPr/>
      <dgm:t>
        <a:bodyPr/>
        <a:lstStyle/>
        <a:p>
          <a:endParaRPr lang="en-GB"/>
        </a:p>
      </dgm:t>
    </dgm:pt>
    <dgm:pt modelId="{99E208E5-AA69-4BA0-A0DB-199A818704B1}">
      <dgm:prSet phldrT="[Text]"/>
      <dgm:spPr/>
      <dgm:t>
        <a:bodyPr/>
        <a:lstStyle/>
        <a:p>
          <a:pPr algn="l">
            <a:buNone/>
          </a:pPr>
          <a:r>
            <a:rPr lang="en-GB" dirty="0"/>
            <a:t>Knowing your core beliefs and values, and living by them</a:t>
          </a:r>
        </a:p>
      </dgm:t>
    </dgm:pt>
    <dgm:pt modelId="{B7DF7FD1-9134-400D-9280-8963FCDFB89C}" type="parTrans" cxnId="{C5FFE22A-68CC-40B8-B21A-2259524F5B2A}">
      <dgm:prSet/>
      <dgm:spPr/>
      <dgm:t>
        <a:bodyPr/>
        <a:lstStyle/>
        <a:p>
          <a:endParaRPr lang="en-GB"/>
        </a:p>
      </dgm:t>
    </dgm:pt>
    <dgm:pt modelId="{4958887D-D498-4521-938F-26F1EC415559}" type="sibTrans" cxnId="{C5FFE22A-68CC-40B8-B21A-2259524F5B2A}">
      <dgm:prSet/>
      <dgm:spPr/>
      <dgm:t>
        <a:bodyPr/>
        <a:lstStyle/>
        <a:p>
          <a:endParaRPr lang="en-GB"/>
        </a:p>
      </dgm:t>
    </dgm:pt>
    <dgm:pt modelId="{641F94C9-86C3-4BEA-B77D-1F112CE45494}">
      <dgm:prSet phldrT="[Text]"/>
      <dgm:spPr/>
      <dgm:t>
        <a:bodyPr/>
        <a:lstStyle/>
        <a:p>
          <a:r>
            <a:rPr lang="en-GB" dirty="0"/>
            <a:t>Self-acceptance</a:t>
          </a:r>
        </a:p>
      </dgm:t>
    </dgm:pt>
    <dgm:pt modelId="{84F34B75-BE73-4CE4-B746-2E3512A666EE}" type="parTrans" cxnId="{BE8C72DC-2B17-4590-823E-2CBFBD3EBDCA}">
      <dgm:prSet/>
      <dgm:spPr/>
      <dgm:t>
        <a:bodyPr/>
        <a:lstStyle/>
        <a:p>
          <a:endParaRPr lang="en-GB"/>
        </a:p>
      </dgm:t>
    </dgm:pt>
    <dgm:pt modelId="{4F79C21A-81E4-40FE-B211-1A8729A05A19}" type="sibTrans" cxnId="{BE8C72DC-2B17-4590-823E-2CBFBD3EBDCA}">
      <dgm:prSet/>
      <dgm:spPr/>
      <dgm:t>
        <a:bodyPr/>
        <a:lstStyle/>
        <a:p>
          <a:endParaRPr lang="en-GB"/>
        </a:p>
      </dgm:t>
    </dgm:pt>
    <dgm:pt modelId="{AB525234-86D1-4A1D-9EC5-519702511E93}">
      <dgm:prSet phldrT="[Text]"/>
      <dgm:spPr/>
      <dgm:t>
        <a:bodyPr/>
        <a:lstStyle/>
        <a:p>
          <a:pPr>
            <a:buNone/>
          </a:pPr>
          <a:r>
            <a:rPr lang="en-GB" dirty="0"/>
            <a:t>Accepting your strengths as well as your weaknesses – and learning from both</a:t>
          </a:r>
        </a:p>
      </dgm:t>
    </dgm:pt>
    <dgm:pt modelId="{718036B1-0EBC-4D63-9EBD-159E3A723915}" type="parTrans" cxnId="{A1F8B6F4-E2F1-4BF1-82FA-5312C85915FB}">
      <dgm:prSet/>
      <dgm:spPr/>
      <dgm:t>
        <a:bodyPr/>
        <a:lstStyle/>
        <a:p>
          <a:endParaRPr lang="en-GB"/>
        </a:p>
      </dgm:t>
    </dgm:pt>
    <dgm:pt modelId="{9545C235-DF61-4A6F-9982-0EB4E2E1CFE8}" type="sibTrans" cxnId="{A1F8B6F4-E2F1-4BF1-82FA-5312C85915FB}">
      <dgm:prSet/>
      <dgm:spPr/>
      <dgm:t>
        <a:bodyPr/>
        <a:lstStyle/>
        <a:p>
          <a:endParaRPr lang="en-GB"/>
        </a:p>
      </dgm:t>
    </dgm:pt>
    <dgm:pt modelId="{D8C32E07-0B4D-4365-872C-94E7CBE4C991}">
      <dgm:prSet phldrT="[Text]"/>
      <dgm:spPr/>
      <dgm:t>
        <a:bodyPr/>
        <a:lstStyle/>
        <a:p>
          <a:r>
            <a:rPr lang="en-GB" dirty="0"/>
            <a:t>Self-management</a:t>
          </a:r>
        </a:p>
      </dgm:t>
    </dgm:pt>
    <dgm:pt modelId="{E191C88C-22BE-4C45-9C1A-70B867037E1E}" type="parTrans" cxnId="{A9F58D52-DF21-44EE-BF0A-2654DDAFC46B}">
      <dgm:prSet/>
      <dgm:spPr/>
      <dgm:t>
        <a:bodyPr/>
        <a:lstStyle/>
        <a:p>
          <a:endParaRPr lang="en-GB"/>
        </a:p>
      </dgm:t>
    </dgm:pt>
    <dgm:pt modelId="{93FB32C2-3853-404B-93DC-E0825BDE7C42}" type="sibTrans" cxnId="{A9F58D52-DF21-44EE-BF0A-2654DDAFC46B}">
      <dgm:prSet/>
      <dgm:spPr/>
      <dgm:t>
        <a:bodyPr/>
        <a:lstStyle/>
        <a:p>
          <a:endParaRPr lang="en-GB"/>
        </a:p>
      </dgm:t>
    </dgm:pt>
    <dgm:pt modelId="{16E82167-FA13-4790-9853-FC96A7874476}">
      <dgm:prSet phldrT="[Text]"/>
      <dgm:spPr/>
      <dgm:t>
        <a:bodyPr/>
        <a:lstStyle/>
        <a:p>
          <a:pPr>
            <a:buNone/>
          </a:pPr>
          <a:r>
            <a:rPr lang="en-GB" dirty="0"/>
            <a:t>Holding yourself accountable, ensuring you manage your time and resources effectively</a:t>
          </a:r>
        </a:p>
      </dgm:t>
    </dgm:pt>
    <dgm:pt modelId="{8D9605A3-F3E8-49CC-A368-CF8945672EC7}" type="parTrans" cxnId="{437457EE-B935-4AEB-B4A1-02563EF75A26}">
      <dgm:prSet/>
      <dgm:spPr/>
      <dgm:t>
        <a:bodyPr/>
        <a:lstStyle/>
        <a:p>
          <a:endParaRPr lang="en-GB"/>
        </a:p>
      </dgm:t>
    </dgm:pt>
    <dgm:pt modelId="{B8BE38B1-1A36-4F33-8E2F-0A71D6B74B95}" type="sibTrans" cxnId="{437457EE-B935-4AEB-B4A1-02563EF75A26}">
      <dgm:prSet/>
      <dgm:spPr/>
      <dgm:t>
        <a:bodyPr/>
        <a:lstStyle/>
        <a:p>
          <a:endParaRPr lang="en-GB"/>
        </a:p>
      </dgm:t>
    </dgm:pt>
    <dgm:pt modelId="{0BFB6A91-29B2-466D-B112-1FAC29287AA1}">
      <dgm:prSet phldrT="[Text]" custT="1"/>
      <dgm:spPr/>
      <dgm:t>
        <a:bodyPr/>
        <a:lstStyle/>
        <a:p>
          <a:r>
            <a:rPr lang="en-GB" sz="2300" dirty="0"/>
            <a:t>Self-growth</a:t>
          </a:r>
        </a:p>
        <a:p>
          <a:r>
            <a:rPr lang="en-GB" sz="1800" dirty="0"/>
            <a:t>Continually striving to improve yourself, creating development plans, being open to feedback, remaining curious</a:t>
          </a:r>
        </a:p>
      </dgm:t>
    </dgm:pt>
    <dgm:pt modelId="{DF0E9EA4-7254-44D8-B687-8C9AE8A018B9}" type="parTrans" cxnId="{44182306-335D-4884-A58A-51B3D733DCD8}">
      <dgm:prSet/>
      <dgm:spPr/>
      <dgm:t>
        <a:bodyPr/>
        <a:lstStyle/>
        <a:p>
          <a:endParaRPr lang="en-GB"/>
        </a:p>
      </dgm:t>
    </dgm:pt>
    <dgm:pt modelId="{E1AAEE30-D9F4-4B36-A52E-6CAF2AD92013}" type="sibTrans" cxnId="{44182306-335D-4884-A58A-51B3D733DCD8}">
      <dgm:prSet/>
      <dgm:spPr/>
      <dgm:t>
        <a:bodyPr/>
        <a:lstStyle/>
        <a:p>
          <a:endParaRPr lang="en-GB"/>
        </a:p>
      </dgm:t>
    </dgm:pt>
    <dgm:pt modelId="{757A38F5-223B-44E6-9846-03B2C4DC453E}" type="pres">
      <dgm:prSet presAssocID="{E3D38A24-952E-4D0F-A699-72B640077392}" presName="linear" presStyleCnt="0">
        <dgm:presLayoutVars>
          <dgm:dir/>
          <dgm:resizeHandles val="exact"/>
        </dgm:presLayoutVars>
      </dgm:prSet>
      <dgm:spPr/>
    </dgm:pt>
    <dgm:pt modelId="{F69DA531-7469-4550-AF63-B0A9E3ED2BAC}" type="pres">
      <dgm:prSet presAssocID="{A483EC72-A915-4B24-8487-FD0A9AFEF4C2}" presName="comp" presStyleCnt="0"/>
      <dgm:spPr/>
    </dgm:pt>
    <dgm:pt modelId="{9F2497AF-F2B0-4F2E-B737-3E587E8F0752}" type="pres">
      <dgm:prSet presAssocID="{A483EC72-A915-4B24-8487-FD0A9AFEF4C2}" presName="box" presStyleLbl="node1" presStyleIdx="0" presStyleCnt="4"/>
      <dgm:spPr/>
    </dgm:pt>
    <dgm:pt modelId="{6D1B267E-ABC1-460A-BB7E-167B772ABFF8}" type="pres">
      <dgm:prSet presAssocID="{A483EC72-A915-4B24-8487-FD0A9AFEF4C2}"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001E2A5C-0B1B-40B8-81D3-BFAE5BB11475}" type="pres">
      <dgm:prSet presAssocID="{A483EC72-A915-4B24-8487-FD0A9AFEF4C2}" presName="text" presStyleLbl="node1" presStyleIdx="0" presStyleCnt="4">
        <dgm:presLayoutVars>
          <dgm:bulletEnabled val="1"/>
        </dgm:presLayoutVars>
      </dgm:prSet>
      <dgm:spPr/>
    </dgm:pt>
    <dgm:pt modelId="{79A3BF0A-CD59-4A61-B0C6-8AC77B6D04D2}" type="pres">
      <dgm:prSet presAssocID="{27884BF5-B6B4-4C61-955D-A9790C9EB178}" presName="spacer" presStyleCnt="0"/>
      <dgm:spPr/>
    </dgm:pt>
    <dgm:pt modelId="{BCAB60DB-1359-41E4-A4FA-8B2396B768E9}" type="pres">
      <dgm:prSet presAssocID="{641F94C9-86C3-4BEA-B77D-1F112CE45494}" presName="comp" presStyleCnt="0"/>
      <dgm:spPr/>
    </dgm:pt>
    <dgm:pt modelId="{7A0C25AF-32D0-4B09-A413-434CACA979B2}" type="pres">
      <dgm:prSet presAssocID="{641F94C9-86C3-4BEA-B77D-1F112CE45494}" presName="box" presStyleLbl="node1" presStyleIdx="1" presStyleCnt="4"/>
      <dgm:spPr/>
    </dgm:pt>
    <dgm:pt modelId="{A01F3CEE-1A64-4B84-B292-A40A8FDF45C9}" type="pres">
      <dgm:prSet presAssocID="{641F94C9-86C3-4BEA-B77D-1F112CE45494}"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939F6EBC-C348-4837-AD86-A67487F271D4}" type="pres">
      <dgm:prSet presAssocID="{641F94C9-86C3-4BEA-B77D-1F112CE45494}" presName="text" presStyleLbl="node1" presStyleIdx="1" presStyleCnt="4">
        <dgm:presLayoutVars>
          <dgm:bulletEnabled val="1"/>
        </dgm:presLayoutVars>
      </dgm:prSet>
      <dgm:spPr/>
    </dgm:pt>
    <dgm:pt modelId="{DCBA3763-448E-4C5E-AE57-4B87C5C8B73A}" type="pres">
      <dgm:prSet presAssocID="{4F79C21A-81E4-40FE-B211-1A8729A05A19}" presName="spacer" presStyleCnt="0"/>
      <dgm:spPr/>
    </dgm:pt>
    <dgm:pt modelId="{AADDCE70-EF82-46D7-93CB-65BA64DC9E6C}" type="pres">
      <dgm:prSet presAssocID="{D8C32E07-0B4D-4365-872C-94E7CBE4C991}" presName="comp" presStyleCnt="0"/>
      <dgm:spPr/>
    </dgm:pt>
    <dgm:pt modelId="{BD0E2D78-0B4B-4CA0-9AB7-1559435EC1DC}" type="pres">
      <dgm:prSet presAssocID="{D8C32E07-0B4D-4365-872C-94E7CBE4C991}" presName="box" presStyleLbl="node1" presStyleIdx="2" presStyleCnt="4"/>
      <dgm:spPr/>
    </dgm:pt>
    <dgm:pt modelId="{128311E9-00AB-4DD5-AC82-DACAA06C3FF8}" type="pres">
      <dgm:prSet presAssocID="{D8C32E07-0B4D-4365-872C-94E7CBE4C991}"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dgm:spPr>
    </dgm:pt>
    <dgm:pt modelId="{7768C31A-4711-4B42-BF9E-86B910F6AF9E}" type="pres">
      <dgm:prSet presAssocID="{D8C32E07-0B4D-4365-872C-94E7CBE4C991}" presName="text" presStyleLbl="node1" presStyleIdx="2" presStyleCnt="4">
        <dgm:presLayoutVars>
          <dgm:bulletEnabled val="1"/>
        </dgm:presLayoutVars>
      </dgm:prSet>
      <dgm:spPr/>
    </dgm:pt>
    <dgm:pt modelId="{962A7EEB-6CB8-4368-BDB6-76430FC37293}" type="pres">
      <dgm:prSet presAssocID="{93FB32C2-3853-404B-93DC-E0825BDE7C42}" presName="spacer" presStyleCnt="0"/>
      <dgm:spPr/>
    </dgm:pt>
    <dgm:pt modelId="{39708EDA-EAFF-4D5B-9B02-7C5F71CEE34E}" type="pres">
      <dgm:prSet presAssocID="{0BFB6A91-29B2-466D-B112-1FAC29287AA1}" presName="comp" presStyleCnt="0"/>
      <dgm:spPr/>
    </dgm:pt>
    <dgm:pt modelId="{8276D5DF-069B-414A-9D52-8087F0F0367C}" type="pres">
      <dgm:prSet presAssocID="{0BFB6A91-29B2-466D-B112-1FAC29287AA1}" presName="box" presStyleLbl="node1" presStyleIdx="3" presStyleCnt="4"/>
      <dgm:spPr/>
    </dgm:pt>
    <dgm:pt modelId="{EA739538-1D6E-404E-83DD-FCB66007BC42}" type="pres">
      <dgm:prSet presAssocID="{0BFB6A91-29B2-466D-B112-1FAC29287AA1}"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52000" b="-52000"/>
          </a:stretch>
        </a:blipFill>
      </dgm:spPr>
    </dgm:pt>
    <dgm:pt modelId="{57088FE5-6CED-4FC6-A375-9EA03241EFCB}" type="pres">
      <dgm:prSet presAssocID="{0BFB6A91-29B2-466D-B112-1FAC29287AA1}" presName="text" presStyleLbl="node1" presStyleIdx="3" presStyleCnt="4">
        <dgm:presLayoutVars>
          <dgm:bulletEnabled val="1"/>
        </dgm:presLayoutVars>
      </dgm:prSet>
      <dgm:spPr/>
    </dgm:pt>
  </dgm:ptLst>
  <dgm:cxnLst>
    <dgm:cxn modelId="{44182306-335D-4884-A58A-51B3D733DCD8}" srcId="{E3D38A24-952E-4D0F-A699-72B640077392}" destId="{0BFB6A91-29B2-466D-B112-1FAC29287AA1}" srcOrd="3" destOrd="0" parTransId="{DF0E9EA4-7254-44D8-B687-8C9AE8A018B9}" sibTransId="{E1AAEE30-D9F4-4B36-A52E-6CAF2AD92013}"/>
    <dgm:cxn modelId="{8810CF10-AEA1-4DD9-AA8C-5600C67DBD29}" type="presOf" srcId="{0BFB6A91-29B2-466D-B112-1FAC29287AA1}" destId="{8276D5DF-069B-414A-9D52-8087F0F0367C}" srcOrd="0" destOrd="0" presId="urn:microsoft.com/office/officeart/2005/8/layout/vList4"/>
    <dgm:cxn modelId="{D71F191F-631F-415A-A1F4-3D8273543B17}" type="presOf" srcId="{16E82167-FA13-4790-9853-FC96A7874476}" destId="{7768C31A-4711-4B42-BF9E-86B910F6AF9E}" srcOrd="1" destOrd="1" presId="urn:microsoft.com/office/officeart/2005/8/layout/vList4"/>
    <dgm:cxn modelId="{5F22F025-181E-442C-9404-316FE3AB5AA3}" srcId="{E3D38A24-952E-4D0F-A699-72B640077392}" destId="{A483EC72-A915-4B24-8487-FD0A9AFEF4C2}" srcOrd="0" destOrd="0" parTransId="{567A809D-826E-4826-AF6A-395E3502B587}" sibTransId="{27884BF5-B6B4-4C61-955D-A9790C9EB178}"/>
    <dgm:cxn modelId="{C5FFE22A-68CC-40B8-B21A-2259524F5B2A}" srcId="{A483EC72-A915-4B24-8487-FD0A9AFEF4C2}" destId="{99E208E5-AA69-4BA0-A0DB-199A818704B1}" srcOrd="0" destOrd="0" parTransId="{B7DF7FD1-9134-400D-9280-8963FCDFB89C}" sibTransId="{4958887D-D498-4521-938F-26F1EC415559}"/>
    <dgm:cxn modelId="{81615067-3476-4BC6-A2AE-497594055396}" type="presOf" srcId="{D8C32E07-0B4D-4365-872C-94E7CBE4C991}" destId="{7768C31A-4711-4B42-BF9E-86B910F6AF9E}" srcOrd="1" destOrd="0" presId="urn:microsoft.com/office/officeart/2005/8/layout/vList4"/>
    <dgm:cxn modelId="{EDBE914A-A604-4797-AF16-7C2749040223}" type="presOf" srcId="{641F94C9-86C3-4BEA-B77D-1F112CE45494}" destId="{939F6EBC-C348-4837-AD86-A67487F271D4}" srcOrd="1" destOrd="0" presId="urn:microsoft.com/office/officeart/2005/8/layout/vList4"/>
    <dgm:cxn modelId="{6195604B-B2A4-4AE0-888A-94DB7C4C23F4}" type="presOf" srcId="{AB525234-86D1-4A1D-9EC5-519702511E93}" destId="{7A0C25AF-32D0-4B09-A413-434CACA979B2}" srcOrd="0" destOrd="1" presId="urn:microsoft.com/office/officeart/2005/8/layout/vList4"/>
    <dgm:cxn modelId="{71742770-C1F2-4CB6-AF5B-F6A152D02FD6}" type="presOf" srcId="{AB525234-86D1-4A1D-9EC5-519702511E93}" destId="{939F6EBC-C348-4837-AD86-A67487F271D4}" srcOrd="1" destOrd="1" presId="urn:microsoft.com/office/officeart/2005/8/layout/vList4"/>
    <dgm:cxn modelId="{A9F58D52-DF21-44EE-BF0A-2654DDAFC46B}" srcId="{E3D38A24-952E-4D0F-A699-72B640077392}" destId="{D8C32E07-0B4D-4365-872C-94E7CBE4C991}" srcOrd="2" destOrd="0" parTransId="{E191C88C-22BE-4C45-9C1A-70B867037E1E}" sibTransId="{93FB32C2-3853-404B-93DC-E0825BDE7C42}"/>
    <dgm:cxn modelId="{1F204A7F-AFF3-45B0-9188-06DADFFE6F2C}" type="presOf" srcId="{A483EC72-A915-4B24-8487-FD0A9AFEF4C2}" destId="{9F2497AF-F2B0-4F2E-B737-3E587E8F0752}" srcOrd="0" destOrd="0" presId="urn:microsoft.com/office/officeart/2005/8/layout/vList4"/>
    <dgm:cxn modelId="{7A7D1F95-6402-463B-93C6-38B3FE420B67}" type="presOf" srcId="{641F94C9-86C3-4BEA-B77D-1F112CE45494}" destId="{7A0C25AF-32D0-4B09-A413-434CACA979B2}" srcOrd="0" destOrd="0" presId="urn:microsoft.com/office/officeart/2005/8/layout/vList4"/>
    <dgm:cxn modelId="{58394A9E-D86E-4B92-8DC5-CBD08D972B49}" type="presOf" srcId="{99E208E5-AA69-4BA0-A0DB-199A818704B1}" destId="{001E2A5C-0B1B-40B8-81D3-BFAE5BB11475}" srcOrd="1" destOrd="1" presId="urn:microsoft.com/office/officeart/2005/8/layout/vList4"/>
    <dgm:cxn modelId="{4987D69E-0A1B-4814-A6F7-4F10CB9BFA65}" type="presOf" srcId="{A483EC72-A915-4B24-8487-FD0A9AFEF4C2}" destId="{001E2A5C-0B1B-40B8-81D3-BFAE5BB11475}" srcOrd="1" destOrd="0" presId="urn:microsoft.com/office/officeart/2005/8/layout/vList4"/>
    <dgm:cxn modelId="{66467BBD-50BC-430F-9EA1-050916D2790A}" type="presOf" srcId="{16E82167-FA13-4790-9853-FC96A7874476}" destId="{BD0E2D78-0B4B-4CA0-9AB7-1559435EC1DC}" srcOrd="0" destOrd="1" presId="urn:microsoft.com/office/officeart/2005/8/layout/vList4"/>
    <dgm:cxn modelId="{4E3CADCA-884B-4732-9ADE-ACC4E00D5CF1}" type="presOf" srcId="{D8C32E07-0B4D-4365-872C-94E7CBE4C991}" destId="{BD0E2D78-0B4B-4CA0-9AB7-1559435EC1DC}" srcOrd="0" destOrd="0" presId="urn:microsoft.com/office/officeart/2005/8/layout/vList4"/>
    <dgm:cxn modelId="{B02B25CE-6F24-4668-BC7F-145A39BB8F0B}" type="presOf" srcId="{99E208E5-AA69-4BA0-A0DB-199A818704B1}" destId="{9F2497AF-F2B0-4F2E-B737-3E587E8F0752}" srcOrd="0" destOrd="1" presId="urn:microsoft.com/office/officeart/2005/8/layout/vList4"/>
    <dgm:cxn modelId="{E222F0D8-A9BB-4406-A398-09FFA58EB05A}" type="presOf" srcId="{0BFB6A91-29B2-466D-B112-1FAC29287AA1}" destId="{57088FE5-6CED-4FC6-A375-9EA03241EFCB}" srcOrd="1" destOrd="0" presId="urn:microsoft.com/office/officeart/2005/8/layout/vList4"/>
    <dgm:cxn modelId="{BE8C72DC-2B17-4590-823E-2CBFBD3EBDCA}" srcId="{E3D38A24-952E-4D0F-A699-72B640077392}" destId="{641F94C9-86C3-4BEA-B77D-1F112CE45494}" srcOrd="1" destOrd="0" parTransId="{84F34B75-BE73-4CE4-B746-2E3512A666EE}" sibTransId="{4F79C21A-81E4-40FE-B211-1A8729A05A19}"/>
    <dgm:cxn modelId="{437457EE-B935-4AEB-B4A1-02563EF75A26}" srcId="{D8C32E07-0B4D-4365-872C-94E7CBE4C991}" destId="{16E82167-FA13-4790-9853-FC96A7874476}" srcOrd="0" destOrd="0" parTransId="{8D9605A3-F3E8-49CC-A368-CF8945672EC7}" sibTransId="{B8BE38B1-1A36-4F33-8E2F-0A71D6B74B95}"/>
    <dgm:cxn modelId="{A1F8B6F4-E2F1-4BF1-82FA-5312C85915FB}" srcId="{641F94C9-86C3-4BEA-B77D-1F112CE45494}" destId="{AB525234-86D1-4A1D-9EC5-519702511E93}" srcOrd="0" destOrd="0" parTransId="{718036B1-0EBC-4D63-9EBD-159E3A723915}" sibTransId="{9545C235-DF61-4A6F-9982-0EB4E2E1CFE8}"/>
    <dgm:cxn modelId="{90D810F6-EAEF-4CD5-8FB3-DAF0D8A6926E}" type="presOf" srcId="{E3D38A24-952E-4D0F-A699-72B640077392}" destId="{757A38F5-223B-44E6-9846-03B2C4DC453E}" srcOrd="0" destOrd="0" presId="urn:microsoft.com/office/officeart/2005/8/layout/vList4"/>
    <dgm:cxn modelId="{91C17878-E04A-40C2-A7C5-63FC1ABB9FBF}" type="presParOf" srcId="{757A38F5-223B-44E6-9846-03B2C4DC453E}" destId="{F69DA531-7469-4550-AF63-B0A9E3ED2BAC}" srcOrd="0" destOrd="0" presId="urn:microsoft.com/office/officeart/2005/8/layout/vList4"/>
    <dgm:cxn modelId="{74210DA7-30C8-41A3-A54D-6D134738AFF6}" type="presParOf" srcId="{F69DA531-7469-4550-AF63-B0A9E3ED2BAC}" destId="{9F2497AF-F2B0-4F2E-B737-3E587E8F0752}" srcOrd="0" destOrd="0" presId="urn:microsoft.com/office/officeart/2005/8/layout/vList4"/>
    <dgm:cxn modelId="{C759FB11-ABEB-4A09-BB09-004EE1AF0C37}" type="presParOf" srcId="{F69DA531-7469-4550-AF63-B0A9E3ED2BAC}" destId="{6D1B267E-ABC1-460A-BB7E-167B772ABFF8}" srcOrd="1" destOrd="0" presId="urn:microsoft.com/office/officeart/2005/8/layout/vList4"/>
    <dgm:cxn modelId="{287BF412-C7FD-41F5-A534-701F040EE2B6}" type="presParOf" srcId="{F69DA531-7469-4550-AF63-B0A9E3ED2BAC}" destId="{001E2A5C-0B1B-40B8-81D3-BFAE5BB11475}" srcOrd="2" destOrd="0" presId="urn:microsoft.com/office/officeart/2005/8/layout/vList4"/>
    <dgm:cxn modelId="{3BA9440A-2D41-4698-859F-C9394C448111}" type="presParOf" srcId="{757A38F5-223B-44E6-9846-03B2C4DC453E}" destId="{79A3BF0A-CD59-4A61-B0C6-8AC77B6D04D2}" srcOrd="1" destOrd="0" presId="urn:microsoft.com/office/officeart/2005/8/layout/vList4"/>
    <dgm:cxn modelId="{7B3F1505-B33E-42CE-9348-EC899692D2C4}" type="presParOf" srcId="{757A38F5-223B-44E6-9846-03B2C4DC453E}" destId="{BCAB60DB-1359-41E4-A4FA-8B2396B768E9}" srcOrd="2" destOrd="0" presId="urn:microsoft.com/office/officeart/2005/8/layout/vList4"/>
    <dgm:cxn modelId="{55FD436C-AE3D-4006-B623-9F7E656737A3}" type="presParOf" srcId="{BCAB60DB-1359-41E4-A4FA-8B2396B768E9}" destId="{7A0C25AF-32D0-4B09-A413-434CACA979B2}" srcOrd="0" destOrd="0" presId="urn:microsoft.com/office/officeart/2005/8/layout/vList4"/>
    <dgm:cxn modelId="{E3540673-FC5F-4B3C-8461-7930D62611DC}" type="presParOf" srcId="{BCAB60DB-1359-41E4-A4FA-8B2396B768E9}" destId="{A01F3CEE-1A64-4B84-B292-A40A8FDF45C9}" srcOrd="1" destOrd="0" presId="urn:microsoft.com/office/officeart/2005/8/layout/vList4"/>
    <dgm:cxn modelId="{B05433D0-B3C0-4212-9D19-95463E1FE95A}" type="presParOf" srcId="{BCAB60DB-1359-41E4-A4FA-8B2396B768E9}" destId="{939F6EBC-C348-4837-AD86-A67487F271D4}" srcOrd="2" destOrd="0" presId="urn:microsoft.com/office/officeart/2005/8/layout/vList4"/>
    <dgm:cxn modelId="{F2D6923A-5E33-4583-9985-38DBFAAF4D8E}" type="presParOf" srcId="{757A38F5-223B-44E6-9846-03B2C4DC453E}" destId="{DCBA3763-448E-4C5E-AE57-4B87C5C8B73A}" srcOrd="3" destOrd="0" presId="urn:microsoft.com/office/officeart/2005/8/layout/vList4"/>
    <dgm:cxn modelId="{FE2AA7A1-A765-4FEF-BCAA-8418AF16CFD9}" type="presParOf" srcId="{757A38F5-223B-44E6-9846-03B2C4DC453E}" destId="{AADDCE70-EF82-46D7-93CB-65BA64DC9E6C}" srcOrd="4" destOrd="0" presId="urn:microsoft.com/office/officeart/2005/8/layout/vList4"/>
    <dgm:cxn modelId="{43289172-D75C-4C8A-826E-B4314C511F37}" type="presParOf" srcId="{AADDCE70-EF82-46D7-93CB-65BA64DC9E6C}" destId="{BD0E2D78-0B4B-4CA0-9AB7-1559435EC1DC}" srcOrd="0" destOrd="0" presId="urn:microsoft.com/office/officeart/2005/8/layout/vList4"/>
    <dgm:cxn modelId="{74B1331F-80B0-437A-AB4C-2AC6ECB3BF59}" type="presParOf" srcId="{AADDCE70-EF82-46D7-93CB-65BA64DC9E6C}" destId="{128311E9-00AB-4DD5-AC82-DACAA06C3FF8}" srcOrd="1" destOrd="0" presId="urn:microsoft.com/office/officeart/2005/8/layout/vList4"/>
    <dgm:cxn modelId="{1C700868-2E1C-4BD5-BE9D-9C6D4BA80770}" type="presParOf" srcId="{AADDCE70-EF82-46D7-93CB-65BA64DC9E6C}" destId="{7768C31A-4711-4B42-BF9E-86B910F6AF9E}" srcOrd="2" destOrd="0" presId="urn:microsoft.com/office/officeart/2005/8/layout/vList4"/>
    <dgm:cxn modelId="{A34AC0C9-4B69-4DC4-A48F-9C8F87DD1FA5}" type="presParOf" srcId="{757A38F5-223B-44E6-9846-03B2C4DC453E}" destId="{962A7EEB-6CB8-4368-BDB6-76430FC37293}" srcOrd="5" destOrd="0" presId="urn:microsoft.com/office/officeart/2005/8/layout/vList4"/>
    <dgm:cxn modelId="{CE1D1046-349F-484D-8D0B-91AE35D99F71}" type="presParOf" srcId="{757A38F5-223B-44E6-9846-03B2C4DC453E}" destId="{39708EDA-EAFF-4D5B-9B02-7C5F71CEE34E}" srcOrd="6" destOrd="0" presId="urn:microsoft.com/office/officeart/2005/8/layout/vList4"/>
    <dgm:cxn modelId="{EC74C875-B7F5-443B-8503-C61D261CAE60}" type="presParOf" srcId="{39708EDA-EAFF-4D5B-9B02-7C5F71CEE34E}" destId="{8276D5DF-069B-414A-9D52-8087F0F0367C}" srcOrd="0" destOrd="0" presId="urn:microsoft.com/office/officeart/2005/8/layout/vList4"/>
    <dgm:cxn modelId="{03465856-21C1-4FE6-BDD7-26E7C8B8DF4C}" type="presParOf" srcId="{39708EDA-EAFF-4D5B-9B02-7C5F71CEE34E}" destId="{EA739538-1D6E-404E-83DD-FCB66007BC42}" srcOrd="1" destOrd="0" presId="urn:microsoft.com/office/officeart/2005/8/layout/vList4"/>
    <dgm:cxn modelId="{3A44F046-E625-41A4-AE43-8C43D9D7384A}" type="presParOf" srcId="{39708EDA-EAFF-4D5B-9B02-7C5F71CEE34E}" destId="{57088FE5-6CED-4FC6-A375-9EA03241EFCB}" srcOrd="2" destOrd="0" presId="urn:microsoft.com/office/officeart/2005/8/layout/vList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497AF-F2B0-4F2E-B737-3E587E8F0752}">
      <dsp:nvSpPr>
        <dsp:cNvPr id="0" name=""/>
        <dsp:cNvSpPr/>
      </dsp:nvSpPr>
      <dsp:spPr>
        <a:xfrm>
          <a:off x="0" y="0"/>
          <a:ext cx="8345044" cy="115118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Self-discovery</a:t>
          </a:r>
        </a:p>
        <a:p>
          <a:pPr marL="171450" lvl="1" indent="-171450" algn="l" defTabSz="800100">
            <a:lnSpc>
              <a:spcPct val="90000"/>
            </a:lnSpc>
            <a:spcBef>
              <a:spcPct val="0"/>
            </a:spcBef>
            <a:spcAft>
              <a:spcPct val="15000"/>
            </a:spcAft>
            <a:buNone/>
          </a:pPr>
          <a:r>
            <a:rPr lang="en-GB" sz="1800" kern="1200" dirty="0"/>
            <a:t>Knowing your core beliefs and values, and living by them</a:t>
          </a:r>
        </a:p>
      </dsp:txBody>
      <dsp:txXfrm>
        <a:off x="1784127" y="0"/>
        <a:ext cx="6560916" cy="1151185"/>
      </dsp:txXfrm>
    </dsp:sp>
    <dsp:sp modelId="{6D1B267E-ABC1-460A-BB7E-167B772ABFF8}">
      <dsp:nvSpPr>
        <dsp:cNvPr id="0" name=""/>
        <dsp:cNvSpPr/>
      </dsp:nvSpPr>
      <dsp:spPr>
        <a:xfrm>
          <a:off x="115118" y="115118"/>
          <a:ext cx="1669008" cy="920948"/>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0C25AF-32D0-4B09-A413-434CACA979B2}">
      <dsp:nvSpPr>
        <dsp:cNvPr id="0" name=""/>
        <dsp:cNvSpPr/>
      </dsp:nvSpPr>
      <dsp:spPr>
        <a:xfrm>
          <a:off x="0" y="1266304"/>
          <a:ext cx="8345044" cy="115118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Self-acceptance</a:t>
          </a:r>
        </a:p>
        <a:p>
          <a:pPr marL="171450" lvl="1" indent="-171450" algn="l" defTabSz="800100">
            <a:lnSpc>
              <a:spcPct val="90000"/>
            </a:lnSpc>
            <a:spcBef>
              <a:spcPct val="0"/>
            </a:spcBef>
            <a:spcAft>
              <a:spcPct val="15000"/>
            </a:spcAft>
            <a:buNone/>
          </a:pPr>
          <a:r>
            <a:rPr lang="en-GB" sz="1800" kern="1200" dirty="0"/>
            <a:t>Accepting your strengths as well as your weaknesses – and learning from both</a:t>
          </a:r>
        </a:p>
      </dsp:txBody>
      <dsp:txXfrm>
        <a:off x="1784127" y="1266304"/>
        <a:ext cx="6560916" cy="1151185"/>
      </dsp:txXfrm>
    </dsp:sp>
    <dsp:sp modelId="{A01F3CEE-1A64-4B84-B292-A40A8FDF45C9}">
      <dsp:nvSpPr>
        <dsp:cNvPr id="0" name=""/>
        <dsp:cNvSpPr/>
      </dsp:nvSpPr>
      <dsp:spPr>
        <a:xfrm>
          <a:off x="115118" y="1381422"/>
          <a:ext cx="1669008" cy="92094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0E2D78-0B4B-4CA0-9AB7-1559435EC1DC}">
      <dsp:nvSpPr>
        <dsp:cNvPr id="0" name=""/>
        <dsp:cNvSpPr/>
      </dsp:nvSpPr>
      <dsp:spPr>
        <a:xfrm>
          <a:off x="0" y="2532608"/>
          <a:ext cx="8345044" cy="115118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Self-management</a:t>
          </a:r>
        </a:p>
        <a:p>
          <a:pPr marL="171450" lvl="1" indent="-171450" algn="l" defTabSz="800100">
            <a:lnSpc>
              <a:spcPct val="90000"/>
            </a:lnSpc>
            <a:spcBef>
              <a:spcPct val="0"/>
            </a:spcBef>
            <a:spcAft>
              <a:spcPct val="15000"/>
            </a:spcAft>
            <a:buNone/>
          </a:pPr>
          <a:r>
            <a:rPr lang="en-GB" sz="1800" kern="1200" dirty="0"/>
            <a:t>Holding yourself accountable, ensuring you manage your time and resources effectively</a:t>
          </a:r>
        </a:p>
      </dsp:txBody>
      <dsp:txXfrm>
        <a:off x="1784127" y="2532608"/>
        <a:ext cx="6560916" cy="1151185"/>
      </dsp:txXfrm>
    </dsp:sp>
    <dsp:sp modelId="{128311E9-00AB-4DD5-AC82-DACAA06C3FF8}">
      <dsp:nvSpPr>
        <dsp:cNvPr id="0" name=""/>
        <dsp:cNvSpPr/>
      </dsp:nvSpPr>
      <dsp:spPr>
        <a:xfrm>
          <a:off x="115118" y="2647726"/>
          <a:ext cx="1669008" cy="920948"/>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76D5DF-069B-414A-9D52-8087F0F0367C}">
      <dsp:nvSpPr>
        <dsp:cNvPr id="0" name=""/>
        <dsp:cNvSpPr/>
      </dsp:nvSpPr>
      <dsp:spPr>
        <a:xfrm>
          <a:off x="0" y="3798912"/>
          <a:ext cx="8345044" cy="1151185"/>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kern="1200" dirty="0"/>
            <a:t>Self-growth</a:t>
          </a:r>
        </a:p>
        <a:p>
          <a:pPr marL="0" lvl="0" indent="0" algn="l" defTabSz="1022350">
            <a:lnSpc>
              <a:spcPct val="90000"/>
            </a:lnSpc>
            <a:spcBef>
              <a:spcPct val="0"/>
            </a:spcBef>
            <a:spcAft>
              <a:spcPct val="35000"/>
            </a:spcAft>
            <a:buNone/>
          </a:pPr>
          <a:r>
            <a:rPr lang="en-GB" sz="1800" kern="1200" dirty="0"/>
            <a:t>Continually striving to improve yourself, creating development plans, being open to feedback, remaining curious</a:t>
          </a:r>
        </a:p>
      </dsp:txBody>
      <dsp:txXfrm>
        <a:off x="1784127" y="3798912"/>
        <a:ext cx="6560916" cy="1151185"/>
      </dsp:txXfrm>
    </dsp:sp>
    <dsp:sp modelId="{EA739538-1D6E-404E-83DD-FCB66007BC42}">
      <dsp:nvSpPr>
        <dsp:cNvPr id="0" name=""/>
        <dsp:cNvSpPr/>
      </dsp:nvSpPr>
      <dsp:spPr>
        <a:xfrm>
          <a:off x="115118" y="3914030"/>
          <a:ext cx="1669008" cy="92094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52000" b="-52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96DA57A2-579C-4002-9CBA-59FE105C3BC7}" type="datetimeFigureOut">
              <a:rPr lang="en-GB" smtClean="0"/>
              <a:t>23/02/2021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2"/>
            <a:ext cx="5486400" cy="36004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CED251E8-E7AB-4CD2-AEA8-BF549E1F419F}" type="slidenum">
              <a:rPr lang="en-GB" smtClean="0"/>
              <a:t>‹#›</a:t>
            </a:fld>
            <a:endParaRPr lang="en-GB"/>
          </a:p>
        </p:txBody>
      </p:sp>
    </p:spTree>
    <p:extLst>
      <p:ext uri="{BB962C8B-B14F-4D97-AF65-F5344CB8AC3E}">
        <p14:creationId xmlns:p14="http://schemas.microsoft.com/office/powerpoint/2010/main" val="3672435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CSHO9VdVRfg&amp;feature=youtu.b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D251E8-E7AB-4CD2-AEA8-BF549E1F419F}" type="slidenum">
              <a:rPr lang="en-GB" smtClean="0"/>
              <a:t>1</a:t>
            </a:fld>
            <a:endParaRPr lang="en-GB"/>
          </a:p>
        </p:txBody>
      </p:sp>
    </p:spTree>
    <p:extLst>
      <p:ext uri="{BB962C8B-B14F-4D97-AF65-F5344CB8AC3E}">
        <p14:creationId xmlns:p14="http://schemas.microsoft.com/office/powerpoint/2010/main" val="3106395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to self motivate. What are your motivators? How you can motivate each other.</a:t>
            </a:r>
          </a:p>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10</a:t>
            </a:fld>
            <a:endParaRPr lang="en-GB"/>
          </a:p>
        </p:txBody>
      </p:sp>
    </p:spTree>
    <p:extLst>
      <p:ext uri="{BB962C8B-B14F-4D97-AF65-F5344CB8AC3E}">
        <p14:creationId xmlns:p14="http://schemas.microsoft.com/office/powerpoint/2010/main" val="199560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Exercise isn’t all about spending hours doing cardio at the gym, this can be exercise of the mind as well as the body.  Small movements throughout the day, even having a stretch can help our bodies to get moving, particularly if we have been sitting for a while.</a:t>
            </a:r>
          </a:p>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11</a:t>
            </a:fld>
            <a:endParaRPr lang="en-GB"/>
          </a:p>
        </p:txBody>
      </p:sp>
    </p:spTree>
    <p:extLst>
      <p:ext uri="{BB962C8B-B14F-4D97-AF65-F5344CB8AC3E}">
        <p14:creationId xmlns:p14="http://schemas.microsoft.com/office/powerpoint/2010/main" val="3272361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exercise as mentioned isn’t necessarily something just of the body but of the mind as the quote says and when you read through these bullet point most of them I’m sure are no surprise to you.</a:t>
            </a:r>
          </a:p>
          <a:p>
            <a:endParaRPr lang="en-GB" dirty="0"/>
          </a:p>
          <a:p>
            <a:r>
              <a:rPr lang="en-GB" dirty="0"/>
              <a:t>But as we are still very much in the middle of a pandemic I want to just pull one of them out.  Strengthen your immune systems it may seem a strange one that </a:t>
            </a:r>
            <a:r>
              <a:rPr lang="en-GB" dirty="0" err="1"/>
              <a:t>excersie</a:t>
            </a:r>
            <a:r>
              <a:rPr lang="en-GB" dirty="0"/>
              <a:t> would do this but of course if you are a little run down because of extra shifts, home schooling and just general life pressures, of course it wont protect you from the virus but it could well protect you again any secondary infections that you may pick up as a consequence of contracting </a:t>
            </a:r>
            <a:r>
              <a:rPr lang="en-GB" dirty="0" err="1"/>
              <a:t>covid</a:t>
            </a:r>
            <a:r>
              <a:rPr lang="en-GB" dirty="0"/>
              <a:t> and it’s often these secondary infections that cause more long term problems. </a:t>
            </a:r>
          </a:p>
        </p:txBody>
      </p:sp>
      <p:sp>
        <p:nvSpPr>
          <p:cNvPr id="4" name="Slide Number Placeholder 3"/>
          <p:cNvSpPr>
            <a:spLocks noGrp="1"/>
          </p:cNvSpPr>
          <p:nvPr>
            <p:ph type="sldNum" sz="quarter" idx="5"/>
          </p:nvPr>
        </p:nvSpPr>
        <p:spPr/>
        <p:txBody>
          <a:bodyPr/>
          <a:lstStyle/>
          <a:p>
            <a:fld id="{CED251E8-E7AB-4CD2-AEA8-BF549E1F419F}" type="slidenum">
              <a:rPr lang="en-GB" smtClean="0"/>
              <a:t>12</a:t>
            </a:fld>
            <a:endParaRPr lang="en-GB"/>
          </a:p>
        </p:txBody>
      </p:sp>
    </p:spTree>
    <p:extLst>
      <p:ext uri="{BB962C8B-B14F-4D97-AF65-F5344CB8AC3E}">
        <p14:creationId xmlns:p14="http://schemas.microsoft.com/office/powerpoint/2010/main" val="308169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you may be familiar with this poster, and you’re probably already aware that the UK government recommends 115 minutes of moderate or 75 minutes of vigorous exercise per week or UK adults, however we know that only about 50% of people actually achieve this and when we look at strength training where its recommended that at least 2 days a week are spent on this it drops to around 25% of all UK adults achieving this.  It’s thought that people didn’t realise it was and </a:t>
            </a:r>
            <a:r>
              <a:rPr lang="en-GB" dirty="0" err="1"/>
              <a:t>AND</a:t>
            </a:r>
            <a:r>
              <a:rPr lang="en-GB" dirty="0"/>
              <a:t> not an either or, therefore the Government have now reversed their information and they are now putting strength training about aerobic exercise as it’s now recognised as being the most important for your overall lasting health.  From the age of about 30 your muscle strength starts to decline and by the age of 70, it’s declined so much that it could affect your ability to live independently.  If you think about it, you need muscle strength to do anything required to take care of yourself, washing, dressing, toileting, etc so if you are not able to do that because of lack of muscle strength then you cannot live on your own.  So strength training is really important, especially as you get older.  The other great thing about strength training it that it does burn calories, and it continues to burn calories after the fact as it raises your basal metabolic rate, whereby you're burning calories as your body ‘repairs’ your muscles. </a:t>
            </a:r>
          </a:p>
          <a:p>
            <a:endParaRPr lang="en-GB" dirty="0"/>
          </a:p>
          <a:p>
            <a:r>
              <a:rPr lang="en-GB" dirty="0"/>
              <a:t>However even if you do your strength training and aerobic exercise for the week but spend the majority of the rest of the time sitting then you have completely lost the benefit of that exercise.  You may have heard the phrase that sitting is the new smoking and the research coming out now certainly backs this theory up.  So do remain as active as you can. </a:t>
            </a:r>
          </a:p>
          <a:p>
            <a:endParaRPr lang="en-GB" dirty="0"/>
          </a:p>
          <a:p>
            <a:endParaRPr lang="en-GB" dirty="0"/>
          </a:p>
          <a:p>
            <a:r>
              <a:rPr lang="en-GB" dirty="0"/>
              <a:t>NOTES: The UK Government now lists strength training before aerobic exercise. About 50% of the UK population get enough aerobic exercise but only 25% get enough strength exercise.  The case for strength training is strong. Stronger muscles decreases the chance of getting heart disease, type 2 diabetes and cancer. It can improve your memory and prevent cognitive decline. Age related muscle loss starts around the age of 30 with 5% of muscle mass loss per decade. This accelerates at 70 years of age. The decline can be reduced or halted by strength training. Strength training can help regulate the body’s glucose levels. Strength training burns calories by raising the basal metabolic rate at rest.</a:t>
            </a:r>
          </a:p>
        </p:txBody>
      </p:sp>
      <p:sp>
        <p:nvSpPr>
          <p:cNvPr id="4" name="Slide Number Placeholder 3"/>
          <p:cNvSpPr>
            <a:spLocks noGrp="1"/>
          </p:cNvSpPr>
          <p:nvPr>
            <p:ph type="sldNum" sz="quarter" idx="5"/>
          </p:nvPr>
        </p:nvSpPr>
        <p:spPr/>
        <p:txBody>
          <a:bodyPr/>
          <a:lstStyle/>
          <a:p>
            <a:fld id="{F37EF8BF-BECE-4258-893B-9B373474FCF0}" type="slidenum">
              <a:rPr lang="en-GB" smtClean="0"/>
              <a:t>13</a:t>
            </a:fld>
            <a:endParaRPr lang="en-GB"/>
          </a:p>
        </p:txBody>
      </p:sp>
    </p:spTree>
    <p:extLst>
      <p:ext uri="{BB962C8B-B14F-4D97-AF65-F5344CB8AC3E}">
        <p14:creationId xmlns:p14="http://schemas.microsoft.com/office/powerpoint/2010/main" val="1797477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we are all still in lockdown there are ways to get your activity in, particularly if you are now WFH, or shielding where you are more used to being active all day.  You can see a list here of suggested ideas for either during or out of lockdown!  You could always try getting a friend involved to!</a:t>
            </a:r>
          </a:p>
        </p:txBody>
      </p:sp>
      <p:sp>
        <p:nvSpPr>
          <p:cNvPr id="4" name="Slide Number Placeholder 3"/>
          <p:cNvSpPr>
            <a:spLocks noGrp="1"/>
          </p:cNvSpPr>
          <p:nvPr>
            <p:ph type="sldNum" sz="quarter" idx="5"/>
          </p:nvPr>
        </p:nvSpPr>
        <p:spPr/>
        <p:txBody>
          <a:bodyPr/>
          <a:lstStyle/>
          <a:p>
            <a:fld id="{CED251E8-E7AB-4CD2-AEA8-BF549E1F419F}" type="slidenum">
              <a:rPr lang="en-GB" smtClean="0"/>
              <a:t>14</a:t>
            </a:fld>
            <a:endParaRPr lang="en-GB"/>
          </a:p>
        </p:txBody>
      </p:sp>
    </p:spTree>
    <p:extLst>
      <p:ext uri="{BB962C8B-B14F-4D97-AF65-F5344CB8AC3E}">
        <p14:creationId xmlns:p14="http://schemas.microsoft.com/office/powerpoint/2010/main" val="2069820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15</a:t>
            </a:fld>
            <a:endParaRPr lang="en-GB"/>
          </a:p>
        </p:txBody>
      </p:sp>
    </p:spTree>
    <p:extLst>
      <p:ext uri="{BB962C8B-B14F-4D97-AF65-F5344CB8AC3E}">
        <p14:creationId xmlns:p14="http://schemas.microsoft.com/office/powerpoint/2010/main" val="2595103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have to share any experiences if you don’t wish to.</a:t>
            </a:r>
          </a:p>
          <a:p>
            <a:r>
              <a:rPr lang="en-GB" dirty="0"/>
              <a:t>One group to discuss pressures inside of work.</a:t>
            </a:r>
          </a:p>
          <a:p>
            <a:r>
              <a:rPr lang="en-GB" dirty="0"/>
              <a:t>One group to discuss pressures outside of work.</a:t>
            </a:r>
          </a:p>
          <a:p>
            <a:r>
              <a:rPr lang="en-GB" dirty="0"/>
              <a:t>Feedback</a:t>
            </a:r>
          </a:p>
          <a:p>
            <a:r>
              <a:rPr lang="en-GB" dirty="0"/>
              <a:t>Then get into groups and discuss possible solutions to issues then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16</a:t>
            </a:fld>
            <a:endParaRPr lang="en-GB"/>
          </a:p>
        </p:txBody>
      </p:sp>
    </p:spTree>
    <p:extLst>
      <p:ext uri="{BB962C8B-B14F-4D97-AF65-F5344CB8AC3E}">
        <p14:creationId xmlns:p14="http://schemas.microsoft.com/office/powerpoint/2010/main" val="2557192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17</a:t>
            </a:fld>
            <a:endParaRPr lang="en-GB"/>
          </a:p>
        </p:txBody>
      </p:sp>
    </p:spTree>
    <p:extLst>
      <p:ext uri="{BB962C8B-B14F-4D97-AF65-F5344CB8AC3E}">
        <p14:creationId xmlns:p14="http://schemas.microsoft.com/office/powerpoint/2010/main" val="419299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Meditation can appear to be one of those buzz words that gets banded about, along with self-care and resilience and yet the concept of it can seem unknown.  Meditation doesn’t mean you have to sit in an uncomfortable yoga position with incense burning, it is the practice of allowing yourself and giving yourself time.  Time to focus on yourself, your body, your feelings and it’s a way of connecting with yourself without outside influences.</a:t>
            </a:r>
          </a:p>
          <a:p>
            <a:endParaRPr lang="en-GB" dirty="0"/>
          </a:p>
          <a:p>
            <a:r>
              <a:rPr lang="en-GB" dirty="0"/>
              <a:t>Effective meditation doesn’t and shouldn’t take a lot of effort, breathing techniques are one type of meditation and can be a really effective and quick way of calming our minds, particularly if we are feeling anxious or stressed.  And I’m sure a lot of you feel anxious or overwhelmed at least at one point on a shift in our every day lives.  We want to engage that parasympathetic nervous system and breathing techniques can help with this.  </a:t>
            </a:r>
          </a:p>
        </p:txBody>
      </p:sp>
      <p:sp>
        <p:nvSpPr>
          <p:cNvPr id="4" name="Slide Number Placeholder 3"/>
          <p:cNvSpPr>
            <a:spLocks noGrp="1"/>
          </p:cNvSpPr>
          <p:nvPr>
            <p:ph type="sldNum" sz="quarter" idx="5"/>
          </p:nvPr>
        </p:nvSpPr>
        <p:spPr/>
        <p:txBody>
          <a:bodyPr/>
          <a:lstStyle/>
          <a:p>
            <a:fld id="{CED251E8-E7AB-4CD2-AEA8-BF549E1F419F}" type="slidenum">
              <a:rPr lang="en-GB" smtClean="0"/>
              <a:t>18</a:t>
            </a:fld>
            <a:endParaRPr lang="en-GB"/>
          </a:p>
        </p:txBody>
      </p:sp>
    </p:spTree>
    <p:extLst>
      <p:ext uri="{BB962C8B-B14F-4D97-AF65-F5344CB8AC3E}">
        <p14:creationId xmlns:p14="http://schemas.microsoft.com/office/powerpoint/2010/main" val="721549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Being mindful or mindfulness is just a state of being, it doesn’t take any work, its about just being present in the task that you are doing, so reading a book and focusing entirely on that, playing with the kids and not being distracted by your phone or that moment when you are truly with woman and your thoughts are nowhere else.</a:t>
            </a:r>
          </a:p>
          <a:p>
            <a:endParaRPr lang="en-GB" dirty="0"/>
          </a:p>
          <a:p>
            <a:r>
              <a:rPr lang="en-GB" dirty="0"/>
              <a:t>Gratitude Jar is a simple way of allowing your colleagues to feel appreciated.</a:t>
            </a:r>
          </a:p>
          <a:p>
            <a:endParaRPr lang="en-GB" dirty="0"/>
          </a:p>
          <a:p>
            <a:r>
              <a:rPr lang="en-GB" dirty="0"/>
              <a:t>Fill a Jar with quotes, sayings or affirmations, let people add to this as they wish (although nothing personal), leave it in an accessible yet somewhat private space so people can have a moment to themselves if needed.  Encourage people to lucky dip as they need throughout the shift to hopefully help give them a boost.  Ideas include:</a:t>
            </a:r>
          </a:p>
          <a:p>
            <a:endParaRPr lang="en-GB" dirty="0"/>
          </a:p>
          <a:p>
            <a:r>
              <a:rPr lang="en-GB" dirty="0"/>
              <a:t>Remember to just breathe</a:t>
            </a:r>
          </a:p>
          <a:p>
            <a:r>
              <a:rPr lang="en-GB" dirty="0"/>
              <a:t>You are enough</a:t>
            </a:r>
          </a:p>
          <a:p>
            <a:r>
              <a:rPr lang="en-GB" dirty="0"/>
              <a:t>You can only ever do your best</a:t>
            </a:r>
          </a:p>
          <a:p>
            <a:r>
              <a:rPr lang="en-GB" dirty="0"/>
              <a:t>You are beautiful</a:t>
            </a:r>
          </a:p>
          <a:p>
            <a:r>
              <a:rPr lang="en-GB" dirty="0"/>
              <a:t>Thank you for being here</a:t>
            </a:r>
          </a:p>
          <a:p>
            <a:r>
              <a:rPr lang="en-GB" dirty="0"/>
              <a:t>We all appreciate you</a:t>
            </a:r>
          </a:p>
          <a:p>
            <a:r>
              <a:rPr lang="en-GB" dirty="0"/>
              <a:t>Smile, it lights up your eyes</a:t>
            </a:r>
          </a:p>
          <a:p>
            <a:endParaRPr lang="en-GB" dirty="0"/>
          </a:p>
          <a:p>
            <a:r>
              <a:rPr lang="en-GB" dirty="0"/>
              <a:t>As a take away I have a list to help you get started, you can print off from home.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the end of your day close your eyes and state 3 things to yourself that you are grateful for, repeat them 3 times while taking deep breaths, then say thank you to yourself 3 times </a:t>
            </a:r>
          </a:p>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19</a:t>
            </a:fld>
            <a:endParaRPr lang="en-GB"/>
          </a:p>
        </p:txBody>
      </p:sp>
    </p:spTree>
    <p:extLst>
      <p:ext uri="{BB962C8B-B14F-4D97-AF65-F5344CB8AC3E}">
        <p14:creationId xmlns:p14="http://schemas.microsoft.com/office/powerpoint/2010/main" val="344817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2</a:t>
            </a:fld>
            <a:endParaRPr lang="en-GB"/>
          </a:p>
        </p:txBody>
      </p:sp>
    </p:spTree>
    <p:extLst>
      <p:ext uri="{BB962C8B-B14F-4D97-AF65-F5344CB8AC3E}">
        <p14:creationId xmlns:p14="http://schemas.microsoft.com/office/powerpoint/2010/main" val="413713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Starting off with a new activity can always seem dauting so we are going to do a little activity now.  A simple breathing exercise.</a:t>
            </a:r>
          </a:p>
          <a:p>
            <a:endParaRPr lang="en-GB" dirty="0"/>
          </a:p>
          <a:p>
            <a:endParaRPr lang="en-GB" dirty="0"/>
          </a:p>
          <a:p>
            <a:r>
              <a:rPr lang="en-GB" dirty="0"/>
              <a:t>If you can sit comfortably in a chair with a straightened back, put both feet on the floor, lower your chin slightly so your neck is not extended and if you feel comfortable gently close your eyes, or lower your gaze to the floor.  Take a moment to think about how you are feeling right now, this could be sad, happy, bored, whatever.</a:t>
            </a:r>
          </a:p>
          <a:p>
            <a:endParaRPr lang="en-GB" dirty="0"/>
          </a:p>
          <a:p>
            <a:r>
              <a:rPr lang="en-GB" dirty="0"/>
              <a:t>Place one hand over your heart, either hand doesn’t matter, and the other over your stomach.  And just breathe, listen to your breath, feel the movement of your hands as your lungs expand and compress.</a:t>
            </a:r>
          </a:p>
          <a:p>
            <a:endParaRPr lang="en-GB" dirty="0"/>
          </a:p>
          <a:p>
            <a:r>
              <a:rPr lang="en-GB" dirty="0"/>
              <a:t>Take a big breath in through your nose, feel your hands moving as you inhale, take a breath all the way down to your stomach and feel that hand rise, then sigh out your breath through your mouth.  I want you to do this in your own time 3 more times.</a:t>
            </a:r>
          </a:p>
          <a:p>
            <a:endParaRPr lang="en-GB" dirty="0"/>
          </a:p>
          <a:p>
            <a:r>
              <a:rPr lang="en-GB" dirty="0"/>
              <a:t>Return your breathing to normal, this time as you inhale I want you to think of the number 1 and as you breathe out through your nose also the number one, the next breath in think of the number 2 and as you breathe out think of the number 2, do this in your own time until you reach 10.</a:t>
            </a:r>
          </a:p>
          <a:p>
            <a:endParaRPr lang="en-GB" dirty="0"/>
          </a:p>
          <a:p>
            <a:r>
              <a:rPr lang="en-GB" dirty="0"/>
              <a:t>Once you’ve reached 10 start to bring your awareness back to the room, wriggle your fingers, have a stretch or a yawn whatever feels natural.</a:t>
            </a:r>
          </a:p>
          <a:p>
            <a:endParaRPr lang="en-GB" dirty="0"/>
          </a:p>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20</a:t>
            </a:fld>
            <a:endParaRPr lang="en-GB"/>
          </a:p>
        </p:txBody>
      </p:sp>
    </p:spTree>
    <p:extLst>
      <p:ext uri="{BB962C8B-B14F-4D97-AF65-F5344CB8AC3E}">
        <p14:creationId xmlns:p14="http://schemas.microsoft.com/office/powerpoint/2010/main" val="831975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Draw around your hand – add one thing to each finger that you have either learnt or decided to take on following this presentation, remember it doesn't have to be big, something small and achievable.</a:t>
            </a:r>
          </a:p>
          <a:p>
            <a:endParaRPr lang="en-GB" dirty="0"/>
          </a:p>
          <a:p>
            <a:r>
              <a:rPr lang="en-GB" dirty="0"/>
              <a:t>If you feel comfortable, tell us something that you’ve written</a:t>
            </a:r>
          </a:p>
        </p:txBody>
      </p:sp>
      <p:sp>
        <p:nvSpPr>
          <p:cNvPr id="4" name="Slide Number Placeholder 3"/>
          <p:cNvSpPr>
            <a:spLocks noGrp="1"/>
          </p:cNvSpPr>
          <p:nvPr>
            <p:ph type="sldNum" sz="quarter" idx="5"/>
          </p:nvPr>
        </p:nvSpPr>
        <p:spPr/>
        <p:txBody>
          <a:bodyPr/>
          <a:lstStyle/>
          <a:p>
            <a:fld id="{CED251E8-E7AB-4CD2-AEA8-BF549E1F419F}" type="slidenum">
              <a:rPr lang="en-GB" smtClean="0"/>
              <a:t>21</a:t>
            </a:fld>
            <a:endParaRPr lang="en-GB"/>
          </a:p>
        </p:txBody>
      </p:sp>
    </p:spTree>
    <p:extLst>
      <p:ext uri="{BB962C8B-B14F-4D97-AF65-F5344CB8AC3E}">
        <p14:creationId xmlns:p14="http://schemas.microsoft.com/office/powerpoint/2010/main" val="3868722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Working with the menopause</a:t>
            </a:r>
          </a:p>
          <a:p>
            <a:r>
              <a:rPr lang="en-GB" dirty="0"/>
              <a:t>Social media workshop</a:t>
            </a:r>
          </a:p>
          <a:p>
            <a:r>
              <a:rPr lang="en-GB" dirty="0"/>
              <a:t>Statement writing workshop</a:t>
            </a:r>
          </a:p>
          <a:p>
            <a:r>
              <a:rPr lang="en-GB" dirty="0"/>
              <a:t>Wellbeing workshop</a:t>
            </a:r>
          </a:p>
          <a:p>
            <a:r>
              <a:rPr lang="en-GB" dirty="0"/>
              <a:t>Mental health first aid</a:t>
            </a:r>
          </a:p>
          <a:p>
            <a:r>
              <a:rPr lang="en-GB" dirty="0"/>
              <a:t>Positive cultures workshop</a:t>
            </a:r>
          </a:p>
          <a:p>
            <a:r>
              <a:rPr lang="en-GB" dirty="0"/>
              <a:t>Confidence Building and </a:t>
            </a:r>
          </a:p>
          <a:p>
            <a:r>
              <a:rPr lang="en-GB" dirty="0"/>
              <a:t>Digital Communications</a:t>
            </a:r>
          </a:p>
        </p:txBody>
      </p:sp>
      <p:sp>
        <p:nvSpPr>
          <p:cNvPr id="4" name="Slide Number Placeholder 3"/>
          <p:cNvSpPr>
            <a:spLocks noGrp="1"/>
          </p:cNvSpPr>
          <p:nvPr>
            <p:ph type="sldNum" sz="quarter" idx="5"/>
          </p:nvPr>
        </p:nvSpPr>
        <p:spPr/>
        <p:txBody>
          <a:bodyPr/>
          <a:lstStyle/>
          <a:p>
            <a:fld id="{CED251E8-E7AB-4CD2-AEA8-BF549E1F419F}" type="slidenum">
              <a:rPr lang="en-GB" smtClean="0"/>
              <a:t>22</a:t>
            </a:fld>
            <a:endParaRPr lang="en-GB"/>
          </a:p>
        </p:txBody>
      </p:sp>
    </p:spTree>
    <p:extLst>
      <p:ext uri="{BB962C8B-B14F-4D97-AF65-F5344CB8AC3E}">
        <p14:creationId xmlns:p14="http://schemas.microsoft.com/office/powerpoint/2010/main" val="3088306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D251E8-E7AB-4CD2-AEA8-BF549E1F419F}" type="slidenum">
              <a:rPr lang="en-GB" smtClean="0"/>
              <a:t>23</a:t>
            </a:fld>
            <a:endParaRPr lang="en-GB"/>
          </a:p>
        </p:txBody>
      </p:sp>
    </p:spTree>
    <p:extLst>
      <p:ext uri="{BB962C8B-B14F-4D97-AF65-F5344CB8AC3E}">
        <p14:creationId xmlns:p14="http://schemas.microsoft.com/office/powerpoint/2010/main" val="2518261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talk a lot about leadership and self leadership but a big par of that is understanding how we lead ourselves, its about how we set a course for our lives , how we might follow that course and then how we might need to correct as we go along the way.  Is very much around self understanding and self reflection and what we’re going to do here before the rest of the presentation is take a bit of a deep dive int the issue of self care and what that really means. </a:t>
            </a:r>
          </a:p>
        </p:txBody>
      </p:sp>
      <p:sp>
        <p:nvSpPr>
          <p:cNvPr id="4" name="Slide Number Placeholder 3"/>
          <p:cNvSpPr>
            <a:spLocks noGrp="1"/>
          </p:cNvSpPr>
          <p:nvPr>
            <p:ph type="sldNum" sz="quarter" idx="5"/>
          </p:nvPr>
        </p:nvSpPr>
        <p:spPr/>
        <p:txBody>
          <a:bodyPr/>
          <a:lstStyle/>
          <a:p>
            <a:fld id="{CED251E8-E7AB-4CD2-AEA8-BF549E1F419F}" type="slidenum">
              <a:rPr lang="en-GB" smtClean="0"/>
              <a:t>3</a:t>
            </a:fld>
            <a:endParaRPr lang="en-GB"/>
          </a:p>
        </p:txBody>
      </p:sp>
    </p:spTree>
    <p:extLst>
      <p:ext uri="{BB962C8B-B14F-4D97-AF65-F5344CB8AC3E}">
        <p14:creationId xmlns:p14="http://schemas.microsoft.com/office/powerpoint/2010/main" val="2024529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there’s been described these 4 pillars of self leadership and there's a lot of the word self in here.  Which for some can be a bit uncomfortable., it can be difficult to examine ourself and our own behaviour at times, but a lot of what were thinking about is how we can understanding our own lives and what we can do to improve certain elements within that.  So these 4 pillars are really starting with self discovery, whenever we talk about self discovery we always say this is begins with understanding ourselves and that a central theme in emotional intelligence the importance here of taking time to learn and understand your values and if you can start from there then you can look at </a:t>
            </a:r>
            <a:r>
              <a:rPr lang="en-GB" dirty="0" err="1"/>
              <a:t>whats</a:t>
            </a:r>
            <a:r>
              <a:rPr lang="en-GB" dirty="0"/>
              <a:t> working and not working so well.  The second pillar is self acceptance and this is about accepting your strengths as well as weaknesses.  Sometimes weaknesses are call ‘areas for development’ however I tend to think, </a:t>
            </a:r>
            <a:r>
              <a:rPr lang="en-GB" dirty="0" err="1"/>
              <a:t>whats</a:t>
            </a:r>
            <a:r>
              <a:rPr lang="en-GB" dirty="0"/>
              <a:t> wrong with having weaknesses were not meant to be super human and this is about stopping the self criticism and self sabotage that we sometimes fall prey to.  We sometimes focus too much on our weaknesses and as such end up not seeing all the positive or strengths that we do have.  We all need to learn what is and isn’t possible to change and then act on that.  So for example, if you know you have a tendency to take on too much you might see this as a weakness, but you don’t have to. What you can to is think about it as just a part of yourself.  Its just a tendency that you have and then you can think about what you can do about it.  The 3</a:t>
            </a:r>
            <a:r>
              <a:rPr lang="en-GB" baseline="30000" dirty="0"/>
              <a:t>rd</a:t>
            </a:r>
            <a:r>
              <a:rPr lang="en-GB" dirty="0"/>
              <a:t> pillar is about self management and really this is about your responsibility to care for yourself as you would care for other people.  How many times do you have a conversation with a friend where they ask for your advice?  Think about what advice would you give someone else in your situation and then apply it to you.  Although taking our own advice if often a very hard thing to do.</a:t>
            </a:r>
          </a:p>
          <a:p>
            <a:endParaRPr lang="en-GB" dirty="0"/>
          </a:p>
          <a:p>
            <a:r>
              <a:rPr lang="en-GB" dirty="0"/>
              <a:t>And the final pillar is self growth and this is just about the idea that we can develop ourselves.  We can improve on what we are already doing, we can create plans, we can be curious about the world around us.  A part of this is self growth is that you have to be open to feedback and as I mentioned a minute ago we all have a tendency to be over self critical or to hear things in a negative way but what you need to do and train yourself to do it to actually hear the positive feedback too.  You may be surprised if you do because positive feedback can be incredibly strengthening in our own self growth because we can then take ownership of the things that are good.</a:t>
            </a:r>
          </a:p>
        </p:txBody>
      </p:sp>
      <p:sp>
        <p:nvSpPr>
          <p:cNvPr id="4" name="Slide Number Placeholder 3"/>
          <p:cNvSpPr>
            <a:spLocks noGrp="1"/>
          </p:cNvSpPr>
          <p:nvPr>
            <p:ph type="sldNum" sz="quarter" idx="5"/>
          </p:nvPr>
        </p:nvSpPr>
        <p:spPr/>
        <p:txBody>
          <a:bodyPr/>
          <a:lstStyle/>
          <a:p>
            <a:fld id="{CED251E8-E7AB-4CD2-AEA8-BF549E1F419F}" type="slidenum">
              <a:rPr lang="en-GB" smtClean="0"/>
              <a:t>4</a:t>
            </a:fld>
            <a:endParaRPr lang="en-GB"/>
          </a:p>
        </p:txBody>
      </p:sp>
    </p:spTree>
    <p:extLst>
      <p:ext uri="{BB962C8B-B14F-4D97-AF65-F5344CB8AC3E}">
        <p14:creationId xmlns:p14="http://schemas.microsoft.com/office/powerpoint/2010/main" val="4008514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really when you’re thinking about practising self leadership if you take those 4 pillars it makes it sound likes it’s a very easy thing to do but of course in the process of our normal everyday lives its never that simple.  There are always lots of other things going on but really that’s the beauty of this idea because self leadership is and should be a lifelong process, where we’ll have different pressures and responsibilities at </a:t>
            </a:r>
            <a:r>
              <a:rPr lang="en-GB"/>
              <a:t>different times </a:t>
            </a:r>
            <a:r>
              <a:rPr lang="en-GB" dirty="0"/>
              <a:t>and these will shift at various points but the point is that if we have this idea of self </a:t>
            </a:r>
            <a:r>
              <a:rPr lang="en-GB"/>
              <a:t>leadership going </a:t>
            </a:r>
            <a:r>
              <a:rPr lang="en-GB" dirty="0"/>
              <a:t>on then we are always prepared for the next thing that comes along….  The quote at the top of the page from Bryant and Kazan who write a lot about self leadership and the idea that it is intentionally influencing, so really the idea is that you have control of your life if you enable yourself to take some control, of course there will always be things in our lives we can’t control but there is so much that we can.  </a:t>
            </a:r>
          </a:p>
          <a:p>
            <a:endParaRPr lang="en-GB" dirty="0"/>
          </a:p>
          <a:p>
            <a:r>
              <a:rPr lang="en-GB" dirty="0"/>
              <a:t>So in summary:</a:t>
            </a:r>
          </a:p>
          <a:p>
            <a:r>
              <a:rPr lang="en-GB" dirty="0"/>
              <a:t>Reflect and think about your values, what is your ‘bottom line’ in any situation.  Examine this and then look at what is working and now working so well</a:t>
            </a:r>
          </a:p>
          <a:p>
            <a:r>
              <a:rPr lang="en-GB" dirty="0"/>
              <a:t>Be open to feedback and train yourself to hear the positives, let go of your self criticism and negativity towards your ‘weaknesses’.  </a:t>
            </a:r>
          </a:p>
          <a:p>
            <a:r>
              <a:rPr lang="en-GB" dirty="0"/>
              <a:t>Take your own advice</a:t>
            </a:r>
          </a:p>
          <a:p>
            <a:r>
              <a:rPr lang="en-GB" dirty="0"/>
              <a:t>Self leadership is a lifelong process not a task that we start and stop</a:t>
            </a:r>
          </a:p>
        </p:txBody>
      </p:sp>
      <p:sp>
        <p:nvSpPr>
          <p:cNvPr id="4" name="Slide Number Placeholder 3"/>
          <p:cNvSpPr>
            <a:spLocks noGrp="1"/>
          </p:cNvSpPr>
          <p:nvPr>
            <p:ph type="sldNum" sz="quarter" idx="5"/>
          </p:nvPr>
        </p:nvSpPr>
        <p:spPr/>
        <p:txBody>
          <a:bodyPr/>
          <a:lstStyle/>
          <a:p>
            <a:fld id="{CED251E8-E7AB-4CD2-AEA8-BF549E1F419F}" type="slidenum">
              <a:rPr lang="en-GB" smtClean="0"/>
              <a:t>5</a:t>
            </a:fld>
            <a:endParaRPr lang="en-GB"/>
          </a:p>
        </p:txBody>
      </p:sp>
    </p:spTree>
    <p:extLst>
      <p:ext uri="{BB962C8B-B14F-4D97-AF65-F5344CB8AC3E}">
        <p14:creationId xmlns:p14="http://schemas.microsoft.com/office/powerpoint/2010/main" val="677592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ED251E8-E7AB-4CD2-AEA8-BF549E1F419F}" type="slidenum">
              <a:rPr lang="en-GB" smtClean="0"/>
              <a:t>6</a:t>
            </a:fld>
            <a:endParaRPr lang="en-GB"/>
          </a:p>
        </p:txBody>
      </p:sp>
    </p:spTree>
    <p:extLst>
      <p:ext uri="{BB962C8B-B14F-4D97-AF65-F5344CB8AC3E}">
        <p14:creationId xmlns:p14="http://schemas.microsoft.com/office/powerpoint/2010/main" val="294285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Without staff that are well and at work, the NHS could not deliver quality and effective care to patients. </a:t>
            </a:r>
          </a:p>
          <a:p>
            <a:endParaRPr lang="en-GB" dirty="0"/>
          </a:p>
          <a:p>
            <a:r>
              <a:rPr lang="en-GB" dirty="0"/>
              <a:t>We need to ensure that staff are provided with an environment and opportunities that encourage and enable them to lead healthy lives and make choices that support their wellbeing. </a:t>
            </a:r>
          </a:p>
          <a:p>
            <a:endParaRPr lang="en-GB" dirty="0"/>
          </a:p>
          <a:p>
            <a:r>
              <a:rPr lang="en-GB" dirty="0"/>
              <a:t>It is more important than ever that NHS workplaces become environments that support staff to do this.</a:t>
            </a:r>
          </a:p>
          <a:p>
            <a:endParaRPr lang="en-GB" dirty="0"/>
          </a:p>
          <a:p>
            <a:r>
              <a:rPr lang="en-GB" dirty="0"/>
              <a:t>The Health and Wellbeing Framework sets out the standards for what NHS organisations need to do to support staff to feel well, healthy and happy at work. It sets out clear actionable steps and provides guidance for organisations to develop and deliver a staff health and wellbeing plan.</a:t>
            </a:r>
          </a:p>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7</a:t>
            </a:fld>
            <a:endParaRPr lang="en-GB"/>
          </a:p>
        </p:txBody>
      </p:sp>
    </p:spTree>
    <p:extLst>
      <p:ext uri="{BB962C8B-B14F-4D97-AF65-F5344CB8AC3E}">
        <p14:creationId xmlns:p14="http://schemas.microsoft.com/office/powerpoint/2010/main" val="266818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often do you plan to exercise on your day off? – How often do you end up not doing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often do you plan to eat healthy at work, only for it to fall apart when the tea trolley comes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Think about how you feel at the start and end of the day do you think your food choices affect this?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How do you switch off after a shift? It is with wine, chocolate or takeaways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8</a:t>
            </a:fld>
            <a:endParaRPr lang="en-GB"/>
          </a:p>
        </p:txBody>
      </p:sp>
    </p:spTree>
    <p:extLst>
      <p:ext uri="{BB962C8B-B14F-4D97-AF65-F5344CB8AC3E}">
        <p14:creationId xmlns:p14="http://schemas.microsoft.com/office/powerpoint/2010/main" val="997661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not about loosing weight, we all know what we should and what we shouldn’t eat, this is about making the right choices, the healthier choices.</a:t>
            </a:r>
          </a:p>
          <a:p>
            <a:endParaRPr lang="en-GB" dirty="0"/>
          </a:p>
          <a:p>
            <a:endParaRPr lang="en-GB" dirty="0"/>
          </a:p>
          <a:p>
            <a:r>
              <a:rPr lang="en-GB" dirty="0">
                <a:hlinkClick r:id="rId3"/>
              </a:rPr>
              <a:t>How to manage your mood with food | 8 tips - YouTube</a:t>
            </a:r>
            <a:endParaRPr lang="en-GB" dirty="0"/>
          </a:p>
        </p:txBody>
      </p:sp>
      <p:sp>
        <p:nvSpPr>
          <p:cNvPr id="4" name="Slide Number Placeholder 3"/>
          <p:cNvSpPr>
            <a:spLocks noGrp="1"/>
          </p:cNvSpPr>
          <p:nvPr>
            <p:ph type="sldNum" sz="quarter" idx="5"/>
          </p:nvPr>
        </p:nvSpPr>
        <p:spPr/>
        <p:txBody>
          <a:bodyPr/>
          <a:lstStyle/>
          <a:p>
            <a:fld id="{CED251E8-E7AB-4CD2-AEA8-BF549E1F419F}" type="slidenum">
              <a:rPr lang="en-GB" smtClean="0"/>
              <a:t>9</a:t>
            </a:fld>
            <a:endParaRPr lang="en-GB"/>
          </a:p>
        </p:txBody>
      </p:sp>
    </p:spTree>
    <p:extLst>
      <p:ext uri="{BB962C8B-B14F-4D97-AF65-F5344CB8AC3E}">
        <p14:creationId xmlns:p14="http://schemas.microsoft.com/office/powerpoint/2010/main" val="1568266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57200" y="6525768"/>
            <a:ext cx="8229600" cy="13970"/>
          </a:xfrm>
          <a:custGeom>
            <a:avLst/>
            <a:gdLst/>
            <a:ahLst/>
            <a:cxnLst/>
            <a:rect l="l" t="t" r="r" b="b"/>
            <a:pathLst>
              <a:path w="8229600" h="13970">
                <a:moveTo>
                  <a:pt x="0" y="13563"/>
                </a:moveTo>
                <a:lnTo>
                  <a:pt x="8229600" y="0"/>
                </a:lnTo>
              </a:path>
            </a:pathLst>
          </a:custGeom>
          <a:ln w="9144">
            <a:solidFill>
              <a:srgbClr val="00ADEE"/>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bg1"/>
                </a:solidFill>
                <a:latin typeface="Calibri"/>
                <a:cs typeface="Calibri"/>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994" y="0"/>
            <a:ext cx="9134005" cy="684795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 y="9980"/>
            <a:ext cx="9143994" cy="6837978"/>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55659" y="1848395"/>
            <a:ext cx="4232681" cy="452119"/>
          </a:xfrm>
          <a:prstGeom prst="rect">
            <a:avLst/>
          </a:prstGeom>
        </p:spPr>
        <p:txBody>
          <a:bodyPr wrap="square" lIns="0" tIns="0" rIns="0" bIns="0">
            <a:spAutoFit/>
          </a:bodyPr>
          <a:lstStyle>
            <a:lvl1pPr>
              <a:defRPr sz="2800" b="0" i="0">
                <a:solidFill>
                  <a:schemeClr val="bg1"/>
                </a:solidFill>
                <a:latin typeface="Calibri"/>
                <a:cs typeface="Calibri"/>
              </a:defRPr>
            </a:lvl1pPr>
          </a:lstStyle>
          <a:p>
            <a:endParaRPr/>
          </a:p>
        </p:txBody>
      </p:sp>
      <p:sp>
        <p:nvSpPr>
          <p:cNvPr id="3" name="Holder 3"/>
          <p:cNvSpPr>
            <a:spLocks noGrp="1"/>
          </p:cNvSpPr>
          <p:nvPr>
            <p:ph type="body" idx="1"/>
          </p:nvPr>
        </p:nvSpPr>
        <p:spPr>
          <a:xfrm>
            <a:off x="535940" y="1223264"/>
            <a:ext cx="8072119" cy="32632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2/23/2021</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www.rcm.org.uk/"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essentialschools.org/join/" TargetMode="External"/><Relationship Id="rId5" Type="http://schemas.openxmlformats.org/officeDocument/2006/relationships/image" Target="../media/image27.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jpeg"/><Relationship Id="rId3" Type="http://schemas.openxmlformats.org/officeDocument/2006/relationships/image" Target="../media/image28.jpg"/><Relationship Id="rId7" Type="http://schemas.openxmlformats.org/officeDocument/2006/relationships/image" Target="../media/image30.jpg"/><Relationship Id="rId12" Type="http://schemas.openxmlformats.org/officeDocument/2006/relationships/hyperlink" Target="http://www.picpedia.org/highway-signs/s/self-esteem.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jpeg"/><Relationship Id="rId5" Type="http://schemas.openxmlformats.org/officeDocument/2006/relationships/image" Target="../media/image3.png"/><Relationship Id="rId10" Type="http://schemas.openxmlformats.org/officeDocument/2006/relationships/image" Target="../media/image33.jpg"/><Relationship Id="rId4" Type="http://schemas.openxmlformats.org/officeDocument/2006/relationships/hyperlink" Target="http://www.rcm.org.uk/" TargetMode="External"/><Relationship Id="rId9" Type="http://schemas.openxmlformats.org/officeDocument/2006/relationships/image" Target="../media/image32.jpeg"/><Relationship Id="rId14" Type="http://schemas.openxmlformats.org/officeDocument/2006/relationships/hyperlink" Target="https://askatechteacher.com/10-tips-for-digital-citizenship-you-dont-want-to-mis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http://www.facebook.com/midwivesRCM" TargetMode="External"/><Relationship Id="rId4" Type="http://schemas.openxmlformats.org/officeDocument/2006/relationships/hyperlink" Target="mailto:info@rcm.org.uk"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hyperlink" Target="http://www.rcm.org.uk/" TargetMode="External"/><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www.rcm.org.uk/" TargetMode="External"/><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nhsemployers.org/case-studies-and-resources/2018/05/nhs-health-and-wellbeing-framework" TargetMode="External"/><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www.rcm.org.u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www.rcm.org.uk/" TargetMode="External"/><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CSHO9VdVRfg&amp;feature=youtu.be" TargetMode="External"/><Relationship Id="rId5" Type="http://schemas.openxmlformats.org/officeDocument/2006/relationships/image" Target="../media/image16.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9914B-B6E1-49AB-AFF3-17E0650CD042}"/>
              </a:ext>
            </a:extLst>
          </p:cNvPr>
          <p:cNvSpPr>
            <a:spLocks noGrp="1"/>
          </p:cNvSpPr>
          <p:nvPr>
            <p:ph type="title"/>
          </p:nvPr>
        </p:nvSpPr>
        <p:spPr>
          <a:xfrm>
            <a:off x="2455659" y="1848395"/>
            <a:ext cx="4232681" cy="1292662"/>
          </a:xfrm>
        </p:spPr>
        <p:txBody>
          <a:bodyPr/>
          <a:lstStyle/>
          <a:p>
            <a:pPr algn="ctr"/>
            <a:r>
              <a:rPr lang="en-GB" dirty="0"/>
              <a:t>WELLBEING WORKSHOP</a:t>
            </a:r>
            <a:br>
              <a:rPr lang="en-GB" dirty="0"/>
            </a:br>
            <a:br>
              <a:rPr lang="en-GB" dirty="0"/>
            </a:br>
            <a:r>
              <a:rPr lang="en-GB" dirty="0"/>
              <a:t>February 2021</a:t>
            </a:r>
          </a:p>
        </p:txBody>
      </p:sp>
    </p:spTree>
    <p:extLst>
      <p:ext uri="{BB962C8B-B14F-4D97-AF65-F5344CB8AC3E}">
        <p14:creationId xmlns:p14="http://schemas.microsoft.com/office/powerpoint/2010/main" val="2114292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DD429-CD73-4D12-A7FB-FE75C1E66E67}"/>
              </a:ext>
            </a:extLst>
          </p:cNvPr>
          <p:cNvSpPr>
            <a:spLocks noGrp="1"/>
          </p:cNvSpPr>
          <p:nvPr>
            <p:ph type="title"/>
          </p:nvPr>
        </p:nvSpPr>
        <p:spPr>
          <a:xfrm>
            <a:off x="2455659" y="1848395"/>
            <a:ext cx="4232681" cy="861774"/>
          </a:xfrm>
        </p:spPr>
        <p:txBody>
          <a:bodyPr/>
          <a:lstStyle/>
          <a:p>
            <a:pPr algn="ctr"/>
            <a:r>
              <a:rPr lang="en-GB" dirty="0"/>
              <a:t>How exercise can improve your wellbeing</a:t>
            </a:r>
          </a:p>
        </p:txBody>
      </p:sp>
    </p:spTree>
    <p:extLst>
      <p:ext uri="{BB962C8B-B14F-4D97-AF65-F5344CB8AC3E}">
        <p14:creationId xmlns:p14="http://schemas.microsoft.com/office/powerpoint/2010/main" val="7595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endParaRPr sz="2400" dirty="0"/>
          </a:p>
        </p:txBody>
      </p:sp>
      <p:pic>
        <p:nvPicPr>
          <p:cNvPr id="3" name="Picture 2">
            <a:extLst>
              <a:ext uri="{FF2B5EF4-FFF2-40B4-BE49-F238E27FC236}">
                <a16:creationId xmlns:a16="http://schemas.microsoft.com/office/drawing/2014/main" id="{F993B83D-C900-4F0A-8C1F-08890B8B0D55}"/>
              </a:ext>
            </a:extLst>
          </p:cNvPr>
          <p:cNvPicPr>
            <a:picLocks noChangeAspect="1"/>
          </p:cNvPicPr>
          <p:nvPr/>
        </p:nvPicPr>
        <p:blipFill>
          <a:blip r:embed="rId5"/>
          <a:stretch>
            <a:fillRect/>
          </a:stretch>
        </p:blipFill>
        <p:spPr>
          <a:xfrm>
            <a:off x="202818" y="914399"/>
            <a:ext cx="8509000" cy="478631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21760AC1-F7CE-464D-A62B-E1AD75FD422F}"/>
              </a:ext>
            </a:extLst>
          </p:cNvPr>
          <p:cNvPicPr>
            <a:picLocks noChangeAspect="1"/>
          </p:cNvPicPr>
          <p:nvPr/>
        </p:nvPicPr>
        <p:blipFill rotWithShape="1">
          <a:blip r:embed="rId6">
            <a:extLst>
              <a:ext uri="{28A0092B-C50C-407E-A947-70E740481C1C}">
                <a14:useLocalDpi xmlns:a14="http://schemas.microsoft.com/office/drawing/2010/main" val="0"/>
              </a:ext>
            </a:extLst>
          </a:blip>
          <a:srcRect t="15000"/>
          <a:stretch/>
        </p:blipFill>
        <p:spPr>
          <a:xfrm>
            <a:off x="5715000" y="4779200"/>
            <a:ext cx="1728470" cy="1469200"/>
          </a:xfrm>
          <a:prstGeom prst="rect">
            <a:avLst/>
          </a:prstGeom>
        </p:spPr>
      </p:pic>
    </p:spTree>
    <p:extLst>
      <p:ext uri="{BB962C8B-B14F-4D97-AF65-F5344CB8AC3E}">
        <p14:creationId xmlns:p14="http://schemas.microsoft.com/office/powerpoint/2010/main" val="4275556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3" name="object 3"/>
          <p:cNvSpPr txBox="1"/>
          <p:nvPr/>
        </p:nvSpPr>
        <p:spPr>
          <a:xfrm>
            <a:off x="535940" y="1223264"/>
            <a:ext cx="7761605" cy="4338367"/>
          </a:xfrm>
          <a:prstGeom prst="rect">
            <a:avLst/>
          </a:prstGeom>
        </p:spPr>
        <p:txBody>
          <a:bodyPr vert="horz" wrap="square" lIns="0" tIns="67310" rIns="0" bIns="0" rtlCol="0">
            <a:spAutoFit/>
          </a:bodyPr>
          <a:lstStyle/>
          <a:p>
            <a:pPr marL="12700" algn="ctr">
              <a:lnSpc>
                <a:spcPct val="100000"/>
              </a:lnSpc>
              <a:spcBef>
                <a:spcPts val="530"/>
              </a:spcBef>
            </a:pPr>
            <a:r>
              <a:rPr lang="en-GB" sz="2000" i="1" dirty="0">
                <a:latin typeface="Calibri"/>
                <a:cs typeface="Calibri"/>
              </a:rPr>
              <a:t>‘Exercise not only changes your body, it changes your mind, your attitude, and your mood’</a:t>
            </a:r>
          </a:p>
          <a:p>
            <a:pPr marL="12700" algn="ctr">
              <a:lnSpc>
                <a:spcPct val="100000"/>
              </a:lnSpc>
              <a:spcBef>
                <a:spcPts val="530"/>
              </a:spcBef>
            </a:pPr>
            <a:endParaRPr lang="en-GB" sz="2000" i="1" dirty="0">
              <a:latin typeface="Calibri"/>
              <a:cs typeface="Calibri"/>
            </a:endParaRPr>
          </a:p>
          <a:p>
            <a:pPr marL="12700" algn="ctr">
              <a:lnSpc>
                <a:spcPct val="100000"/>
              </a:lnSpc>
              <a:spcBef>
                <a:spcPts val="530"/>
              </a:spcBef>
            </a:pPr>
            <a:r>
              <a:rPr lang="en-GB" sz="2000" dirty="0">
                <a:latin typeface="Calibri"/>
                <a:cs typeface="Calibri"/>
              </a:rPr>
              <a:t>Regular exercise will:</a:t>
            </a:r>
          </a:p>
          <a:p>
            <a:pPr marL="355600" indent="-342900">
              <a:lnSpc>
                <a:spcPct val="100000"/>
              </a:lnSpc>
              <a:spcBef>
                <a:spcPts val="530"/>
              </a:spcBef>
              <a:buFont typeface="Arial" panose="020B0604020202020204" pitchFamily="34" charset="0"/>
              <a:buChar char="•"/>
            </a:pPr>
            <a:r>
              <a:rPr lang="en-GB" sz="2000" dirty="0">
                <a:latin typeface="Calibri"/>
                <a:cs typeface="Calibri"/>
              </a:rPr>
              <a:t>Reduce the risk of many long term chronic conditions (heart disease, type 2 diabetes, stroke  and some cancers)</a:t>
            </a:r>
          </a:p>
          <a:p>
            <a:pPr marL="355600" indent="-342900">
              <a:lnSpc>
                <a:spcPct val="100000"/>
              </a:lnSpc>
              <a:spcBef>
                <a:spcPts val="530"/>
              </a:spcBef>
              <a:buFont typeface="Arial" panose="020B0604020202020204" pitchFamily="34" charset="0"/>
              <a:buChar char="•"/>
            </a:pPr>
            <a:r>
              <a:rPr lang="en-GB" sz="2000" dirty="0">
                <a:latin typeface="Calibri"/>
                <a:cs typeface="Calibri"/>
              </a:rPr>
              <a:t>Support the building of strong muscles and bones</a:t>
            </a:r>
          </a:p>
          <a:p>
            <a:pPr marL="355600" indent="-342900">
              <a:lnSpc>
                <a:spcPct val="100000"/>
              </a:lnSpc>
              <a:spcBef>
                <a:spcPts val="530"/>
              </a:spcBef>
              <a:buFont typeface="Arial" panose="020B0604020202020204" pitchFamily="34" charset="0"/>
              <a:buChar char="•"/>
            </a:pPr>
            <a:r>
              <a:rPr lang="en-GB" sz="2000" dirty="0">
                <a:latin typeface="Calibri"/>
                <a:cs typeface="Calibri"/>
              </a:rPr>
              <a:t>Help protect your memory and thinking skills</a:t>
            </a:r>
          </a:p>
          <a:p>
            <a:pPr marL="355600" indent="-342900">
              <a:lnSpc>
                <a:spcPct val="100000"/>
              </a:lnSpc>
              <a:spcBef>
                <a:spcPts val="530"/>
              </a:spcBef>
              <a:buFont typeface="Arial" panose="020B0604020202020204" pitchFamily="34" charset="0"/>
              <a:buChar char="•"/>
            </a:pPr>
            <a:r>
              <a:rPr lang="en-GB" sz="2000" dirty="0">
                <a:latin typeface="Calibri"/>
                <a:cs typeface="Calibri"/>
              </a:rPr>
              <a:t>Strengthen your immune system</a:t>
            </a:r>
          </a:p>
          <a:p>
            <a:pPr marL="355600" indent="-342900">
              <a:lnSpc>
                <a:spcPct val="100000"/>
              </a:lnSpc>
              <a:spcBef>
                <a:spcPts val="530"/>
              </a:spcBef>
              <a:buFont typeface="Arial" panose="020B0604020202020204" pitchFamily="34" charset="0"/>
              <a:buChar char="•"/>
            </a:pPr>
            <a:r>
              <a:rPr lang="en-GB" sz="2000" dirty="0">
                <a:latin typeface="Calibri"/>
                <a:cs typeface="Calibri"/>
              </a:rPr>
              <a:t>Improve sleep quality</a:t>
            </a:r>
          </a:p>
          <a:p>
            <a:pPr marL="355600" indent="-342900">
              <a:lnSpc>
                <a:spcPct val="100000"/>
              </a:lnSpc>
              <a:spcBef>
                <a:spcPts val="530"/>
              </a:spcBef>
              <a:buFont typeface="Arial" panose="020B0604020202020204" pitchFamily="34" charset="0"/>
              <a:buChar char="•"/>
            </a:pPr>
            <a:r>
              <a:rPr lang="en-GB" sz="2000" dirty="0">
                <a:latin typeface="Calibri"/>
                <a:cs typeface="Calibri"/>
              </a:rPr>
              <a:t>Reduce pain</a:t>
            </a:r>
          </a:p>
          <a:p>
            <a:pPr marL="355600" indent="-342900">
              <a:lnSpc>
                <a:spcPct val="100000"/>
              </a:lnSpc>
              <a:spcBef>
                <a:spcPts val="530"/>
              </a:spcBef>
              <a:buFont typeface="Arial" panose="020B0604020202020204" pitchFamily="34" charset="0"/>
              <a:buChar char="•"/>
            </a:pPr>
            <a:r>
              <a:rPr lang="en-GB" sz="2000" dirty="0">
                <a:latin typeface="Calibri"/>
                <a:cs typeface="Calibri"/>
              </a:rPr>
              <a:t>Make you feel happier</a:t>
            </a:r>
            <a:endParaRPr sz="2000" dirty="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67195" y="94246"/>
            <a:ext cx="7761604" cy="382156"/>
          </a:xfrm>
          <a:prstGeom prst="rect">
            <a:avLst/>
          </a:prstGeom>
        </p:spPr>
        <p:txBody>
          <a:bodyPr vert="horz" wrap="square" lIns="0" tIns="12700" rIns="0" bIns="0" rtlCol="0">
            <a:spAutoFit/>
          </a:bodyPr>
          <a:lstStyle/>
          <a:p>
            <a:pPr marL="12700">
              <a:lnSpc>
                <a:spcPct val="100000"/>
              </a:lnSpc>
              <a:spcBef>
                <a:spcPts val="100"/>
              </a:spcBef>
            </a:pPr>
            <a:r>
              <a:rPr lang="en-GB" sz="2400" spc="-5" dirty="0"/>
              <a:t>The Benefits of Exercise</a:t>
            </a:r>
            <a:endParaRPr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3" name="object 3"/>
          <p:cNvSpPr txBox="1"/>
          <p:nvPr/>
        </p:nvSpPr>
        <p:spPr>
          <a:xfrm>
            <a:off x="535940" y="1223264"/>
            <a:ext cx="7761605" cy="375744"/>
          </a:xfrm>
          <a:prstGeom prst="rect">
            <a:avLst/>
          </a:prstGeom>
        </p:spPr>
        <p:txBody>
          <a:bodyPr vert="horz" wrap="square" lIns="0" tIns="67310" rIns="0" bIns="0" rtlCol="0">
            <a:spAutoFit/>
          </a:bodyPr>
          <a:lstStyle/>
          <a:p>
            <a:pPr marL="12700" algn="ctr">
              <a:lnSpc>
                <a:spcPct val="100000"/>
              </a:lnSpc>
              <a:spcBef>
                <a:spcPts val="530"/>
              </a:spcBef>
            </a:pPr>
            <a:r>
              <a:rPr lang="en-GB" sz="2000" i="1">
                <a:latin typeface="Calibri"/>
                <a:cs typeface="Calibri"/>
              </a:rPr>
              <a:t> </a:t>
            </a:r>
            <a:endParaRPr sz="2000" i="1" dirty="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67195" y="94246"/>
            <a:ext cx="7761604" cy="382156"/>
          </a:xfrm>
          <a:prstGeom prst="rect">
            <a:avLst/>
          </a:prstGeom>
        </p:spPr>
        <p:txBody>
          <a:bodyPr vert="horz" wrap="square" lIns="0" tIns="12700" rIns="0" bIns="0" rtlCol="0">
            <a:spAutoFit/>
          </a:bodyPr>
          <a:lstStyle/>
          <a:p>
            <a:pPr marL="12700">
              <a:lnSpc>
                <a:spcPct val="100000"/>
              </a:lnSpc>
              <a:spcBef>
                <a:spcPts val="100"/>
              </a:spcBef>
            </a:pPr>
            <a:r>
              <a:rPr lang="en-GB" sz="2400" spc="-5" dirty="0"/>
              <a:t>What is regular exercise?</a:t>
            </a:r>
            <a:endParaRPr sz="2400" dirty="0"/>
          </a:p>
        </p:txBody>
      </p:sp>
      <p:pic>
        <p:nvPicPr>
          <p:cNvPr id="1026" name="Picture 2">
            <a:extLst>
              <a:ext uri="{FF2B5EF4-FFF2-40B4-BE49-F238E27FC236}">
                <a16:creationId xmlns:a16="http://schemas.microsoft.com/office/drawing/2014/main" id="{86EFC042-046F-433E-B543-62C074313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99" y="752592"/>
            <a:ext cx="7833433" cy="572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276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3" name="object 3"/>
          <p:cNvSpPr txBox="1"/>
          <p:nvPr/>
        </p:nvSpPr>
        <p:spPr>
          <a:xfrm>
            <a:off x="386936" y="1273923"/>
            <a:ext cx="7761605" cy="5397631"/>
          </a:xfrm>
          <a:prstGeom prst="rect">
            <a:avLst/>
          </a:prstGeom>
        </p:spPr>
        <p:txBody>
          <a:bodyPr vert="horz" wrap="square" lIns="0" tIns="67310" rIns="0" bIns="0" rtlCol="0">
            <a:spAutoFit/>
          </a:bodyPr>
          <a:lstStyle/>
          <a:p>
            <a:pPr marL="298450" indent="-285750">
              <a:lnSpc>
                <a:spcPct val="100000"/>
              </a:lnSpc>
              <a:spcBef>
                <a:spcPts val="530"/>
              </a:spcBef>
              <a:buFont typeface="Arial" panose="020B0604020202020204" pitchFamily="34" charset="0"/>
              <a:buChar char="•"/>
            </a:pPr>
            <a:r>
              <a:rPr lang="en-GB" dirty="0">
                <a:latin typeface="Calibri"/>
                <a:cs typeface="Calibri"/>
              </a:rPr>
              <a:t>If you are not self isolating go outdoors for a walk, run or cycle.</a:t>
            </a:r>
          </a:p>
          <a:p>
            <a:pPr marL="355600" indent="-342900">
              <a:lnSpc>
                <a:spcPct val="100000"/>
              </a:lnSpc>
              <a:spcBef>
                <a:spcPts val="530"/>
              </a:spcBef>
              <a:buFont typeface="Arial" panose="020B0604020202020204" pitchFamily="34" charset="0"/>
              <a:buChar char="•"/>
            </a:pPr>
            <a:endParaRPr lang="en-GB" dirty="0">
              <a:latin typeface="Calibri"/>
              <a:cs typeface="Calibri"/>
            </a:endParaRPr>
          </a:p>
          <a:p>
            <a:pPr marL="355600" indent="-342900">
              <a:lnSpc>
                <a:spcPct val="100000"/>
              </a:lnSpc>
              <a:spcBef>
                <a:spcPts val="530"/>
              </a:spcBef>
              <a:buFont typeface="Arial" panose="020B0604020202020204" pitchFamily="34" charset="0"/>
              <a:buChar char="•"/>
            </a:pPr>
            <a:r>
              <a:rPr lang="en-GB" dirty="0">
                <a:latin typeface="Calibri"/>
                <a:cs typeface="Calibri"/>
              </a:rPr>
              <a:t>Walk fast enough to raise your heart rate and feel slightly out of breath.</a:t>
            </a:r>
          </a:p>
          <a:p>
            <a:pPr marL="355600" indent="-342900">
              <a:lnSpc>
                <a:spcPct val="100000"/>
              </a:lnSpc>
              <a:spcBef>
                <a:spcPts val="530"/>
              </a:spcBef>
              <a:buFont typeface="Arial" panose="020B0604020202020204" pitchFamily="34" charset="0"/>
              <a:buChar char="•"/>
            </a:pPr>
            <a:endParaRPr lang="en-GB" dirty="0">
              <a:latin typeface="Calibri"/>
              <a:cs typeface="Calibri"/>
            </a:endParaRPr>
          </a:p>
          <a:p>
            <a:pPr marL="355600" indent="-342900">
              <a:lnSpc>
                <a:spcPct val="100000"/>
              </a:lnSpc>
              <a:spcBef>
                <a:spcPts val="530"/>
              </a:spcBef>
              <a:buFont typeface="Arial" panose="020B0604020202020204" pitchFamily="34" charset="0"/>
              <a:buChar char="•"/>
            </a:pPr>
            <a:r>
              <a:rPr lang="en-GB" dirty="0">
                <a:latin typeface="Calibri"/>
                <a:cs typeface="Calibri"/>
              </a:rPr>
              <a:t>Gardening or tending an allotment will raise your heart rate. Digging and lifting will improve your strength. </a:t>
            </a:r>
          </a:p>
          <a:p>
            <a:pPr marL="355600" indent="-342900">
              <a:lnSpc>
                <a:spcPct val="100000"/>
              </a:lnSpc>
              <a:spcBef>
                <a:spcPts val="530"/>
              </a:spcBef>
              <a:buFont typeface="Arial" panose="020B0604020202020204" pitchFamily="34" charset="0"/>
              <a:buChar char="•"/>
            </a:pPr>
            <a:endParaRPr lang="en-GB" dirty="0">
              <a:latin typeface="Calibri"/>
              <a:cs typeface="Calibri"/>
            </a:endParaRPr>
          </a:p>
          <a:p>
            <a:pPr marL="355600" indent="-342900">
              <a:lnSpc>
                <a:spcPct val="100000"/>
              </a:lnSpc>
              <a:spcBef>
                <a:spcPts val="530"/>
              </a:spcBef>
              <a:buFont typeface="Arial" panose="020B0604020202020204" pitchFamily="34" charset="0"/>
              <a:buChar char="•"/>
            </a:pPr>
            <a:r>
              <a:rPr lang="en-GB" dirty="0">
                <a:latin typeface="Calibri"/>
                <a:cs typeface="Calibri"/>
              </a:rPr>
              <a:t>Take advantage of the numerous virtual workouts now on offer.</a:t>
            </a:r>
          </a:p>
          <a:p>
            <a:pPr marL="355600" indent="-342900">
              <a:lnSpc>
                <a:spcPct val="100000"/>
              </a:lnSpc>
              <a:spcBef>
                <a:spcPts val="530"/>
              </a:spcBef>
              <a:buFont typeface="Arial" panose="020B0604020202020204" pitchFamily="34" charset="0"/>
              <a:buChar char="•"/>
            </a:pPr>
            <a:endParaRPr lang="en-GB" dirty="0">
              <a:latin typeface="Calibri"/>
              <a:cs typeface="Calibri"/>
            </a:endParaRPr>
          </a:p>
          <a:p>
            <a:pPr marL="355600" indent="-342900">
              <a:lnSpc>
                <a:spcPct val="100000"/>
              </a:lnSpc>
              <a:spcBef>
                <a:spcPts val="530"/>
              </a:spcBef>
              <a:buFont typeface="Arial" panose="020B0604020202020204" pitchFamily="34" charset="0"/>
              <a:buChar char="•"/>
            </a:pPr>
            <a:r>
              <a:rPr lang="en-GB" dirty="0">
                <a:latin typeface="Calibri"/>
                <a:cs typeface="Calibri"/>
              </a:rPr>
              <a:t>If you belong to a gym check out if they are offering virtual workouts.</a:t>
            </a:r>
          </a:p>
          <a:p>
            <a:pPr marL="355600" indent="-342900">
              <a:lnSpc>
                <a:spcPct val="100000"/>
              </a:lnSpc>
              <a:spcBef>
                <a:spcPts val="530"/>
              </a:spcBef>
              <a:buFont typeface="Arial" panose="020B0604020202020204" pitchFamily="34" charset="0"/>
              <a:buChar char="•"/>
            </a:pPr>
            <a:endParaRPr lang="en-GB" dirty="0">
              <a:latin typeface="Calibri"/>
              <a:cs typeface="Calibri"/>
            </a:endParaRPr>
          </a:p>
          <a:p>
            <a:pPr marL="355600" indent="-342900">
              <a:lnSpc>
                <a:spcPct val="100000"/>
              </a:lnSpc>
              <a:spcBef>
                <a:spcPts val="530"/>
              </a:spcBef>
              <a:buFont typeface="Arial" panose="020B0604020202020204" pitchFamily="34" charset="0"/>
              <a:buChar char="•"/>
            </a:pPr>
            <a:r>
              <a:rPr lang="en-GB" dirty="0">
                <a:latin typeface="Calibri"/>
                <a:cs typeface="Calibri"/>
              </a:rPr>
              <a:t>Body strength exercises can be as beneficial as using weights. </a:t>
            </a:r>
          </a:p>
          <a:p>
            <a:pPr marL="355600" indent="-342900">
              <a:lnSpc>
                <a:spcPct val="100000"/>
              </a:lnSpc>
              <a:spcBef>
                <a:spcPts val="530"/>
              </a:spcBef>
              <a:buFont typeface="Arial" panose="020B0604020202020204" pitchFamily="34" charset="0"/>
              <a:buChar char="•"/>
            </a:pPr>
            <a:endParaRPr lang="en-GB" dirty="0">
              <a:latin typeface="Calibri"/>
              <a:cs typeface="Calibri"/>
            </a:endParaRPr>
          </a:p>
          <a:p>
            <a:pPr marL="355600" indent="-342900">
              <a:lnSpc>
                <a:spcPct val="100000"/>
              </a:lnSpc>
              <a:spcBef>
                <a:spcPts val="530"/>
              </a:spcBef>
              <a:buFont typeface="Arial" panose="020B0604020202020204" pitchFamily="34" charset="0"/>
              <a:buChar char="•"/>
            </a:pPr>
            <a:r>
              <a:rPr lang="en-GB" dirty="0">
                <a:latin typeface="Calibri"/>
                <a:cs typeface="Calibri"/>
              </a:rPr>
              <a:t>Yoga is a strength exercise. It may also help to calm any anxiety you may have.</a:t>
            </a:r>
          </a:p>
          <a:p>
            <a:pPr marL="355600" indent="-342900">
              <a:lnSpc>
                <a:spcPct val="100000"/>
              </a:lnSpc>
              <a:spcBef>
                <a:spcPts val="530"/>
              </a:spcBef>
              <a:buFont typeface="Arial" panose="020B0604020202020204" pitchFamily="34" charset="0"/>
              <a:buChar char="•"/>
            </a:pPr>
            <a:endParaRPr lang="en-GB" dirty="0">
              <a:latin typeface="Calibri"/>
              <a:cs typeface="Calibri"/>
            </a:endParaRPr>
          </a:p>
          <a:p>
            <a:pPr marL="12700" algn="ctr">
              <a:lnSpc>
                <a:spcPct val="100000"/>
              </a:lnSpc>
              <a:spcBef>
                <a:spcPts val="530"/>
              </a:spcBef>
            </a:pPr>
            <a:r>
              <a:rPr lang="en-GB" i="1" dirty="0">
                <a:latin typeface="Calibri"/>
                <a:cs typeface="Calibri"/>
              </a:rPr>
              <a:t>Stay Safe Stay Healthy</a:t>
            </a: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367195" y="94246"/>
            <a:ext cx="7761604" cy="382156"/>
          </a:xfrm>
          <a:prstGeom prst="rect">
            <a:avLst/>
          </a:prstGeom>
        </p:spPr>
        <p:txBody>
          <a:bodyPr vert="horz" wrap="square" lIns="0" tIns="12700" rIns="0" bIns="0" rtlCol="0">
            <a:spAutoFit/>
          </a:bodyPr>
          <a:lstStyle/>
          <a:p>
            <a:pPr marL="12700">
              <a:lnSpc>
                <a:spcPct val="100000"/>
              </a:lnSpc>
              <a:spcBef>
                <a:spcPts val="100"/>
              </a:spcBef>
            </a:pPr>
            <a:r>
              <a:rPr lang="en-GB" sz="2400" spc="-5" dirty="0"/>
              <a:t>Exercise during a Pandemic</a:t>
            </a:r>
            <a:endParaRPr sz="2400" dirty="0"/>
          </a:p>
        </p:txBody>
      </p:sp>
    </p:spTree>
    <p:extLst>
      <p:ext uri="{BB962C8B-B14F-4D97-AF65-F5344CB8AC3E}">
        <p14:creationId xmlns:p14="http://schemas.microsoft.com/office/powerpoint/2010/main" val="3556801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F789-88AA-4023-BB06-F7F998DC6A79}"/>
              </a:ext>
            </a:extLst>
          </p:cNvPr>
          <p:cNvSpPr>
            <a:spLocks noGrp="1"/>
          </p:cNvSpPr>
          <p:nvPr>
            <p:ph type="title"/>
          </p:nvPr>
        </p:nvSpPr>
        <p:spPr>
          <a:xfrm>
            <a:off x="2455659" y="1848395"/>
            <a:ext cx="4232681" cy="430887"/>
          </a:xfrm>
        </p:spPr>
        <p:txBody>
          <a:bodyPr/>
          <a:lstStyle/>
          <a:p>
            <a:pPr algn="ctr"/>
            <a:r>
              <a:rPr lang="en-GB" dirty="0"/>
              <a:t>Mental Health First Aid</a:t>
            </a:r>
          </a:p>
        </p:txBody>
      </p:sp>
    </p:spTree>
    <p:extLst>
      <p:ext uri="{BB962C8B-B14F-4D97-AF65-F5344CB8AC3E}">
        <p14:creationId xmlns:p14="http://schemas.microsoft.com/office/powerpoint/2010/main" val="2669531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r>
              <a:rPr lang="en-GB" sz="2400" dirty="0"/>
              <a:t>Mental Health at Work</a:t>
            </a:r>
            <a:endParaRPr sz="2400" dirty="0"/>
          </a:p>
        </p:txBody>
      </p:sp>
      <p:sp>
        <p:nvSpPr>
          <p:cNvPr id="7" name="Rectangle 6">
            <a:extLst>
              <a:ext uri="{FF2B5EF4-FFF2-40B4-BE49-F238E27FC236}">
                <a16:creationId xmlns:a16="http://schemas.microsoft.com/office/drawing/2014/main" id="{517ABFCE-6589-4869-BA81-BFCD7F4C8F07}"/>
              </a:ext>
            </a:extLst>
          </p:cNvPr>
          <p:cNvSpPr/>
          <p:nvPr/>
        </p:nvSpPr>
        <p:spPr>
          <a:xfrm>
            <a:off x="428153" y="1291936"/>
            <a:ext cx="8167206" cy="4694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dirty="0"/>
              <a:t>The UK Whelm study (2018) found that midwives report burnout and compassion fatigue. </a:t>
            </a:r>
          </a:p>
          <a:p>
            <a:pPr marL="285750" indent="-285750">
              <a:buFont typeface="Arial" panose="020B0604020202020204" pitchFamily="34" charset="0"/>
              <a:buChar char="•"/>
            </a:pPr>
            <a:r>
              <a:rPr lang="en-GB" dirty="0"/>
              <a:t>Factors associated with high levels of burnout, depression, anxiety and stress. </a:t>
            </a:r>
          </a:p>
          <a:p>
            <a:pPr marL="742950" lvl="1" indent="-285750">
              <a:buFont typeface="Arial" panose="020B0604020202020204" pitchFamily="34" charset="0"/>
              <a:buChar char="•"/>
            </a:pPr>
            <a:r>
              <a:rPr lang="en-GB" dirty="0"/>
              <a:t>Younger midwives (midwives aged 40 and below) </a:t>
            </a:r>
          </a:p>
          <a:p>
            <a:pPr marL="742950" lvl="1" indent="-285750">
              <a:buFont typeface="Arial" panose="020B0604020202020204" pitchFamily="34" charset="0"/>
              <a:buChar char="•"/>
            </a:pPr>
            <a:r>
              <a:rPr lang="en-GB" dirty="0"/>
              <a:t>Midwives with a disability </a:t>
            </a:r>
          </a:p>
          <a:p>
            <a:pPr marL="742950" lvl="1" indent="-285750">
              <a:buFont typeface="Arial" panose="020B0604020202020204" pitchFamily="34" charset="0"/>
              <a:buChar char="•"/>
            </a:pPr>
            <a:r>
              <a:rPr lang="en-GB" dirty="0"/>
              <a:t>Midwives with less than 30 years’ experience</a:t>
            </a:r>
          </a:p>
          <a:p>
            <a:pPr marL="742950" lvl="1" indent="-285750">
              <a:buFont typeface="Arial" panose="020B0604020202020204" pitchFamily="34" charset="0"/>
              <a:buChar char="•"/>
            </a:pPr>
            <a:r>
              <a:rPr lang="en-GB" dirty="0"/>
              <a:t>Clinical midwives, particularly those working rotation in hospital and in integrated hospital/community settings.</a:t>
            </a:r>
          </a:p>
          <a:p>
            <a:pPr marL="285750" indent="-285750">
              <a:buFont typeface="Arial" panose="020B0604020202020204" pitchFamily="34" charset="0"/>
              <a:buChar char="•"/>
            </a:pPr>
            <a:r>
              <a:rPr lang="en-GB" dirty="0"/>
              <a:t>Perceptions of low levels of resource adequacy was the strongest predictor of work related burnout</a:t>
            </a:r>
          </a:p>
          <a:p>
            <a:pPr marL="285750" indent="-285750">
              <a:buFont typeface="Arial" panose="020B0604020202020204" pitchFamily="34" charset="0"/>
              <a:buChar char="•"/>
            </a:pPr>
            <a:r>
              <a:rPr lang="en-GB" dirty="0"/>
              <a:t>Perceived low levels of management support, professional recognition and opportunities for development also contributed to burnout, depression, anxiety and stress.</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531836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endParaRPr sz="2400" dirty="0"/>
          </a:p>
        </p:txBody>
      </p:sp>
      <p:pic>
        <p:nvPicPr>
          <p:cNvPr id="3" name="Picture 2">
            <a:extLst>
              <a:ext uri="{FF2B5EF4-FFF2-40B4-BE49-F238E27FC236}">
                <a16:creationId xmlns:a16="http://schemas.microsoft.com/office/drawing/2014/main" id="{FAA4239D-784B-4891-8E2F-8A27168113CF}"/>
              </a:ext>
            </a:extLst>
          </p:cNvPr>
          <p:cNvPicPr>
            <a:picLocks noChangeAspect="1"/>
          </p:cNvPicPr>
          <p:nvPr/>
        </p:nvPicPr>
        <p:blipFill>
          <a:blip r:embed="rId5"/>
          <a:stretch>
            <a:fillRect/>
          </a:stretch>
        </p:blipFill>
        <p:spPr>
          <a:xfrm>
            <a:off x="685800" y="1447800"/>
            <a:ext cx="7383198" cy="4153049"/>
          </a:xfrm>
          <a:prstGeom prst="rect">
            <a:avLst/>
          </a:prstGeom>
        </p:spPr>
      </p:pic>
    </p:spTree>
    <p:extLst>
      <p:ext uri="{BB962C8B-B14F-4D97-AF65-F5344CB8AC3E}">
        <p14:creationId xmlns:p14="http://schemas.microsoft.com/office/powerpoint/2010/main" val="1528069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7" name="Title 6">
            <a:extLst>
              <a:ext uri="{FF2B5EF4-FFF2-40B4-BE49-F238E27FC236}">
                <a16:creationId xmlns:a16="http://schemas.microsoft.com/office/drawing/2014/main" id="{A6D6517A-B4E0-4260-854D-48587B531FB7}"/>
              </a:ext>
            </a:extLst>
          </p:cNvPr>
          <p:cNvSpPr>
            <a:spLocks noGrp="1"/>
          </p:cNvSpPr>
          <p:nvPr>
            <p:ph type="title"/>
          </p:nvPr>
        </p:nvSpPr>
        <p:spPr/>
        <p:txBody>
          <a:bodyPr/>
          <a:lstStyle/>
          <a:p>
            <a:endParaRPr lang="en-GB"/>
          </a:p>
        </p:txBody>
      </p:sp>
      <p:sp>
        <p:nvSpPr>
          <p:cNvPr id="8" name="Text Placeholder 7">
            <a:extLst>
              <a:ext uri="{FF2B5EF4-FFF2-40B4-BE49-F238E27FC236}">
                <a16:creationId xmlns:a16="http://schemas.microsoft.com/office/drawing/2014/main" id="{F0B5BDFC-C498-449E-BE57-58765E1A566B}"/>
              </a:ext>
            </a:extLst>
          </p:cNvPr>
          <p:cNvSpPr>
            <a:spLocks noGrp="1"/>
          </p:cNvSpPr>
          <p:nvPr>
            <p:ph type="body" idx="1"/>
          </p:nvPr>
        </p:nvSpPr>
        <p:spPr/>
        <p:txBody>
          <a:bodyPr/>
          <a:lstStyle/>
          <a:p>
            <a:endParaRPr lang="en-GB"/>
          </a:p>
        </p:txBody>
      </p:sp>
      <p:pic>
        <p:nvPicPr>
          <p:cNvPr id="3" name="Picture 2">
            <a:extLst>
              <a:ext uri="{FF2B5EF4-FFF2-40B4-BE49-F238E27FC236}">
                <a16:creationId xmlns:a16="http://schemas.microsoft.com/office/drawing/2014/main" id="{BD62BCF7-F64D-483C-B361-D2DC27C97EE3}"/>
              </a:ext>
            </a:extLst>
          </p:cNvPr>
          <p:cNvPicPr>
            <a:picLocks noChangeAspect="1"/>
          </p:cNvPicPr>
          <p:nvPr/>
        </p:nvPicPr>
        <p:blipFill>
          <a:blip r:embed="rId5"/>
          <a:stretch>
            <a:fillRect/>
          </a:stretch>
        </p:blipFill>
        <p:spPr>
          <a:xfrm>
            <a:off x="32309" y="1162091"/>
            <a:ext cx="8952526" cy="4999694"/>
          </a:xfrm>
          <a:prstGeom prst="rect">
            <a:avLst/>
          </a:prstGeom>
        </p:spPr>
      </p:pic>
      <p:pic>
        <p:nvPicPr>
          <p:cNvPr id="9" name="Picture 8" descr="A sunset in the background&#10;&#10;Description automatically generated">
            <a:extLst>
              <a:ext uri="{FF2B5EF4-FFF2-40B4-BE49-F238E27FC236}">
                <a16:creationId xmlns:a16="http://schemas.microsoft.com/office/drawing/2014/main" id="{826B5953-C9C5-44D2-81CC-9888DFEF16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1633" y="2194518"/>
            <a:ext cx="2146426" cy="1320756"/>
          </a:xfrm>
          <a:prstGeom prst="rect">
            <a:avLst/>
          </a:prstGeom>
        </p:spPr>
      </p:pic>
    </p:spTree>
    <p:extLst>
      <p:ext uri="{BB962C8B-B14F-4D97-AF65-F5344CB8AC3E}">
        <p14:creationId xmlns:p14="http://schemas.microsoft.com/office/powerpoint/2010/main" val="96434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endParaRPr sz="2400" dirty="0"/>
          </a:p>
        </p:txBody>
      </p:sp>
      <p:pic>
        <p:nvPicPr>
          <p:cNvPr id="3" name="Picture 2">
            <a:extLst>
              <a:ext uri="{FF2B5EF4-FFF2-40B4-BE49-F238E27FC236}">
                <a16:creationId xmlns:a16="http://schemas.microsoft.com/office/drawing/2014/main" id="{F79C7C07-3710-4C40-9A20-96C8ED47357A}"/>
              </a:ext>
            </a:extLst>
          </p:cNvPr>
          <p:cNvPicPr>
            <a:picLocks noChangeAspect="1"/>
          </p:cNvPicPr>
          <p:nvPr/>
        </p:nvPicPr>
        <p:blipFill>
          <a:blip r:embed="rId5"/>
          <a:stretch>
            <a:fillRect/>
          </a:stretch>
        </p:blipFill>
        <p:spPr>
          <a:xfrm>
            <a:off x="237066" y="1071563"/>
            <a:ext cx="8525934" cy="4795838"/>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CADD98EA-C808-4A5D-AB9D-C580F99D13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5400" y="3657600"/>
            <a:ext cx="2962275" cy="2062885"/>
          </a:xfrm>
          <a:prstGeom prst="rect">
            <a:avLst/>
          </a:prstGeom>
        </p:spPr>
      </p:pic>
    </p:spTree>
    <p:extLst>
      <p:ext uri="{BB962C8B-B14F-4D97-AF65-F5344CB8AC3E}">
        <p14:creationId xmlns:p14="http://schemas.microsoft.com/office/powerpoint/2010/main" val="278212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r>
              <a:rPr lang="en-GB" sz="2400" dirty="0"/>
              <a:t>AIMS</a:t>
            </a:r>
            <a:endParaRPr sz="2400" dirty="0"/>
          </a:p>
        </p:txBody>
      </p:sp>
      <p:sp>
        <p:nvSpPr>
          <p:cNvPr id="3" name="Rectangle 2">
            <a:extLst>
              <a:ext uri="{FF2B5EF4-FFF2-40B4-BE49-F238E27FC236}">
                <a16:creationId xmlns:a16="http://schemas.microsoft.com/office/drawing/2014/main" id="{A5844C69-4725-41CD-88D0-5406B4112919}"/>
              </a:ext>
            </a:extLst>
          </p:cNvPr>
          <p:cNvSpPr/>
          <p:nvPr/>
        </p:nvSpPr>
        <p:spPr>
          <a:xfrm>
            <a:off x="762000" y="1066800"/>
            <a:ext cx="7467600" cy="3124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dirty="0"/>
              <a:t>To give you the tools you need to look after yourself.</a:t>
            </a:r>
          </a:p>
          <a:p>
            <a:pPr algn="ctr"/>
            <a:endParaRPr lang="en-GB" sz="2000" dirty="0"/>
          </a:p>
          <a:p>
            <a:pPr algn="ctr"/>
            <a:r>
              <a:rPr lang="en-GB" sz="2000" dirty="0"/>
              <a:t>Improve your physical and mental well-being </a:t>
            </a:r>
          </a:p>
          <a:p>
            <a:pPr algn="ctr"/>
            <a:endParaRPr lang="en-GB" sz="2000" dirty="0"/>
          </a:p>
          <a:p>
            <a:pPr algn="ctr"/>
            <a:r>
              <a:rPr lang="en-GB" sz="2000" dirty="0"/>
              <a:t>Assist you in making healthy choices.</a:t>
            </a:r>
          </a:p>
        </p:txBody>
      </p:sp>
      <p:pic>
        <p:nvPicPr>
          <p:cNvPr id="9" name="Picture 8" descr="A picture containing drawing&#10;&#10;Description automatically generated">
            <a:extLst>
              <a:ext uri="{FF2B5EF4-FFF2-40B4-BE49-F238E27FC236}">
                <a16:creationId xmlns:a16="http://schemas.microsoft.com/office/drawing/2014/main" id="{878C834C-8E7E-41F1-9C78-AB3F58490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4290212"/>
            <a:ext cx="1660816" cy="2206838"/>
          </a:xfrm>
          <a:prstGeom prst="rect">
            <a:avLst/>
          </a:prstGeom>
        </p:spPr>
      </p:pic>
    </p:spTree>
    <p:extLst>
      <p:ext uri="{BB962C8B-B14F-4D97-AF65-F5344CB8AC3E}">
        <p14:creationId xmlns:p14="http://schemas.microsoft.com/office/powerpoint/2010/main" val="2417480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5"/>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6"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r>
              <a:rPr lang="en-GB" sz="2400" dirty="0"/>
              <a:t>Breathing Technique Activity</a:t>
            </a:r>
            <a:endParaRPr sz="2400" dirty="0"/>
          </a:p>
        </p:txBody>
      </p:sp>
      <p:sp>
        <p:nvSpPr>
          <p:cNvPr id="3" name="TextBox 2">
            <a:extLst>
              <a:ext uri="{FF2B5EF4-FFF2-40B4-BE49-F238E27FC236}">
                <a16:creationId xmlns:a16="http://schemas.microsoft.com/office/drawing/2014/main" id="{7C53B35F-1C02-43C6-8369-319D19AF0401}"/>
              </a:ext>
            </a:extLst>
          </p:cNvPr>
          <p:cNvSpPr txBox="1"/>
          <p:nvPr/>
        </p:nvSpPr>
        <p:spPr>
          <a:xfrm>
            <a:off x="383972" y="1067243"/>
            <a:ext cx="7924799" cy="5632311"/>
          </a:xfrm>
          <a:prstGeom prst="rect">
            <a:avLst/>
          </a:prstGeom>
          <a:noFill/>
        </p:spPr>
        <p:txBody>
          <a:bodyPr wrap="square" rtlCol="0">
            <a:spAutoFit/>
          </a:bodyPr>
          <a:lstStyle/>
          <a:p>
            <a:r>
              <a:rPr lang="en-GB" dirty="0"/>
              <a:t>If you choose not to take part please be very still over the next few minutes so your colleagues can get the most out of this that they can.</a:t>
            </a:r>
          </a:p>
          <a:p>
            <a:endParaRPr lang="en-GB" dirty="0"/>
          </a:p>
          <a:p>
            <a:endParaRPr lang="en-GB" dirty="0"/>
          </a:p>
          <a:p>
            <a:endParaRPr lang="en-GB" dirty="0"/>
          </a:p>
          <a:p>
            <a:endParaRPr lang="en-GB" dirty="0"/>
          </a:p>
          <a:p>
            <a:r>
              <a:rPr lang="en-GB" dirty="0"/>
              <a:t>How do you feel now, do you feel more relaxed than you did? Do you feel a sense of calm or peace?</a:t>
            </a:r>
          </a:p>
          <a:p>
            <a:endParaRPr lang="en-GB" dirty="0"/>
          </a:p>
          <a:p>
            <a:r>
              <a:rPr lang="en-GB" dirty="0"/>
              <a:t>This simple breathing technique called counting breath can really help feelings of feeling anxiousness, overwhelmed or stress.  By encouraging you to focus on counting the breaths it is designed to allow your mind to rest so that once your awareness is back in the room your thought patterns can be more clear and your focus will have returned.</a:t>
            </a:r>
          </a:p>
          <a:p>
            <a:endParaRPr lang="en-GB" dirty="0"/>
          </a:p>
          <a:p>
            <a:r>
              <a:rPr lang="en-GB" dirty="0"/>
              <a:t>Other thoughts may enter your mind while you do this (this is very normal) but the trick is to not follow them and to allow it to drift away.  You will get better at this with practice!</a:t>
            </a:r>
          </a:p>
          <a:p>
            <a:endParaRPr lang="en-GB" dirty="0"/>
          </a:p>
          <a:p>
            <a:endParaRPr lang="en-GB" dirty="0"/>
          </a:p>
        </p:txBody>
      </p:sp>
      <p:pic>
        <p:nvPicPr>
          <p:cNvPr id="9" name="Counting Breath">
            <a:hlinkClick r:id="" action="ppaction://media"/>
            <a:extLst>
              <a:ext uri="{FF2B5EF4-FFF2-40B4-BE49-F238E27FC236}">
                <a16:creationId xmlns:a16="http://schemas.microsoft.com/office/drawing/2014/main" id="{7165E31B-F88E-4991-AF32-39C7B3822E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81200" y="1981200"/>
            <a:ext cx="406400" cy="406400"/>
          </a:xfrm>
          <a:prstGeom prst="rect">
            <a:avLst/>
          </a:prstGeom>
        </p:spPr>
      </p:pic>
      <p:sp>
        <p:nvSpPr>
          <p:cNvPr id="10" name="TextBox 9">
            <a:extLst>
              <a:ext uri="{FF2B5EF4-FFF2-40B4-BE49-F238E27FC236}">
                <a16:creationId xmlns:a16="http://schemas.microsoft.com/office/drawing/2014/main" id="{ECE37C95-530F-4135-A1B4-EE90AE52DC87}"/>
              </a:ext>
            </a:extLst>
          </p:cNvPr>
          <p:cNvSpPr txBox="1"/>
          <p:nvPr/>
        </p:nvSpPr>
        <p:spPr>
          <a:xfrm>
            <a:off x="2743200" y="1999734"/>
            <a:ext cx="4121704" cy="369332"/>
          </a:xfrm>
          <a:prstGeom prst="rect">
            <a:avLst/>
          </a:prstGeom>
          <a:noFill/>
        </p:spPr>
        <p:txBody>
          <a:bodyPr wrap="square" rtlCol="0">
            <a:spAutoFit/>
          </a:bodyPr>
          <a:lstStyle/>
          <a:p>
            <a:r>
              <a:rPr lang="en-GB" dirty="0"/>
              <a:t>Counting Breath Meditation (4mins)</a:t>
            </a:r>
          </a:p>
        </p:txBody>
      </p:sp>
    </p:spTree>
    <p:extLst>
      <p:ext uri="{BB962C8B-B14F-4D97-AF65-F5344CB8AC3E}">
        <p14:creationId xmlns:p14="http://schemas.microsoft.com/office/powerpoint/2010/main" val="120216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endParaRPr sz="2400" dirty="0"/>
          </a:p>
        </p:txBody>
      </p:sp>
      <p:sp>
        <p:nvSpPr>
          <p:cNvPr id="10" name="Rectangle 9">
            <a:extLst>
              <a:ext uri="{FF2B5EF4-FFF2-40B4-BE49-F238E27FC236}">
                <a16:creationId xmlns:a16="http://schemas.microsoft.com/office/drawing/2014/main" id="{C69241FC-052C-4DC1-B297-717B9D9C004B}"/>
              </a:ext>
            </a:extLst>
          </p:cNvPr>
          <p:cNvSpPr/>
          <p:nvPr/>
        </p:nvSpPr>
        <p:spPr>
          <a:xfrm>
            <a:off x="3048000" y="1981200"/>
            <a:ext cx="278961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ACTIVITY</a:t>
            </a:r>
          </a:p>
        </p:txBody>
      </p:sp>
      <p:pic>
        <p:nvPicPr>
          <p:cNvPr id="8" name="Picture 7" descr="A picture containing text, tableware&#10;&#10;Description automatically generated">
            <a:extLst>
              <a:ext uri="{FF2B5EF4-FFF2-40B4-BE49-F238E27FC236}">
                <a16:creationId xmlns:a16="http://schemas.microsoft.com/office/drawing/2014/main" id="{CEEE09BB-0A87-4243-8991-35BF16D60D7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743200" y="3834600"/>
            <a:ext cx="3191603" cy="1576509"/>
          </a:xfrm>
          <a:prstGeom prst="rect">
            <a:avLst/>
          </a:prstGeom>
        </p:spPr>
      </p:pic>
    </p:spTree>
    <p:extLst>
      <p:ext uri="{BB962C8B-B14F-4D97-AF65-F5344CB8AC3E}">
        <p14:creationId xmlns:p14="http://schemas.microsoft.com/office/powerpoint/2010/main" val="21843411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text on a white background&#10;&#10;Description automatically generated">
            <a:extLst>
              <a:ext uri="{FF2B5EF4-FFF2-40B4-BE49-F238E27FC236}">
                <a16:creationId xmlns:a16="http://schemas.microsoft.com/office/drawing/2014/main" id="{A717E289-CB6F-4824-846C-96EE91BD4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12619">
            <a:off x="5866453" y="4211616"/>
            <a:ext cx="3019425" cy="2191313"/>
          </a:xfrm>
          <a:prstGeom prst="rect">
            <a:avLst/>
          </a:prstGeom>
        </p:spPr>
      </p:pic>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4"/>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5"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r>
              <a:rPr lang="en-GB" sz="2400" dirty="0"/>
              <a:t>Workshops and new presentations</a:t>
            </a:r>
            <a:endParaRPr sz="2400" dirty="0"/>
          </a:p>
        </p:txBody>
      </p:sp>
      <p:sp>
        <p:nvSpPr>
          <p:cNvPr id="3" name="Rectangle 2">
            <a:extLst>
              <a:ext uri="{FF2B5EF4-FFF2-40B4-BE49-F238E27FC236}">
                <a16:creationId xmlns:a16="http://schemas.microsoft.com/office/drawing/2014/main" id="{B2704112-CAB9-41FE-96BB-C69178C100BB}"/>
              </a:ext>
            </a:extLst>
          </p:cNvPr>
          <p:cNvSpPr/>
          <p:nvPr/>
        </p:nvSpPr>
        <p:spPr>
          <a:xfrm>
            <a:off x="609599" y="1066800"/>
            <a:ext cx="8000999" cy="520655"/>
          </a:xfrm>
          <a:prstGeom prst="rect">
            <a:avLst/>
          </a:prstGeom>
        </p:spPr>
        <p:txBody>
          <a:bodyPr wrap="square">
            <a:spAutoFit/>
          </a:bodyPr>
          <a:lstStyle/>
          <a:p>
            <a:pPr marL="228600" indent="-228600" fontAlgn="ctr">
              <a:lnSpc>
                <a:spcPts val="1575"/>
              </a:lnSpc>
              <a:spcAft>
                <a:spcPts val="0"/>
              </a:spcAft>
            </a:pPr>
            <a:endParaRPr lang="en-GB" dirty="0">
              <a:ea typeface="Calibri" panose="020F0502020204030204" pitchFamily="34" charset="0"/>
            </a:endParaRPr>
          </a:p>
          <a:p>
            <a:pPr marL="228600" indent="-228600" fontAlgn="ctr">
              <a:lnSpc>
                <a:spcPts val="1575"/>
              </a:lnSpc>
              <a:spcAft>
                <a:spcPts val="0"/>
              </a:spcAft>
            </a:pPr>
            <a:endParaRPr lang="en-GB" dirty="0">
              <a:effectLst/>
              <a:ea typeface="Calibri" panose="020F0502020204030204" pitchFamily="34" charset="0"/>
            </a:endParaRPr>
          </a:p>
        </p:txBody>
      </p:sp>
      <p:sp>
        <p:nvSpPr>
          <p:cNvPr id="8" name="Rectangle 7">
            <a:extLst>
              <a:ext uri="{FF2B5EF4-FFF2-40B4-BE49-F238E27FC236}">
                <a16:creationId xmlns:a16="http://schemas.microsoft.com/office/drawing/2014/main" id="{059F7CB5-FCA4-4AAE-B5F4-8D9040812E92}"/>
              </a:ext>
            </a:extLst>
          </p:cNvPr>
          <p:cNvSpPr/>
          <p:nvPr/>
        </p:nvSpPr>
        <p:spPr>
          <a:xfrm>
            <a:off x="457200" y="3124199"/>
            <a:ext cx="6400800" cy="646331"/>
          </a:xfrm>
          <a:prstGeom prst="rect">
            <a:avLst/>
          </a:prstGeom>
        </p:spPr>
        <p:txBody>
          <a:bodyPr wrap="square">
            <a:spAutoFit/>
          </a:bodyPr>
          <a:lstStyle/>
          <a:p>
            <a:endParaRPr lang="en-GB" dirty="0"/>
          </a:p>
          <a:p>
            <a:endParaRPr lang="en-GB" dirty="0"/>
          </a:p>
        </p:txBody>
      </p:sp>
      <p:sp>
        <p:nvSpPr>
          <p:cNvPr id="9" name="Rectangle 8">
            <a:extLst>
              <a:ext uri="{FF2B5EF4-FFF2-40B4-BE49-F238E27FC236}">
                <a16:creationId xmlns:a16="http://schemas.microsoft.com/office/drawing/2014/main" id="{51990B0F-A895-472C-9D02-391D42B0BBA3}"/>
              </a:ext>
            </a:extLst>
          </p:cNvPr>
          <p:cNvSpPr/>
          <p:nvPr/>
        </p:nvSpPr>
        <p:spPr>
          <a:xfrm>
            <a:off x="914400" y="1371600"/>
            <a:ext cx="6629400" cy="4364821"/>
          </a:xfrm>
          <a:prstGeom prst="rect">
            <a:avLst/>
          </a:prstGeom>
        </p:spPr>
        <p:txBody>
          <a:bodyPr wrap="square">
            <a:spAutoFit/>
          </a:bodyPr>
          <a:lstStyle/>
          <a:p>
            <a:endParaRPr lang="en-GB" dirty="0">
              <a:solidFill>
                <a:srgbClr val="030303"/>
              </a:solidFill>
              <a:ea typeface="Calibri" panose="020F0502020204030204" pitchFamily="34" charset="0"/>
            </a:endParaRPr>
          </a:p>
        </p:txBody>
      </p:sp>
      <p:pic>
        <p:nvPicPr>
          <p:cNvPr id="10" name="Picture 9" descr="A picture containing box, food&#10;&#10;Description automatically generated">
            <a:extLst>
              <a:ext uri="{FF2B5EF4-FFF2-40B4-BE49-F238E27FC236}">
                <a16:creationId xmlns:a16="http://schemas.microsoft.com/office/drawing/2014/main" id="{39E02254-5B3F-469B-B7FC-158DEEED9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52015">
            <a:off x="7116233" y="2324022"/>
            <a:ext cx="1847850" cy="1751058"/>
          </a:xfrm>
          <a:prstGeom prst="rect">
            <a:avLst/>
          </a:prstGeom>
        </p:spPr>
      </p:pic>
      <p:pic>
        <p:nvPicPr>
          <p:cNvPr id="12" name="Picture 11" descr="A picture containing text, drawing&#10;&#10;Description automatically generated">
            <a:extLst>
              <a:ext uri="{FF2B5EF4-FFF2-40B4-BE49-F238E27FC236}">
                <a16:creationId xmlns:a16="http://schemas.microsoft.com/office/drawing/2014/main" id="{8186047D-4DC6-4262-8F4B-665E455F3B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28236">
            <a:off x="423472" y="1371600"/>
            <a:ext cx="2457888" cy="1989298"/>
          </a:xfrm>
          <a:prstGeom prst="rect">
            <a:avLst/>
          </a:prstGeom>
        </p:spPr>
      </p:pic>
      <p:pic>
        <p:nvPicPr>
          <p:cNvPr id="1026" name="Picture 2" descr="Image result for STATEMENT WRITING File Clip Art">
            <a:extLst>
              <a:ext uri="{FF2B5EF4-FFF2-40B4-BE49-F238E27FC236}">
                <a16:creationId xmlns:a16="http://schemas.microsoft.com/office/drawing/2014/main" id="{D959E348-FA6F-41CA-B43D-3D0759CF68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68103">
            <a:off x="3529119" y="1122756"/>
            <a:ext cx="1531677" cy="17231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ellbeing workshop">
            <a:extLst>
              <a:ext uri="{FF2B5EF4-FFF2-40B4-BE49-F238E27FC236}">
                <a16:creationId xmlns:a16="http://schemas.microsoft.com/office/drawing/2014/main" id="{B24A56BD-9EAA-4665-8378-D7AC45F4F7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091782">
            <a:off x="3224776" y="2934148"/>
            <a:ext cx="3147064" cy="14065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table&#10;&#10;Description automatically generated">
            <a:extLst>
              <a:ext uri="{FF2B5EF4-FFF2-40B4-BE49-F238E27FC236}">
                <a16:creationId xmlns:a16="http://schemas.microsoft.com/office/drawing/2014/main" id="{71D89B8B-D3B1-47D0-9290-9E7F234BEEE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43884">
            <a:off x="763232" y="4134701"/>
            <a:ext cx="2376006" cy="1595566"/>
          </a:xfrm>
          <a:prstGeom prst="rect">
            <a:avLst/>
          </a:prstGeom>
        </p:spPr>
      </p:pic>
      <p:pic>
        <p:nvPicPr>
          <p:cNvPr id="11" name="Picture 10" descr="A picture containing text, sky, outdoor, sign&#10;&#10;Description automatically generated">
            <a:extLst>
              <a:ext uri="{FF2B5EF4-FFF2-40B4-BE49-F238E27FC236}">
                <a16:creationId xmlns:a16="http://schemas.microsoft.com/office/drawing/2014/main" id="{2E5446FD-ACBA-4A7C-BB17-6E4440CE2D2B}"/>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21028391">
            <a:off x="5582733" y="1004497"/>
            <a:ext cx="1751063" cy="1165916"/>
          </a:xfrm>
          <a:prstGeom prst="rect">
            <a:avLst/>
          </a:prstGeom>
        </p:spPr>
      </p:pic>
      <p:pic>
        <p:nvPicPr>
          <p:cNvPr id="19" name="Picture 18" descr="A picture containing text, computer, vector graphics&#10;&#10;Description automatically generated">
            <a:extLst>
              <a:ext uri="{FF2B5EF4-FFF2-40B4-BE49-F238E27FC236}">
                <a16:creationId xmlns:a16="http://schemas.microsoft.com/office/drawing/2014/main" id="{AAD8AEE9-6F66-4A33-B96A-7B1E2337B0E3}"/>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3554618" y="4857074"/>
            <a:ext cx="2074975" cy="1660552"/>
          </a:xfrm>
          <a:prstGeom prst="rect">
            <a:avLst/>
          </a:prstGeom>
        </p:spPr>
      </p:pic>
    </p:spTree>
    <p:extLst>
      <p:ext uri="{BB962C8B-B14F-4D97-AF65-F5344CB8AC3E}">
        <p14:creationId xmlns:p14="http://schemas.microsoft.com/office/powerpoint/2010/main" val="94848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43200" y="1066800"/>
            <a:ext cx="3657600" cy="2768600"/>
          </a:xfrm>
          <a:prstGeom prst="rect">
            <a:avLst/>
          </a:prstGeom>
        </p:spPr>
        <p:txBody>
          <a:bodyPr vert="horz" wrap="square" lIns="0" tIns="12700" rIns="0" bIns="0" rtlCol="0">
            <a:spAutoFit/>
          </a:bodyPr>
          <a:lstStyle/>
          <a:p>
            <a:pPr algn="ctr">
              <a:lnSpc>
                <a:spcPct val="100000"/>
              </a:lnSpc>
              <a:spcBef>
                <a:spcPts val="100"/>
              </a:spcBef>
            </a:pPr>
            <a:r>
              <a:rPr sz="2000" spc="-5" dirty="0">
                <a:solidFill>
                  <a:srgbClr val="FFFFFF"/>
                </a:solidFill>
                <a:latin typeface="Calibri"/>
                <a:cs typeface="Calibri"/>
              </a:rPr>
              <a:t>For further</a:t>
            </a:r>
            <a:r>
              <a:rPr sz="2000" spc="-65" dirty="0">
                <a:solidFill>
                  <a:srgbClr val="FFFFFF"/>
                </a:solidFill>
                <a:latin typeface="Calibri"/>
                <a:cs typeface="Calibri"/>
              </a:rPr>
              <a:t> </a:t>
            </a:r>
            <a:r>
              <a:rPr sz="2000" spc="-5" dirty="0">
                <a:solidFill>
                  <a:srgbClr val="FFFFFF"/>
                </a:solidFill>
                <a:latin typeface="Calibri"/>
                <a:cs typeface="Calibri"/>
              </a:rPr>
              <a:t>information:</a:t>
            </a:r>
            <a:endParaRPr sz="2000" dirty="0">
              <a:latin typeface="Calibri"/>
              <a:cs typeface="Calibri"/>
            </a:endParaRPr>
          </a:p>
          <a:p>
            <a:pPr>
              <a:lnSpc>
                <a:spcPct val="100000"/>
              </a:lnSpc>
              <a:spcBef>
                <a:spcPts val="15"/>
              </a:spcBef>
            </a:pPr>
            <a:endParaRPr sz="1950" dirty="0">
              <a:latin typeface="Calibri"/>
              <a:cs typeface="Calibri"/>
            </a:endParaRPr>
          </a:p>
          <a:p>
            <a:pPr marL="451484" marR="445770" indent="3175" algn="ctr">
              <a:lnSpc>
                <a:spcPct val="100000"/>
              </a:lnSpc>
              <a:spcBef>
                <a:spcPts val="5"/>
              </a:spcBef>
            </a:pPr>
            <a:r>
              <a:rPr sz="2000" dirty="0">
                <a:solidFill>
                  <a:schemeClr val="bg1"/>
                </a:solidFill>
                <a:latin typeface="Calibri"/>
                <a:cs typeface="Calibri"/>
                <a:hlinkClick r:id="rId3">
                  <a:extLst>
                    <a:ext uri="{A12FA001-AC4F-418D-AE19-62706E023703}">
                      <ahyp:hlinkClr xmlns:ahyp="http://schemas.microsoft.com/office/drawing/2018/hyperlinkcolor" val="tx"/>
                    </a:ext>
                  </a:extLst>
                </a:hlinkClick>
              </a:rPr>
              <a:t>Website: www.rcm.org.uk </a:t>
            </a:r>
            <a:r>
              <a:rPr sz="2000" dirty="0">
                <a:solidFill>
                  <a:schemeClr val="bg1"/>
                </a:solidFill>
                <a:latin typeface="Calibri"/>
                <a:cs typeface="Calibri"/>
              </a:rPr>
              <a:t> </a:t>
            </a:r>
            <a:r>
              <a:rPr sz="2000" spc="-5" dirty="0">
                <a:solidFill>
                  <a:srgbClr val="FFFFFF"/>
                </a:solidFill>
                <a:latin typeface="Calibri"/>
                <a:cs typeface="Calibri"/>
              </a:rPr>
              <a:t>Telephone: </a:t>
            </a:r>
            <a:r>
              <a:rPr sz="2000" dirty="0">
                <a:solidFill>
                  <a:srgbClr val="FFFFFF"/>
                </a:solidFill>
                <a:latin typeface="Calibri"/>
                <a:cs typeface="Calibri"/>
              </a:rPr>
              <a:t>0300 303</a:t>
            </a:r>
            <a:r>
              <a:rPr sz="2000" spc="-95" dirty="0">
                <a:solidFill>
                  <a:srgbClr val="FFFFFF"/>
                </a:solidFill>
                <a:latin typeface="Calibri"/>
                <a:cs typeface="Calibri"/>
              </a:rPr>
              <a:t> </a:t>
            </a:r>
            <a:r>
              <a:rPr sz="2000" dirty="0">
                <a:solidFill>
                  <a:srgbClr val="FFFFFF"/>
                </a:solidFill>
                <a:latin typeface="Calibri"/>
                <a:cs typeface="Calibri"/>
              </a:rPr>
              <a:t>0444  </a:t>
            </a:r>
            <a:r>
              <a:rPr sz="2000" spc="-5" dirty="0">
                <a:solidFill>
                  <a:srgbClr val="FFFFFF"/>
                </a:solidFill>
                <a:latin typeface="Calibri"/>
                <a:cs typeface="Calibri"/>
              </a:rPr>
              <a:t>Email:</a:t>
            </a:r>
            <a:r>
              <a:rPr sz="2000" spc="-30" dirty="0">
                <a:solidFill>
                  <a:srgbClr val="FFFFFF"/>
                </a:solidFill>
                <a:latin typeface="Calibri"/>
                <a:cs typeface="Calibri"/>
              </a:rPr>
              <a:t> </a:t>
            </a:r>
            <a:r>
              <a:rPr sz="2000" spc="-5" dirty="0">
                <a:solidFill>
                  <a:schemeClr val="bg1"/>
                </a:solidFill>
                <a:latin typeface="Calibri"/>
                <a:cs typeface="Calibri"/>
                <a:hlinkClick r:id="rId4">
                  <a:extLst>
                    <a:ext uri="{A12FA001-AC4F-418D-AE19-62706E023703}">
                      <ahyp:hlinkClr xmlns:ahyp="http://schemas.microsoft.com/office/drawing/2018/hyperlinkcolor" val="tx"/>
                    </a:ext>
                  </a:extLst>
                </a:hlinkClick>
              </a:rPr>
              <a:t>info@rcm.org.uk</a:t>
            </a:r>
            <a:endParaRPr sz="2000" dirty="0">
              <a:solidFill>
                <a:schemeClr val="bg1"/>
              </a:solidFill>
              <a:latin typeface="Calibri"/>
              <a:cs typeface="Calibri"/>
            </a:endParaRPr>
          </a:p>
          <a:p>
            <a:pPr>
              <a:lnSpc>
                <a:spcPct val="100000"/>
              </a:lnSpc>
              <a:spcBef>
                <a:spcPts val="15"/>
              </a:spcBef>
            </a:pPr>
            <a:endParaRPr sz="1950" dirty="0">
              <a:latin typeface="Calibri"/>
              <a:cs typeface="Calibri"/>
            </a:endParaRPr>
          </a:p>
          <a:p>
            <a:pPr marL="974090" marR="5080" indent="-962025">
              <a:lnSpc>
                <a:spcPct val="100000"/>
              </a:lnSpc>
              <a:spcBef>
                <a:spcPts val="5"/>
              </a:spcBef>
            </a:pPr>
            <a:r>
              <a:rPr sz="2000" dirty="0">
                <a:solidFill>
                  <a:schemeClr val="bg1"/>
                </a:solidFill>
                <a:latin typeface="Calibri"/>
                <a:cs typeface="Calibri"/>
                <a:hlinkClick r:id="rId5">
                  <a:extLst>
                    <a:ext uri="{A12FA001-AC4F-418D-AE19-62706E023703}">
                      <ahyp:hlinkClr xmlns:ahyp="http://schemas.microsoft.com/office/drawing/2018/hyperlinkcolor" val="tx"/>
                    </a:ext>
                  </a:extLst>
                </a:hlinkClick>
              </a:rPr>
              <a:t>www.facebook.com/midwivesRCM </a:t>
            </a:r>
            <a:r>
              <a:rPr sz="2000" dirty="0">
                <a:solidFill>
                  <a:schemeClr val="bg1"/>
                </a:solidFill>
                <a:latin typeface="Calibri"/>
                <a:cs typeface="Calibri"/>
              </a:rPr>
              <a:t> </a:t>
            </a:r>
            <a:r>
              <a:rPr sz="2000" spc="-5" dirty="0">
                <a:solidFill>
                  <a:srgbClr val="FFFFFF"/>
                </a:solidFill>
                <a:latin typeface="Calibri"/>
                <a:cs typeface="Calibri"/>
              </a:rPr>
              <a:t>@MidwivesRCM  </a:t>
            </a:r>
            <a:r>
              <a:rPr sz="2000" dirty="0">
                <a:solidFill>
                  <a:srgbClr val="FFFFFF"/>
                </a:solidFill>
                <a:latin typeface="Calibri"/>
                <a:cs typeface="Calibri"/>
              </a:rPr>
              <a:t>midwives_RCM</a:t>
            </a:r>
            <a:endParaRPr sz="2000" dirty="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B778-9574-48D8-A432-24A64A15D0EA}"/>
              </a:ext>
            </a:extLst>
          </p:cNvPr>
          <p:cNvSpPr>
            <a:spLocks noGrp="1"/>
          </p:cNvSpPr>
          <p:nvPr>
            <p:ph type="title"/>
          </p:nvPr>
        </p:nvSpPr>
        <p:spPr>
          <a:xfrm>
            <a:off x="304801" y="1848395"/>
            <a:ext cx="8382000" cy="430887"/>
          </a:xfrm>
        </p:spPr>
        <p:txBody>
          <a:bodyPr/>
          <a:lstStyle/>
          <a:p>
            <a:pPr algn="ctr"/>
            <a:r>
              <a:rPr lang="en-GB" dirty="0"/>
              <a:t>Self-leadership</a:t>
            </a:r>
          </a:p>
        </p:txBody>
      </p:sp>
    </p:spTree>
    <p:extLst>
      <p:ext uri="{BB962C8B-B14F-4D97-AF65-F5344CB8AC3E}">
        <p14:creationId xmlns:p14="http://schemas.microsoft.com/office/powerpoint/2010/main" val="409685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650" b="0" i="0" u="none" strike="noStrike" kern="1200" cap="none" spc="5" normalizeH="0" baseline="0" noProof="0" dirty="0">
                <a:ln>
                  <a:noFill/>
                </a:ln>
                <a:solidFill>
                  <a:srgbClr val="00ADEE"/>
                </a:solidFill>
                <a:effectLst/>
                <a:uLnTx/>
                <a:uFillTx/>
                <a:latin typeface="Calibri"/>
                <a:ea typeface="+mn-ea"/>
                <a:cs typeface="Calibri"/>
              </a:rPr>
              <a:t>The Royal College </a:t>
            </a:r>
            <a:r>
              <a:rPr kumimoji="0" sz="650" b="0" i="0" u="none" strike="noStrike" kern="1200" cap="none" spc="10" normalizeH="0" baseline="0" noProof="0" dirty="0">
                <a:ln>
                  <a:noFill/>
                </a:ln>
                <a:solidFill>
                  <a:srgbClr val="00ADEE"/>
                </a:solidFill>
                <a:effectLst/>
                <a:uLnTx/>
                <a:uFillTx/>
                <a:latin typeface="Calibri"/>
                <a:ea typeface="+mn-ea"/>
                <a:cs typeface="Calibri"/>
              </a:rPr>
              <a:t>of </a:t>
            </a:r>
            <a:r>
              <a:rPr kumimoji="0" sz="650" b="0" i="0" u="none" strike="noStrike" kern="1200" cap="none" spc="5" normalizeH="0" baseline="0" noProof="0" dirty="0">
                <a:ln>
                  <a:noFill/>
                </a:ln>
                <a:solidFill>
                  <a:srgbClr val="00ADEE"/>
                </a:solidFill>
                <a:effectLst/>
                <a:uLnTx/>
                <a:uFillTx/>
                <a:latin typeface="Calibri"/>
                <a:ea typeface="+mn-ea"/>
                <a:cs typeface="Calibri"/>
              </a:rPr>
              <a:t>Midwives </a:t>
            </a:r>
            <a:r>
              <a:rPr kumimoji="0" sz="650" b="0" i="0" u="none" strike="noStrike" kern="1200" cap="none" spc="10" normalizeH="0" baseline="0" noProof="0" dirty="0">
                <a:ln>
                  <a:noFill/>
                </a:ln>
                <a:solidFill>
                  <a:srgbClr val="004382"/>
                </a:solidFill>
                <a:effectLst/>
                <a:uLnTx/>
                <a:uFillTx/>
                <a:latin typeface="Calibri"/>
                <a:ea typeface="+mn-ea"/>
                <a:cs typeface="Calibri"/>
              </a:rPr>
              <a:t>|</a:t>
            </a:r>
            <a:r>
              <a:rPr kumimoji="0" sz="650" b="0" i="0" u="none" strike="noStrike" kern="1200" cap="none" spc="-45" normalizeH="0" baseline="0" noProof="0" dirty="0">
                <a:ln>
                  <a:noFill/>
                </a:ln>
                <a:solidFill>
                  <a:srgbClr val="004382"/>
                </a:solidFill>
                <a:effectLst/>
                <a:uLnTx/>
                <a:uFillTx/>
                <a:latin typeface="Calibri"/>
                <a:ea typeface="+mn-ea"/>
                <a:cs typeface="Calibri"/>
              </a:rPr>
              <a:t> </a:t>
            </a:r>
            <a:r>
              <a:rPr kumimoji="0" sz="650" b="0" i="0" u="none" strike="noStrike" kern="1200" cap="none" spc="5" normalizeH="0" baseline="0" noProof="0" dirty="0">
                <a:ln>
                  <a:noFill/>
                </a:ln>
                <a:solidFill>
                  <a:srgbClr val="004382"/>
                </a:solidFill>
                <a:effectLst/>
                <a:uLnTx/>
                <a:uFillTx/>
                <a:latin typeface="Calibri"/>
                <a:ea typeface="+mn-ea"/>
                <a:cs typeface="Calibri"/>
                <a:hlinkClick r:id="rId3"/>
              </a:rPr>
              <a:t>www.rcm.org.uk</a:t>
            </a:r>
            <a:endParaRPr kumimoji="0" sz="65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285661" y="188810"/>
            <a:ext cx="8243405" cy="382156"/>
          </a:xfrm>
          <a:prstGeom prst="rect">
            <a:avLst/>
          </a:prstGeom>
        </p:spPr>
        <p:txBody>
          <a:bodyPr vert="horz" wrap="square" lIns="0" tIns="12700" rIns="0" bIns="0" rtlCol="0">
            <a:spAutoFit/>
          </a:bodyPr>
          <a:lstStyle/>
          <a:p>
            <a:pPr marL="12700">
              <a:lnSpc>
                <a:spcPct val="100000"/>
              </a:lnSpc>
              <a:spcBef>
                <a:spcPts val="100"/>
              </a:spcBef>
            </a:pPr>
            <a:r>
              <a:rPr lang="en-GB" sz="2400" dirty="0"/>
              <a:t>Four pillars of self-leadership</a:t>
            </a:r>
            <a:endParaRPr sz="2400" dirty="0"/>
          </a:p>
        </p:txBody>
      </p:sp>
      <p:graphicFrame>
        <p:nvGraphicFramePr>
          <p:cNvPr id="8" name="Diagram 7">
            <a:extLst>
              <a:ext uri="{FF2B5EF4-FFF2-40B4-BE49-F238E27FC236}">
                <a16:creationId xmlns:a16="http://schemas.microsoft.com/office/drawing/2014/main" id="{DDE05565-168A-4E43-A458-50A00F51CB07}"/>
              </a:ext>
            </a:extLst>
          </p:cNvPr>
          <p:cNvGraphicFramePr/>
          <p:nvPr/>
        </p:nvGraphicFramePr>
        <p:xfrm>
          <a:off x="399478" y="1143000"/>
          <a:ext cx="8345044" cy="495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55333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650" b="0" i="0" u="none" strike="noStrike" kern="1200" cap="none" spc="5" normalizeH="0" baseline="0" noProof="0" dirty="0">
                <a:ln>
                  <a:noFill/>
                </a:ln>
                <a:solidFill>
                  <a:srgbClr val="00ADEE"/>
                </a:solidFill>
                <a:effectLst/>
                <a:uLnTx/>
                <a:uFillTx/>
                <a:latin typeface="Calibri"/>
                <a:ea typeface="+mn-ea"/>
                <a:cs typeface="Calibri"/>
              </a:rPr>
              <a:t>The Royal College </a:t>
            </a:r>
            <a:r>
              <a:rPr kumimoji="0" sz="650" b="0" i="0" u="none" strike="noStrike" kern="1200" cap="none" spc="10" normalizeH="0" baseline="0" noProof="0" dirty="0">
                <a:ln>
                  <a:noFill/>
                </a:ln>
                <a:solidFill>
                  <a:srgbClr val="00ADEE"/>
                </a:solidFill>
                <a:effectLst/>
                <a:uLnTx/>
                <a:uFillTx/>
                <a:latin typeface="Calibri"/>
                <a:ea typeface="+mn-ea"/>
                <a:cs typeface="Calibri"/>
              </a:rPr>
              <a:t>of </a:t>
            </a:r>
            <a:r>
              <a:rPr kumimoji="0" sz="650" b="0" i="0" u="none" strike="noStrike" kern="1200" cap="none" spc="5" normalizeH="0" baseline="0" noProof="0" dirty="0">
                <a:ln>
                  <a:noFill/>
                </a:ln>
                <a:solidFill>
                  <a:srgbClr val="00ADEE"/>
                </a:solidFill>
                <a:effectLst/>
                <a:uLnTx/>
                <a:uFillTx/>
                <a:latin typeface="Calibri"/>
                <a:ea typeface="+mn-ea"/>
                <a:cs typeface="Calibri"/>
              </a:rPr>
              <a:t>Midwives </a:t>
            </a:r>
            <a:r>
              <a:rPr kumimoji="0" sz="650" b="0" i="0" u="none" strike="noStrike" kern="1200" cap="none" spc="10" normalizeH="0" baseline="0" noProof="0" dirty="0">
                <a:ln>
                  <a:noFill/>
                </a:ln>
                <a:solidFill>
                  <a:srgbClr val="004382"/>
                </a:solidFill>
                <a:effectLst/>
                <a:uLnTx/>
                <a:uFillTx/>
                <a:latin typeface="Calibri"/>
                <a:ea typeface="+mn-ea"/>
                <a:cs typeface="Calibri"/>
              </a:rPr>
              <a:t>|</a:t>
            </a:r>
            <a:r>
              <a:rPr kumimoji="0" sz="650" b="0" i="0" u="none" strike="noStrike" kern="1200" cap="none" spc="-45" normalizeH="0" baseline="0" noProof="0" dirty="0">
                <a:ln>
                  <a:noFill/>
                </a:ln>
                <a:solidFill>
                  <a:srgbClr val="004382"/>
                </a:solidFill>
                <a:effectLst/>
                <a:uLnTx/>
                <a:uFillTx/>
                <a:latin typeface="Calibri"/>
                <a:ea typeface="+mn-ea"/>
                <a:cs typeface="Calibri"/>
              </a:rPr>
              <a:t> </a:t>
            </a:r>
            <a:r>
              <a:rPr kumimoji="0" sz="650" b="0" i="0" u="none" strike="noStrike" kern="1200" cap="none" spc="5" normalizeH="0" baseline="0" noProof="0" dirty="0">
                <a:ln>
                  <a:noFill/>
                </a:ln>
                <a:solidFill>
                  <a:srgbClr val="004382"/>
                </a:solidFill>
                <a:effectLst/>
                <a:uLnTx/>
                <a:uFillTx/>
                <a:latin typeface="Calibri"/>
                <a:ea typeface="+mn-ea"/>
                <a:cs typeface="Calibri"/>
                <a:hlinkClick r:id="rId3"/>
              </a:rPr>
              <a:t>www.rcm.org.uk</a:t>
            </a:r>
            <a:endParaRPr kumimoji="0" sz="65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txBox="1">
            <a:spLocks noGrp="1"/>
          </p:cNvSpPr>
          <p:nvPr>
            <p:ph type="title"/>
          </p:nvPr>
        </p:nvSpPr>
        <p:spPr>
          <a:xfrm>
            <a:off x="350754" y="193859"/>
            <a:ext cx="8243405" cy="382156"/>
          </a:xfrm>
          <a:prstGeom prst="rect">
            <a:avLst/>
          </a:prstGeom>
        </p:spPr>
        <p:txBody>
          <a:bodyPr vert="horz" wrap="square" lIns="0" tIns="12700" rIns="0" bIns="0" rtlCol="0">
            <a:spAutoFit/>
          </a:bodyPr>
          <a:lstStyle/>
          <a:p>
            <a:pPr marL="12700">
              <a:lnSpc>
                <a:spcPct val="100000"/>
              </a:lnSpc>
              <a:spcBef>
                <a:spcPts val="100"/>
              </a:spcBef>
            </a:pPr>
            <a:r>
              <a:rPr lang="en-GB" sz="2400" dirty="0"/>
              <a:t>Practising self-leadership</a:t>
            </a:r>
            <a:endParaRPr sz="2400" dirty="0"/>
          </a:p>
        </p:txBody>
      </p:sp>
      <p:sp>
        <p:nvSpPr>
          <p:cNvPr id="7" name="Rectangle 6">
            <a:extLst>
              <a:ext uri="{FF2B5EF4-FFF2-40B4-BE49-F238E27FC236}">
                <a16:creationId xmlns:a16="http://schemas.microsoft.com/office/drawing/2014/main" id="{F373FC72-72D8-446F-B0AC-D19A89641158}"/>
              </a:ext>
            </a:extLst>
          </p:cNvPr>
          <p:cNvSpPr/>
          <p:nvPr/>
        </p:nvSpPr>
        <p:spPr>
          <a:xfrm>
            <a:off x="121204" y="863779"/>
            <a:ext cx="890159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33333"/>
                </a:solidFill>
                <a:effectLst/>
                <a:uLnTx/>
                <a:uFillTx/>
                <a:latin typeface="Rotis SemiSans Pro"/>
                <a:ea typeface="+mn-ea"/>
                <a:cs typeface="+mn-cs"/>
              </a:rPr>
              <a:t>‘The practice of intentionally influencing your thinking, feeling and actions towards your objectives’ (Bryant &amp; Kazan, 2012)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333333"/>
              </a:solidFill>
              <a:effectLst/>
              <a:uLnTx/>
              <a:uFillTx/>
              <a:latin typeface="Rotis SemiSans Pro"/>
              <a:ea typeface="+mn-ea"/>
              <a:cs typeface="+mn-cs"/>
            </a:endParaRPr>
          </a:p>
        </p:txBody>
      </p:sp>
      <p:pic>
        <p:nvPicPr>
          <p:cNvPr id="8" name="Picture 7" descr="School desk with books and pencils with chalkboard in background">
            <a:extLst>
              <a:ext uri="{FF2B5EF4-FFF2-40B4-BE49-F238E27FC236}">
                <a16:creationId xmlns:a16="http://schemas.microsoft.com/office/drawing/2014/main" id="{1BF01A7C-2FC4-4D66-AEA1-C6537958E6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2637" y="1676400"/>
            <a:ext cx="1258917" cy="839688"/>
          </a:xfrm>
          <a:prstGeom prst="rect">
            <a:avLst/>
          </a:prstGeom>
        </p:spPr>
      </p:pic>
      <p:pic>
        <p:nvPicPr>
          <p:cNvPr id="10" name="Picture 9" descr="Three darts on bullseye">
            <a:extLst>
              <a:ext uri="{FF2B5EF4-FFF2-40B4-BE49-F238E27FC236}">
                <a16:creationId xmlns:a16="http://schemas.microsoft.com/office/drawing/2014/main" id="{EAEBAA95-159B-43F7-8B70-A74708468A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640" y="2608572"/>
            <a:ext cx="1264471" cy="839688"/>
          </a:xfrm>
          <a:prstGeom prst="rect">
            <a:avLst/>
          </a:prstGeom>
        </p:spPr>
      </p:pic>
      <p:pic>
        <p:nvPicPr>
          <p:cNvPr id="12" name="Picture 11" descr="Dandelion seeds blowing from stem">
            <a:extLst>
              <a:ext uri="{FF2B5EF4-FFF2-40B4-BE49-F238E27FC236}">
                <a16:creationId xmlns:a16="http://schemas.microsoft.com/office/drawing/2014/main" id="{E3C84A46-72BF-4AC0-9A7B-6D17A555AE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72637" y="3519539"/>
            <a:ext cx="1253474" cy="939493"/>
          </a:xfrm>
          <a:prstGeom prst="rect">
            <a:avLst/>
          </a:prstGeom>
        </p:spPr>
      </p:pic>
      <p:pic>
        <p:nvPicPr>
          <p:cNvPr id="14" name="Picture 13" descr="Calendar">
            <a:extLst>
              <a:ext uri="{FF2B5EF4-FFF2-40B4-BE49-F238E27FC236}">
                <a16:creationId xmlns:a16="http://schemas.microsoft.com/office/drawing/2014/main" id="{919E3C8E-86DB-48E9-92AC-955774B103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179" y="4530311"/>
            <a:ext cx="1258917" cy="839073"/>
          </a:xfrm>
          <a:prstGeom prst="rect">
            <a:avLst/>
          </a:prstGeom>
        </p:spPr>
      </p:pic>
      <p:pic>
        <p:nvPicPr>
          <p:cNvPr id="16" name="Picture 15" descr="Gold medal">
            <a:extLst>
              <a:ext uri="{FF2B5EF4-FFF2-40B4-BE49-F238E27FC236}">
                <a16:creationId xmlns:a16="http://schemas.microsoft.com/office/drawing/2014/main" id="{53269EDE-9618-4A7F-A1A0-872C46F0F0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179" y="5440663"/>
            <a:ext cx="1258917" cy="839073"/>
          </a:xfrm>
          <a:prstGeom prst="rect">
            <a:avLst/>
          </a:prstGeom>
        </p:spPr>
      </p:pic>
      <p:sp>
        <p:nvSpPr>
          <p:cNvPr id="17" name="Rectangle 16">
            <a:extLst>
              <a:ext uri="{FF2B5EF4-FFF2-40B4-BE49-F238E27FC236}">
                <a16:creationId xmlns:a16="http://schemas.microsoft.com/office/drawing/2014/main" id="{98270036-2C49-4A1E-A0C9-05D7B3AE2983}"/>
              </a:ext>
            </a:extLst>
          </p:cNvPr>
          <p:cNvSpPr/>
          <p:nvPr/>
        </p:nvSpPr>
        <p:spPr>
          <a:xfrm>
            <a:off x="1752600" y="1676400"/>
            <a:ext cx="7018763"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Learning: having enthusiasm – self-leadership requires openness to new ideas, and is a lifelong process</a:t>
            </a:r>
          </a:p>
        </p:txBody>
      </p:sp>
      <p:sp>
        <p:nvSpPr>
          <p:cNvPr id="18" name="Rectangle 17">
            <a:extLst>
              <a:ext uri="{FF2B5EF4-FFF2-40B4-BE49-F238E27FC236}">
                <a16:creationId xmlns:a16="http://schemas.microsoft.com/office/drawing/2014/main" id="{432D52E5-160D-421F-BC9E-BDFF031A4896}"/>
              </a:ext>
            </a:extLst>
          </p:cNvPr>
          <p:cNvSpPr/>
          <p:nvPr/>
        </p:nvSpPr>
        <p:spPr>
          <a:xfrm>
            <a:off x="1752711" y="2608572"/>
            <a:ext cx="7018763"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Goals: setting, monitoring and correcting them as necessary – understanding that this process needs support from others at times</a:t>
            </a:r>
          </a:p>
        </p:txBody>
      </p:sp>
      <p:sp>
        <p:nvSpPr>
          <p:cNvPr id="19" name="Rectangle 18">
            <a:extLst>
              <a:ext uri="{FF2B5EF4-FFF2-40B4-BE49-F238E27FC236}">
                <a16:creationId xmlns:a16="http://schemas.microsoft.com/office/drawing/2014/main" id="{913C09B6-28BF-43CE-900C-43DE09DA3039}"/>
              </a:ext>
            </a:extLst>
          </p:cNvPr>
          <p:cNvSpPr/>
          <p:nvPr/>
        </p:nvSpPr>
        <p:spPr>
          <a:xfrm>
            <a:off x="1752599" y="3569441"/>
            <a:ext cx="7018763"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Letting go: learning where to direct your own energies, and where you might need to delegate to others – let others take responsibility!</a:t>
            </a:r>
          </a:p>
        </p:txBody>
      </p:sp>
      <p:sp>
        <p:nvSpPr>
          <p:cNvPr id="20" name="Rectangle 19">
            <a:extLst>
              <a:ext uri="{FF2B5EF4-FFF2-40B4-BE49-F238E27FC236}">
                <a16:creationId xmlns:a16="http://schemas.microsoft.com/office/drawing/2014/main" id="{24A756F0-0EA0-4CB6-B2E7-E589CABD707B}"/>
              </a:ext>
            </a:extLst>
          </p:cNvPr>
          <p:cNvSpPr/>
          <p:nvPr/>
        </p:nvSpPr>
        <p:spPr>
          <a:xfrm>
            <a:off x="1747058" y="4542085"/>
            <a:ext cx="7018763"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Plans: having some schedules and sticking to them – thinking about making changes as a long-term project</a:t>
            </a:r>
          </a:p>
        </p:txBody>
      </p:sp>
      <p:sp>
        <p:nvSpPr>
          <p:cNvPr id="21" name="Rectangle 20">
            <a:extLst>
              <a:ext uri="{FF2B5EF4-FFF2-40B4-BE49-F238E27FC236}">
                <a16:creationId xmlns:a16="http://schemas.microsoft.com/office/drawing/2014/main" id="{ACB82255-E308-4BE7-9EA3-37FB4C0A6D78}"/>
              </a:ext>
            </a:extLst>
          </p:cNvPr>
          <p:cNvSpPr/>
          <p:nvPr/>
        </p:nvSpPr>
        <p:spPr>
          <a:xfrm>
            <a:off x="1747057" y="5470067"/>
            <a:ext cx="7018763" cy="8396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Focus: doing one task well at one time – avoiding spreading yourself too thinly, and taking time to spend on single objectives</a:t>
            </a:r>
          </a:p>
        </p:txBody>
      </p:sp>
    </p:spTree>
    <p:extLst>
      <p:ext uri="{BB962C8B-B14F-4D97-AF65-F5344CB8AC3E}">
        <p14:creationId xmlns:p14="http://schemas.microsoft.com/office/powerpoint/2010/main" val="1644807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20650" algn="ctr">
              <a:lnSpc>
                <a:spcPct val="100000"/>
              </a:lnSpc>
              <a:spcBef>
                <a:spcPts val="95"/>
              </a:spcBef>
            </a:pPr>
            <a:r>
              <a:rPr lang="en-GB" dirty="0"/>
              <a:t>Healthier Choices</a:t>
            </a:r>
            <a:endParaRPr spc="-1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endParaRPr sz="2400" dirty="0"/>
          </a:p>
        </p:txBody>
      </p:sp>
      <p:pic>
        <p:nvPicPr>
          <p:cNvPr id="8" name="Picture 7">
            <a:extLst>
              <a:ext uri="{FF2B5EF4-FFF2-40B4-BE49-F238E27FC236}">
                <a16:creationId xmlns:a16="http://schemas.microsoft.com/office/drawing/2014/main" id="{3350DD62-9DE9-47E4-9081-2EA291E76EFB}"/>
              </a:ext>
            </a:extLst>
          </p:cNvPr>
          <p:cNvPicPr>
            <a:picLocks noChangeAspect="1"/>
          </p:cNvPicPr>
          <p:nvPr/>
        </p:nvPicPr>
        <p:blipFill rotWithShape="1">
          <a:blip r:embed="rId5"/>
          <a:srcRect l="2025" t="13780" r="1913" b="4970"/>
          <a:stretch/>
        </p:blipFill>
        <p:spPr>
          <a:xfrm>
            <a:off x="1575517" y="1388621"/>
            <a:ext cx="5992966" cy="3379267"/>
          </a:xfrm>
          <a:prstGeom prst="rect">
            <a:avLst/>
          </a:prstGeom>
        </p:spPr>
      </p:pic>
      <p:sp>
        <p:nvSpPr>
          <p:cNvPr id="9" name="TextBox 8">
            <a:extLst>
              <a:ext uri="{FF2B5EF4-FFF2-40B4-BE49-F238E27FC236}">
                <a16:creationId xmlns:a16="http://schemas.microsoft.com/office/drawing/2014/main" id="{C1BC05B5-D45A-4C84-A891-600433FC2E1B}"/>
              </a:ext>
            </a:extLst>
          </p:cNvPr>
          <p:cNvSpPr txBox="1"/>
          <p:nvPr/>
        </p:nvSpPr>
        <p:spPr>
          <a:xfrm>
            <a:off x="2057400" y="5565923"/>
            <a:ext cx="5410200" cy="369332"/>
          </a:xfrm>
          <a:prstGeom prst="rect">
            <a:avLst/>
          </a:prstGeom>
          <a:noFill/>
        </p:spPr>
        <p:txBody>
          <a:bodyPr wrap="square" rtlCol="0">
            <a:spAutoFit/>
          </a:bodyPr>
          <a:lstStyle/>
          <a:p>
            <a:r>
              <a:rPr lang="en-GB" dirty="0">
                <a:hlinkClick r:id="rId6"/>
              </a:rPr>
              <a:t>NHS Health and Wellbeing Framework - NHS Employers</a:t>
            </a:r>
            <a:endParaRPr lang="en-GB" dirty="0"/>
          </a:p>
        </p:txBody>
      </p:sp>
    </p:spTree>
    <p:extLst>
      <p:ext uri="{BB962C8B-B14F-4D97-AF65-F5344CB8AC3E}">
        <p14:creationId xmlns:p14="http://schemas.microsoft.com/office/powerpoint/2010/main" val="687338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nSpc>
                <a:spcPct val="100000"/>
              </a:lnSpc>
              <a:spcBef>
                <a:spcPts val="100"/>
              </a:spcBef>
            </a:pPr>
            <a:r>
              <a:rPr lang="en-GB" sz="2400" dirty="0"/>
              <a:t>Healthier choices</a:t>
            </a:r>
            <a:endParaRPr sz="2400" dirty="0"/>
          </a:p>
        </p:txBody>
      </p:sp>
      <p:pic>
        <p:nvPicPr>
          <p:cNvPr id="7" name="Picture 6" descr="A picture containing food&#10;&#10;Description automatically generated">
            <a:extLst>
              <a:ext uri="{FF2B5EF4-FFF2-40B4-BE49-F238E27FC236}">
                <a16:creationId xmlns:a16="http://schemas.microsoft.com/office/drawing/2014/main" id="{A6D5F337-FE52-4981-A029-AB50C7DD8B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765" y="3657600"/>
            <a:ext cx="1728470" cy="1728470"/>
          </a:xfrm>
          <a:prstGeom prst="rect">
            <a:avLst/>
          </a:prstGeom>
        </p:spPr>
      </p:pic>
      <p:sp>
        <p:nvSpPr>
          <p:cNvPr id="10" name="Rectangle 9">
            <a:extLst>
              <a:ext uri="{FF2B5EF4-FFF2-40B4-BE49-F238E27FC236}">
                <a16:creationId xmlns:a16="http://schemas.microsoft.com/office/drawing/2014/main" id="{C69241FC-052C-4DC1-B297-717B9D9C004B}"/>
              </a:ext>
            </a:extLst>
          </p:cNvPr>
          <p:cNvSpPr/>
          <p:nvPr/>
        </p:nvSpPr>
        <p:spPr>
          <a:xfrm>
            <a:off x="3048000" y="1981200"/>
            <a:ext cx="278961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ACTIVITY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71156" y="6571284"/>
            <a:ext cx="1728470" cy="128270"/>
          </a:xfrm>
          <a:prstGeom prst="rect">
            <a:avLst/>
          </a:prstGeom>
        </p:spPr>
        <p:txBody>
          <a:bodyPr vert="horz" wrap="square" lIns="0" tIns="15240" rIns="0" bIns="0" rtlCol="0">
            <a:spAutoFit/>
          </a:bodyPr>
          <a:lstStyle/>
          <a:p>
            <a:pPr marL="12700">
              <a:lnSpc>
                <a:spcPct val="100000"/>
              </a:lnSpc>
              <a:spcBef>
                <a:spcPts val="120"/>
              </a:spcBef>
            </a:pPr>
            <a:r>
              <a:rPr sz="650" spc="5" dirty="0">
                <a:solidFill>
                  <a:srgbClr val="00ADEE"/>
                </a:solidFill>
                <a:latin typeface="Calibri"/>
                <a:cs typeface="Calibri"/>
              </a:rPr>
              <a:t>The Royal College </a:t>
            </a:r>
            <a:r>
              <a:rPr sz="650" spc="10" dirty="0">
                <a:solidFill>
                  <a:srgbClr val="00ADEE"/>
                </a:solidFill>
                <a:latin typeface="Calibri"/>
                <a:cs typeface="Calibri"/>
              </a:rPr>
              <a:t>of </a:t>
            </a:r>
            <a:r>
              <a:rPr sz="650" spc="5" dirty="0">
                <a:solidFill>
                  <a:srgbClr val="00ADEE"/>
                </a:solidFill>
                <a:latin typeface="Calibri"/>
                <a:cs typeface="Calibri"/>
              </a:rPr>
              <a:t>Midwives </a:t>
            </a:r>
            <a:r>
              <a:rPr sz="650" spc="10" dirty="0">
                <a:solidFill>
                  <a:srgbClr val="004382"/>
                </a:solidFill>
                <a:latin typeface="Calibri"/>
                <a:cs typeface="Calibri"/>
              </a:rPr>
              <a:t>|</a:t>
            </a:r>
            <a:r>
              <a:rPr sz="650" spc="-45" dirty="0">
                <a:solidFill>
                  <a:srgbClr val="004382"/>
                </a:solidFill>
                <a:latin typeface="Calibri"/>
                <a:cs typeface="Calibri"/>
              </a:rPr>
              <a:t> </a:t>
            </a:r>
            <a:r>
              <a:rPr sz="650" spc="5" dirty="0">
                <a:solidFill>
                  <a:srgbClr val="004382"/>
                </a:solidFill>
                <a:latin typeface="Calibri"/>
                <a:cs typeface="Calibri"/>
                <a:hlinkClick r:id="rId3"/>
              </a:rPr>
              <a:t>www.rcm.org.uk</a:t>
            </a:r>
            <a:endParaRPr sz="650">
              <a:latin typeface="Calibri"/>
              <a:cs typeface="Calibri"/>
            </a:endParaRPr>
          </a:p>
        </p:txBody>
      </p:sp>
      <p:sp>
        <p:nvSpPr>
          <p:cNvPr id="4" name="object 4"/>
          <p:cNvSpPr/>
          <p:nvPr/>
        </p:nvSpPr>
        <p:spPr>
          <a:xfrm>
            <a:off x="0" y="7184"/>
            <a:ext cx="9144000" cy="745408"/>
          </a:xfrm>
          <a:prstGeom prst="rect">
            <a:avLst/>
          </a:prstGeom>
          <a:blipFill>
            <a:blip r:embed="rId4" cstate="print"/>
            <a:stretch>
              <a:fillRect/>
            </a:stretch>
          </a:blipFill>
        </p:spPr>
        <p:txBody>
          <a:bodyPr wrap="square" lIns="0" tIns="0" rIns="0" bIns="0" rtlCol="0"/>
          <a:lstStyle/>
          <a:p>
            <a:endParaRPr dirty="0"/>
          </a:p>
        </p:txBody>
      </p:sp>
      <p:sp>
        <p:nvSpPr>
          <p:cNvPr id="5" name="object 5"/>
          <p:cNvSpPr txBox="1">
            <a:spLocks noGrp="1"/>
          </p:cNvSpPr>
          <p:nvPr>
            <p:ph type="title"/>
          </p:nvPr>
        </p:nvSpPr>
        <p:spPr>
          <a:xfrm>
            <a:off x="367194" y="94246"/>
            <a:ext cx="8243405" cy="382156"/>
          </a:xfrm>
          <a:prstGeom prst="rect">
            <a:avLst/>
          </a:prstGeom>
        </p:spPr>
        <p:txBody>
          <a:bodyPr vert="horz" wrap="square" lIns="0" tIns="12700" rIns="0" bIns="0" rtlCol="0">
            <a:spAutoFit/>
          </a:bodyPr>
          <a:lstStyle/>
          <a:p>
            <a:pPr marL="12700" algn="ctr">
              <a:lnSpc>
                <a:spcPct val="100000"/>
              </a:lnSpc>
              <a:spcBef>
                <a:spcPts val="100"/>
              </a:spcBef>
            </a:pPr>
            <a:r>
              <a:rPr lang="en-GB" sz="2400" dirty="0"/>
              <a:t>Healthier Choices</a:t>
            </a:r>
            <a:endParaRPr sz="2400" dirty="0"/>
          </a:p>
        </p:txBody>
      </p:sp>
      <p:pic>
        <p:nvPicPr>
          <p:cNvPr id="7" name="Picture 6" descr="A plastic container of food&#10;&#10;Description automatically generated">
            <a:extLst>
              <a:ext uri="{FF2B5EF4-FFF2-40B4-BE49-F238E27FC236}">
                <a16:creationId xmlns:a16="http://schemas.microsoft.com/office/drawing/2014/main" id="{F5F8AB47-DBA5-4014-8377-B11B1E05F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875486"/>
            <a:ext cx="2686050" cy="1756699"/>
          </a:xfrm>
          <a:prstGeom prst="rect">
            <a:avLst/>
          </a:prstGeom>
        </p:spPr>
      </p:pic>
      <p:sp>
        <p:nvSpPr>
          <p:cNvPr id="3" name="TextBox 2">
            <a:extLst>
              <a:ext uri="{FF2B5EF4-FFF2-40B4-BE49-F238E27FC236}">
                <a16:creationId xmlns:a16="http://schemas.microsoft.com/office/drawing/2014/main" id="{F0BFBA26-F800-46A1-A861-1C9EEFD4DD05}"/>
              </a:ext>
            </a:extLst>
          </p:cNvPr>
          <p:cNvSpPr txBox="1"/>
          <p:nvPr/>
        </p:nvSpPr>
        <p:spPr>
          <a:xfrm>
            <a:off x="990600" y="2819400"/>
            <a:ext cx="7049644" cy="3785652"/>
          </a:xfrm>
          <a:prstGeom prst="rect">
            <a:avLst/>
          </a:prstGeom>
          <a:noFill/>
        </p:spPr>
        <p:txBody>
          <a:bodyPr wrap="square" rtlCol="0">
            <a:spAutoFit/>
          </a:bodyPr>
          <a:lstStyle/>
          <a:p>
            <a:r>
              <a:rPr lang="en-GB" sz="2400" dirty="0"/>
              <a:t>Part of having a healthier lifestyle is about choosing to adopt healthier habits when it comes to our food</a:t>
            </a:r>
          </a:p>
          <a:p>
            <a:endParaRPr lang="en-GB" sz="2400" dirty="0"/>
          </a:p>
          <a:p>
            <a:r>
              <a:rPr lang="en-GB" sz="2400" dirty="0"/>
              <a:t>Did you realise that what you eat can directly affect your mood</a:t>
            </a:r>
          </a:p>
          <a:p>
            <a:endParaRPr lang="en-GB" sz="2400" dirty="0"/>
          </a:p>
          <a:p>
            <a:r>
              <a:rPr lang="en-GB" sz="2400" dirty="0">
                <a:hlinkClick r:id="rId6"/>
              </a:rPr>
              <a:t>How to manage your mood with food | 8 tips – YouTube</a:t>
            </a:r>
            <a:endParaRPr lang="en-GB" sz="2400" dirty="0"/>
          </a:p>
          <a:p>
            <a:endParaRPr lang="en-GB" sz="2400" dirty="0"/>
          </a:p>
          <a:p>
            <a:r>
              <a:rPr lang="en-GB" sz="2400" dirty="0"/>
              <a:t>Slimming World is one of the RCM’s Alliance partners</a:t>
            </a:r>
          </a:p>
        </p:txBody>
      </p:sp>
      <p:pic>
        <p:nvPicPr>
          <p:cNvPr id="8" name="Picture 7">
            <a:extLst>
              <a:ext uri="{FF2B5EF4-FFF2-40B4-BE49-F238E27FC236}">
                <a16:creationId xmlns:a16="http://schemas.microsoft.com/office/drawing/2014/main" id="{F608AE17-44A1-473A-9DCB-CCD641DDBCC6}"/>
              </a:ext>
            </a:extLst>
          </p:cNvPr>
          <p:cNvPicPr>
            <a:picLocks noChangeAspect="1"/>
          </p:cNvPicPr>
          <p:nvPr/>
        </p:nvPicPr>
        <p:blipFill>
          <a:blip r:embed="rId7"/>
          <a:stretch>
            <a:fillRect/>
          </a:stretch>
        </p:blipFill>
        <p:spPr>
          <a:xfrm>
            <a:off x="652002" y="1023411"/>
            <a:ext cx="2383369" cy="1608774"/>
          </a:xfrm>
          <a:prstGeom prst="rect">
            <a:avLst/>
          </a:prstGeom>
        </p:spPr>
      </p:pic>
    </p:spTree>
    <p:extLst>
      <p:ext uri="{BB962C8B-B14F-4D97-AF65-F5344CB8AC3E}">
        <p14:creationId xmlns:p14="http://schemas.microsoft.com/office/powerpoint/2010/main" val="3260643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BC8F2A7E07D1842A196F09D433F46C7" ma:contentTypeVersion="37" ma:contentTypeDescription="Create a new document." ma:contentTypeScope="" ma:versionID="cb8f1b0f8c8b7148f80406716984f210">
  <xsd:schema xmlns:xsd="http://www.w3.org/2001/XMLSchema" xmlns:xs="http://www.w3.org/2001/XMLSchema" xmlns:p="http://schemas.microsoft.com/office/2006/metadata/properties" xmlns:ns1="http://schemas.microsoft.com/sharepoint/v3" xmlns:ns2="72668c49-94ea-40d2-beae-2972e9fa7e00" xmlns:ns3="27748eab-0dbd-4733-9124-bc232bc1c31e" targetNamespace="http://schemas.microsoft.com/office/2006/metadata/properties" ma:root="true" ma:fieldsID="a5f9d6a8f7f9f181b9d8f964948d8bdd" ns1:_="" ns2:_="" ns3:_="">
    <xsd:import namespace="http://schemas.microsoft.com/sharepoint/v3"/>
    <xsd:import namespace="72668c49-94ea-40d2-beae-2972e9fa7e00"/>
    <xsd:import namespace="27748eab-0dbd-4733-9124-bc232bc1c31e"/>
    <xsd:element name="properties">
      <xsd:complexType>
        <xsd:sequence>
          <xsd:element name="documentManagement">
            <xsd:complexType>
              <xsd:all>
                <xsd:element ref="ns2:HR_x0020_Forms" minOccurs="0"/>
                <xsd:element ref="ns2:i597d6eeb84842e3a6bbc8c9cd5a66ed" minOccurs="0"/>
                <xsd:element ref="ns3:TaxCatchAll" minOccurs="0"/>
                <xsd:element ref="ns1:PublishingStartDate" minOccurs="0"/>
                <xsd:element ref="ns1:PublishingExpirationDate" minOccurs="0"/>
                <xsd:element ref="ns2:rcm_x0020_author" minOccurs="0"/>
                <xsd:element ref="ns2:category0"/>
                <xsd:element ref="ns2:Grade"/>
                <xsd:element ref="ns2:Category"/>
                <xsd:element ref="ns2:_x0030_1_x002e_01_x002e_2016" minOccurs="0"/>
                <xsd:element ref="ns2:CATEGORY1"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Review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2668c49-94ea-40d2-beae-2972e9fa7e00" elementFormDefault="qualified">
    <xsd:import namespace="http://schemas.microsoft.com/office/2006/documentManagement/types"/>
    <xsd:import namespace="http://schemas.microsoft.com/office/infopath/2007/PartnerControls"/>
    <xsd:element name="HR_x0020_Forms" ma:index="8" nillable="true" ma:displayName="HR Forms" ma:default="Absences" ma:format="Dropdown" ma:internalName="HR_x0020_Forms" ma:readOnly="false">
      <xsd:simpleType>
        <xsd:union memberTypes="dms:Text">
          <xsd:simpleType>
            <xsd:restriction base="dms:Choice">
              <xsd:enumeration value="Absences"/>
              <xsd:enumeration value="General"/>
              <xsd:enumeration value="Leavers"/>
              <xsd:enumeration value="Personal Information"/>
              <xsd:enumeration value="Probation"/>
              <xsd:enumeration value="Recruitment"/>
              <xsd:enumeration value="Starters"/>
              <xsd:enumeration value="Leavers"/>
              <xsd:enumeration value="Training"/>
            </xsd:restriction>
          </xsd:simpleType>
        </xsd:union>
      </xsd:simpleType>
    </xsd:element>
    <xsd:element name="i597d6eeb84842e3a6bbc8c9cd5a66ed" ma:index="10" nillable="true" ma:taxonomy="true" ma:internalName="i597d6eeb84842e3a6bbc8c9cd5a66ed" ma:taxonomyFieldName="RCM_x0020_Thesaurus" ma:displayName="RCM Thesaurus" ma:indexed="true" ma:readOnly="false" ma:fieldId="{2597d6ee-b848-42e3-a6bb-c8c9cd5a66ed}" ma:sspId="909be131-e051-4104-a245-9491c2d76341" ma:termSetId="f05642a1-f0fb-4fa9-b2c7-1241f217e644" ma:anchorId="00000000-0000-0000-0000-000000000000" ma:open="false" ma:isKeyword="false">
      <xsd:complexType>
        <xsd:sequence>
          <xsd:element ref="pc:Terms" minOccurs="0" maxOccurs="1"/>
        </xsd:sequence>
      </xsd:complexType>
    </xsd:element>
    <xsd:element name="rcm_x0020_author" ma:index="14" nillable="true" ma:displayName="rcm author" ma:internalName="rcm_x0020_author" ma:readOnly="false">
      <xsd:simpleType>
        <xsd:restriction base="dms:Text">
          <xsd:maxLength value="255"/>
        </xsd:restriction>
      </xsd:simpleType>
    </xsd:element>
    <xsd:element name="category0" ma:index="15" ma:displayName="category" ma:default="BARCLAY CARD" ma:format="Dropdown" ma:internalName="category0" ma:readOnly="false">
      <xsd:simpleType>
        <xsd:restriction base="dms:Choice">
          <xsd:enumeration value="BARCLAY CARD"/>
          <xsd:enumeration value="EXPENSES CLAIM FORMS"/>
          <xsd:enumeration value="PAY DAY DATES"/>
          <xsd:enumeration value="BACS PAYMENT DATES"/>
          <xsd:enumeration value="ANNUAL REPORTS AND ACCOUNTS PAPERS"/>
          <xsd:enumeration value="PENSIONS DOCUMENTS"/>
          <xsd:enumeration value="MISCELLANEOUS"/>
          <xsd:enumeration value="STANDING FINANCIAL INSTRUCTIONS"/>
        </xsd:restriction>
      </xsd:simpleType>
    </xsd:element>
    <xsd:element name="Grade" ma:index="16" ma:displayName="Grade" ma:default="1. Administrative Officer" ma:format="Dropdown" ma:internalName="Grade" ma:readOnly="false">
      <xsd:simpleType>
        <xsd:restriction base="dms:Choice">
          <xsd:enumeration value="1. Administrative Officer"/>
          <xsd:enumeration value="2. Administrator"/>
          <xsd:enumeration value="3. Organiser"/>
          <xsd:enumeration value="4. Advisor"/>
          <xsd:enumeration value="5. Head ofs"/>
          <xsd:enumeration value="6. Country Directors"/>
          <xsd:enumeration value="7. Directors"/>
        </xsd:restriction>
      </xsd:simpleType>
    </xsd:element>
    <xsd:element name="Category" ma:index="17" ma:displayName="Category" ma:default="Business Continuity Planning" ma:format="Dropdown" ma:internalName="Category" ma:readOnly="false">
      <xsd:simpleType>
        <xsd:restriction base="dms:Choice">
          <xsd:enumeration value="n/a"/>
          <xsd:enumeration value="Business Continuity Planning"/>
          <xsd:enumeration value="Risk Register"/>
          <xsd:enumeration value="Budgets"/>
          <xsd:enumeration value="Corporate Policies"/>
          <xsd:enumeration value="Contracts"/>
        </xsd:restriction>
      </xsd:simpleType>
    </xsd:element>
    <xsd:element name="_x0030_1_x002e_01_x002e_2016" ma:index="18" nillable="true" ma:displayName="01.01.2016" ma:internalName="_x0030_1_x002e_01_x002e_2016" ma:readOnly="false">
      <xsd:simpleType>
        <xsd:restriction base="dms:Text">
          <xsd:maxLength value="255"/>
        </xsd:restriction>
      </xsd:simpleType>
    </xsd:element>
    <xsd:element name="CATEGORY1" ma:index="19" nillable="true" ma:displayName="CATEGORY" ma:description="MOBILE PHONE&#10;RECEPTION&#10;OFFICE TELEPHONE AND DIRECTORY&#10;" ma:internalName="CATEGORY1" ma:readOnly="false">
      <xsd:simpleType>
        <xsd:restriction base="dms:Text">
          <xsd:maxLength value="255"/>
        </xsd:restriction>
      </xsd:simple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AutoTags" ma:index="26" nillable="true" ma:displayName="Tags" ma:internalName="MediaServiceAutoTags"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ReviewDate" ma:index="30" nillable="true" ma:displayName="Review Date" ma:description="Date that this policy or procedure is due to be reviewed" ma:format="DateOnly" ma:internalName="Review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7748eab-0dbd-4733-9124-bc232bc1c31e"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333de2a9-e322-4d8b-be06-c06bb28360c3}" ma:internalName="TaxCatchAll" ma:showField="CatchAllData" ma:web="27748eab-0dbd-4733-9124-bc232bc1c31e">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rcm_x0020_author xmlns="72668c49-94ea-40d2-beae-2972e9fa7e00" xsi:nil="true"/>
    <HR_x0020_Forms xmlns="72668c49-94ea-40d2-beae-2972e9fa7e00">Absences</HR_x0020_Forms>
    <Grade xmlns="72668c49-94ea-40d2-beae-2972e9fa7e00">1. Administrative Officer</Grade>
    <CATEGORY1 xmlns="72668c49-94ea-40d2-beae-2972e9fa7e00" xsi:nil="true"/>
    <category0 xmlns="72668c49-94ea-40d2-beae-2972e9fa7e00">BARCLAY CARD</category0>
    <Category xmlns="72668c49-94ea-40d2-beae-2972e9fa7e00">Business Continuity Planning</Category>
    <TaxCatchAll xmlns="27748eab-0dbd-4733-9124-bc232bc1c31e"/>
    <_x0030_1_x002e_01_x002e_2016 xmlns="72668c49-94ea-40d2-beae-2972e9fa7e00" xsi:nil="true"/>
    <PublishingExpirationDate xmlns="http://schemas.microsoft.com/sharepoint/v3" xsi:nil="true"/>
    <PublishingStartDate xmlns="http://schemas.microsoft.com/sharepoint/v3" xsi:nil="true"/>
    <i597d6eeb84842e3a6bbc8c9cd5a66ed xmlns="72668c49-94ea-40d2-beae-2972e9fa7e00">
      <Terms xmlns="http://schemas.microsoft.com/office/infopath/2007/PartnerControls"/>
    </i597d6eeb84842e3a6bbc8c9cd5a66ed>
    <ReviewDate xmlns="72668c49-94ea-40d2-beae-2972e9fa7e00" xsi:nil="true"/>
  </documentManagement>
</p:properties>
</file>

<file path=customXml/itemProps1.xml><?xml version="1.0" encoding="utf-8"?>
<ds:datastoreItem xmlns:ds="http://schemas.openxmlformats.org/officeDocument/2006/customXml" ds:itemID="{A4FFAC16-03A6-4364-9B7A-DB4D0C9889E4}">
  <ds:schemaRefs>
    <ds:schemaRef ds:uri="http://schemas.microsoft.com/sharepoint/v3/contenttype/forms"/>
  </ds:schemaRefs>
</ds:datastoreItem>
</file>

<file path=customXml/itemProps2.xml><?xml version="1.0" encoding="utf-8"?>
<ds:datastoreItem xmlns:ds="http://schemas.openxmlformats.org/officeDocument/2006/customXml" ds:itemID="{62BD6CD4-C95C-43BA-9D2E-4EAA15BF2911}"/>
</file>

<file path=customXml/itemProps3.xml><?xml version="1.0" encoding="utf-8"?>
<ds:datastoreItem xmlns:ds="http://schemas.openxmlformats.org/officeDocument/2006/customXml" ds:itemID="{A67DBB76-3DF7-4A9E-9846-88480B815A18}">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72668c49-94ea-40d2-beae-2972e9fa7e00"/>
    <ds:schemaRef ds:uri="http://schemas.microsoft.com/sharepoint/v3"/>
    <ds:schemaRef ds:uri="http://purl.org/dc/terms/"/>
    <ds:schemaRef ds:uri="http://schemas.openxmlformats.org/package/2006/metadata/core-properties"/>
    <ds:schemaRef ds:uri="27748eab-0dbd-4733-9124-bc232bc1c31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366</TotalTime>
  <Words>3751</Words>
  <Application>Microsoft Office PowerPoint</Application>
  <PresentationFormat>On-screen Show (4:3)</PresentationFormat>
  <Paragraphs>227</Paragraphs>
  <Slides>23</Slides>
  <Notes>23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Rotis SemiSans Pro</vt:lpstr>
      <vt:lpstr>Office Theme</vt:lpstr>
      <vt:lpstr>WELLBEING WORKSHOP  February 2021</vt:lpstr>
      <vt:lpstr>AIMS</vt:lpstr>
      <vt:lpstr>Self-leadership</vt:lpstr>
      <vt:lpstr>Four pillars of self-leadership</vt:lpstr>
      <vt:lpstr>Practising self-leadership</vt:lpstr>
      <vt:lpstr>Healthier Choices</vt:lpstr>
      <vt:lpstr>PowerPoint Presentation</vt:lpstr>
      <vt:lpstr>Healthier choices</vt:lpstr>
      <vt:lpstr>Healthier Choices</vt:lpstr>
      <vt:lpstr>How exercise can improve your wellbeing</vt:lpstr>
      <vt:lpstr>PowerPoint Presentation</vt:lpstr>
      <vt:lpstr>The Benefits of Exercise</vt:lpstr>
      <vt:lpstr>What is regular exercise?</vt:lpstr>
      <vt:lpstr>Exercise during a Pandemic</vt:lpstr>
      <vt:lpstr>Mental Health First Aid</vt:lpstr>
      <vt:lpstr>Mental Health at Work</vt:lpstr>
      <vt:lpstr>PowerPoint Presentation</vt:lpstr>
      <vt:lpstr>PowerPoint Presentation</vt:lpstr>
      <vt:lpstr>PowerPoint Presentation</vt:lpstr>
      <vt:lpstr>Breathing Technique Activity</vt:lpstr>
      <vt:lpstr>PowerPoint Presentation</vt:lpstr>
      <vt:lpstr>Workshops and new presentations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RCM Presentation Template Year of the Midwfe - Red</dc:title>
  <dc:creator>Maskie Maskall</dc:creator>
  <cp:lastModifiedBy>Louise Leiper</cp:lastModifiedBy>
  <cp:revision>14</cp:revision>
  <cp:lastPrinted>2021-02-23T16:38:22Z</cp:lastPrinted>
  <dcterms:created xsi:type="dcterms:W3CDTF">2020-02-24T14:47:54Z</dcterms:created>
  <dcterms:modified xsi:type="dcterms:W3CDTF">2021-02-23T16:38:32Z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2020-02-24T00:00:00Z</vt:filetime>
  </property>
  <property fmtid="{D5CDD505-2E9C-101B-9397-08002B2CF9AE}" pid="3" name="Creator">
    <vt:lpwstr>Microsoft® PowerPoint® for Office 365</vt:lpwstr>
  </property>
  <property fmtid="{D5CDD505-2E9C-101B-9397-08002B2CF9AE}" pid="4" name="LastSaved">
    <vt:filetime>2020-02-24T00:00:00Z</vt:filetime>
  </property>
  <property fmtid="{D5CDD505-2E9C-101B-9397-08002B2CF9AE}" pid="5" name="ContentTypeId">
    <vt:lpwstr>0x0101009BC8F2A7E07D1842A196F09D433F46C7</vt:lpwstr>
  </property>
  <property fmtid="{D5CDD505-2E9C-101B-9397-08002B2CF9AE}" pid="6" name="RCM Thesaurus">
    <vt:lpwstr/>
  </property>
</Properties>
</file>