
<file path=[Content_Types].xml><?xml version="1.0" encoding="utf-8"?>
<Types xmlns="http://schemas.openxmlformats.org/package/2006/content-types">
  <Default Extension="jpg" ContentType="image/jp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17"/>
  </p:notesMasterIdLst>
  <p:sldIdLst>
    <p:sldId id="256" r:id="rId6"/>
    <p:sldId id="257" r:id="rId7"/>
    <p:sldId id="259" r:id="rId8"/>
    <p:sldId id="260" r:id="rId9"/>
    <p:sldId id="261" r:id="rId10"/>
    <p:sldId id="262" r:id="rId11"/>
    <p:sldId id="263" r:id="rId12"/>
    <p:sldId id="264" r:id="rId13"/>
    <p:sldId id="265" r:id="rId14"/>
    <p:sldId id="266" r:id="rId15"/>
    <p:sldId id="258" r:id="rId1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148ED-3031-4354-AEC3-2D5248ED839A}" v="86" dt="2021-01-07T10:30:32.06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510"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1" Type="http://schemas.openxmlformats.org/officeDocument/2006/relationships/slide" Target="slides/slide6.xml"/><Relationship Id="rId6" Type="http://schemas.openxmlformats.org/officeDocument/2006/relationships/slide" Target="slides/slide1.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F992632-A4DE-49AC-A782-CCB4AADE5D6D}" type="datetimeFigureOut">
              <a:rPr lang="en-GB" smtClean="0"/>
              <a:t>07/01/2021</a:t>
            </a:fld>
            <a:endParaRPr lang="en-GB"/>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EE1E653-ACB3-4F74-969A-592E6FBBAF0A}" type="slidenum">
              <a:rPr lang="en-GB" smtClean="0"/>
              <a:t>‹#›</a:t>
            </a:fld>
            <a:endParaRPr lang="en-GB"/>
          </a:p>
        </p:txBody>
      </p:sp>
    </p:spTree>
    <p:extLst>
      <p:ext uri="{BB962C8B-B14F-4D97-AF65-F5344CB8AC3E}">
        <p14:creationId xmlns:p14="http://schemas.microsoft.com/office/powerpoint/2010/main" val="84106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Defined Benefit-promise to pay pension benefits based on salary and length of service.</a:t>
            </a:r>
          </a:p>
          <a:p>
            <a:endParaRPr lang="en-GB" dirty="0"/>
          </a:p>
          <a:p>
            <a:r>
              <a:rPr lang="en-GB" dirty="0"/>
              <a:t>NHS workers: directly employed, medical, dental and ophthalmic practitioners and trainees, general medical practice staff, eligible staff of independent providers (WOS), eligible staff of independent providers who have been granted access to the scheme by the Secretary of state.</a:t>
            </a:r>
          </a:p>
          <a:p>
            <a:r>
              <a:rPr lang="en-GB" dirty="0"/>
              <a:t>Contribution Tiers have been adjusted in the past, currently set at these rates. Contribution tier is calculated on WTE earnings. This is being looked at because it is agreed it is not fair that pat time workers pay a contribution based on full time </a:t>
            </a:r>
            <a:r>
              <a:rPr lang="en-GB" dirty="0" err="1"/>
              <a:t>earniings</a:t>
            </a:r>
            <a:r>
              <a:rPr lang="en-GB" dirty="0"/>
              <a:t> and could be questioned under the equality act. Tiering in itself presents challenges when a member gets a promotion-they tend to move into a higher contribution bracket and so take home pay does not appear to be any higher. The Tiering system is to be reviewed to remove the cliff edges that cause this effect.</a:t>
            </a:r>
          </a:p>
          <a:p>
            <a:r>
              <a:rPr lang="en-GB" dirty="0"/>
              <a:t>All contributions go into a pot with the Treasury and are used to pay those currently retired. Any shortfall is paid by the </a:t>
            </a:r>
            <a:r>
              <a:rPr lang="en-GB" dirty="0" err="1"/>
              <a:t>Treasry</a:t>
            </a:r>
            <a:r>
              <a:rPr lang="en-GB" dirty="0"/>
              <a:t>. There are mechanisms in place that review the scheme on a four yearly basis based on the valuation, the amount needed to pay those currently retired, and the amount required in the future. Adjustments are made via a regulatory framework to make sure it is fit for purpose.</a:t>
            </a:r>
          </a:p>
        </p:txBody>
      </p:sp>
      <p:sp>
        <p:nvSpPr>
          <p:cNvPr id="4" name="Slide Number Placeholder 3"/>
          <p:cNvSpPr>
            <a:spLocks noGrp="1"/>
          </p:cNvSpPr>
          <p:nvPr>
            <p:ph type="sldNum" sz="quarter" idx="5"/>
          </p:nvPr>
        </p:nvSpPr>
        <p:spPr/>
        <p:txBody>
          <a:bodyPr/>
          <a:lstStyle/>
          <a:p>
            <a:fld id="{7EE1E653-ACB3-4F74-969A-592E6FBBAF0A}" type="slidenum">
              <a:rPr lang="en-GB" smtClean="0"/>
              <a:t>2</a:t>
            </a:fld>
            <a:endParaRPr lang="en-GB"/>
          </a:p>
        </p:txBody>
      </p:sp>
    </p:spTree>
    <p:extLst>
      <p:ext uri="{BB962C8B-B14F-4D97-AF65-F5344CB8AC3E}">
        <p14:creationId xmlns:p14="http://schemas.microsoft.com/office/powerpoint/2010/main" val="322226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40% part time workers are paying contributions based on WTE pay.</a:t>
            </a:r>
          </a:p>
          <a:p>
            <a:r>
              <a:rPr lang="en-GB" dirty="0"/>
              <a:t>Scheme members in 2006 clearly more likely to be accessing and using the pension. </a:t>
            </a:r>
          </a:p>
          <a:p>
            <a:r>
              <a:rPr lang="en-GB" dirty="0"/>
              <a:t>Interestingly, the most recent valuation demonstrated that life expectancy had fallen. </a:t>
            </a:r>
          </a:p>
        </p:txBody>
      </p:sp>
      <p:sp>
        <p:nvSpPr>
          <p:cNvPr id="4" name="Slide Number Placeholder 3"/>
          <p:cNvSpPr>
            <a:spLocks noGrp="1"/>
          </p:cNvSpPr>
          <p:nvPr>
            <p:ph type="sldNum" sz="quarter" idx="5"/>
          </p:nvPr>
        </p:nvSpPr>
        <p:spPr/>
        <p:txBody>
          <a:bodyPr/>
          <a:lstStyle/>
          <a:p>
            <a:fld id="{7EE1E653-ACB3-4F74-969A-592E6FBBAF0A}" type="slidenum">
              <a:rPr lang="en-GB" smtClean="0"/>
              <a:t>3</a:t>
            </a:fld>
            <a:endParaRPr lang="en-GB"/>
          </a:p>
        </p:txBody>
      </p:sp>
    </p:spTree>
    <p:extLst>
      <p:ext uri="{BB962C8B-B14F-4D97-AF65-F5344CB8AC3E}">
        <p14:creationId xmlns:p14="http://schemas.microsoft.com/office/powerpoint/2010/main" val="16695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of the Benefit package working in the NHS. </a:t>
            </a:r>
          </a:p>
          <a:p>
            <a:r>
              <a:rPr lang="en-GB" dirty="0"/>
              <a:t>Longer working by building in flexibilities in relation to accessing pension, and returning to work or drawing down some Pension and continuing to work.</a:t>
            </a:r>
          </a:p>
          <a:p>
            <a:endParaRPr lang="en-GB" dirty="0"/>
          </a:p>
          <a:p>
            <a:r>
              <a:rPr lang="en-GB" dirty="0"/>
              <a:t>NHS workers: directly employed, medical, dental and ophthalmic practitioners and trainees, general medical practice staff, eligible staff of independent providers (WOS), eligible staff of independent providers who have been granted access to the scheme by the Secretary of state.</a:t>
            </a:r>
          </a:p>
        </p:txBody>
      </p:sp>
      <p:sp>
        <p:nvSpPr>
          <p:cNvPr id="4" name="Slide Number Placeholder 3"/>
          <p:cNvSpPr>
            <a:spLocks noGrp="1"/>
          </p:cNvSpPr>
          <p:nvPr>
            <p:ph type="sldNum" sz="quarter" idx="5"/>
          </p:nvPr>
        </p:nvSpPr>
        <p:spPr/>
        <p:txBody>
          <a:bodyPr/>
          <a:lstStyle/>
          <a:p>
            <a:fld id="{7EE1E653-ACB3-4F74-969A-592E6FBBAF0A}" type="slidenum">
              <a:rPr lang="en-GB" smtClean="0"/>
              <a:t>4</a:t>
            </a:fld>
            <a:endParaRPr lang="en-GB"/>
          </a:p>
        </p:txBody>
      </p:sp>
    </p:spTree>
    <p:extLst>
      <p:ext uri="{BB962C8B-B14F-4D97-AF65-F5344CB8AC3E}">
        <p14:creationId xmlns:p14="http://schemas.microsoft.com/office/powerpoint/2010/main" val="179145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schemes because of reforms over the years. Depends on age and date of joining which scheme. </a:t>
            </a:r>
          </a:p>
          <a:p>
            <a:r>
              <a:rPr lang="en-GB" dirty="0"/>
              <a:t>Special class benefits to certain occupations (MW, nurses, HV, physios) if joined before 6 March 1995. Can retire at 55 with unreduced benefits provided last 5 years of membership is in special classes.</a:t>
            </a:r>
          </a:p>
          <a:p>
            <a:r>
              <a:rPr lang="en-GB" dirty="0"/>
              <a:t>Reforms of the scheme in 2008 –Existing members could choose (Choice exercise) to move to the new scheme but would </a:t>
            </a:r>
            <a:r>
              <a:rPr lang="en-GB" b="1" dirty="0"/>
              <a:t>keep the same pension age-60 for most but 55 for special classes.</a:t>
            </a:r>
          </a:p>
          <a:p>
            <a:endParaRPr lang="en-GB" b="1" dirty="0"/>
          </a:p>
          <a:p>
            <a:r>
              <a:rPr lang="en-GB" b="1" dirty="0"/>
              <a:t>Accrual rate-The proportion of your earnings you get as a pension for each year in the scheme.</a:t>
            </a:r>
          </a:p>
          <a:p>
            <a:endParaRPr lang="en-GB" b="1" dirty="0"/>
          </a:p>
          <a:p>
            <a:r>
              <a:rPr lang="en-GB" b="1" dirty="0"/>
              <a:t>Pension is calculated by: Pensionable earnings divided by accrual rate times by number of years service.</a:t>
            </a:r>
          </a:p>
          <a:p>
            <a:endParaRPr lang="en-GB" b="1" dirty="0"/>
          </a:p>
          <a:p>
            <a:r>
              <a:rPr lang="en-GB" b="1" dirty="0"/>
              <a:t>Both 1995 and 2008 schemes total membership cannot exceed 45years. Minimum age of joining is 16. Not the best schemes if in this situation member wants to work longer.</a:t>
            </a:r>
          </a:p>
          <a:p>
            <a:endParaRPr lang="en-GB" b="1" dirty="0"/>
          </a:p>
          <a:p>
            <a:endParaRPr lang="en-GB" dirty="0"/>
          </a:p>
        </p:txBody>
      </p:sp>
      <p:sp>
        <p:nvSpPr>
          <p:cNvPr id="4" name="Slide Number Placeholder 3"/>
          <p:cNvSpPr>
            <a:spLocks noGrp="1"/>
          </p:cNvSpPr>
          <p:nvPr>
            <p:ph type="sldNum" sz="quarter" idx="5"/>
          </p:nvPr>
        </p:nvSpPr>
        <p:spPr/>
        <p:txBody>
          <a:bodyPr/>
          <a:lstStyle/>
          <a:p>
            <a:fld id="{7EE1E653-ACB3-4F74-969A-592E6FBBAF0A}" type="slidenum">
              <a:rPr lang="en-GB" smtClean="0"/>
              <a:t>5</a:t>
            </a:fld>
            <a:endParaRPr lang="en-GB"/>
          </a:p>
        </p:txBody>
      </p:sp>
    </p:spTree>
    <p:extLst>
      <p:ext uri="{BB962C8B-B14F-4D97-AF65-F5344CB8AC3E}">
        <p14:creationId xmlns:p14="http://schemas.microsoft.com/office/powerpoint/2010/main" val="51904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Hutton reviewed all Public sector pension schemes. Aim to make sure affordable, sustainable, fair to both the public sector workforce and the tax payer.</a:t>
            </a:r>
          </a:p>
          <a:p>
            <a:r>
              <a:rPr lang="en-GB" dirty="0"/>
              <a:t>Hutton Recommendations: Career Average Revalued Earnings, NPA=SPA, Clear cost ceiling and </a:t>
            </a:r>
            <a:r>
              <a:rPr lang="en-GB" dirty="0" err="1"/>
              <a:t>stabalisers</a:t>
            </a:r>
            <a:r>
              <a:rPr lang="en-GB" dirty="0"/>
              <a:t>, Independent oversight and governance, legal framework, commonality across the public services.</a:t>
            </a:r>
          </a:p>
          <a:p>
            <a:endParaRPr lang="en-GB" dirty="0"/>
          </a:p>
          <a:p>
            <a:r>
              <a:rPr lang="en-GB" dirty="0"/>
              <a:t>Pensions Act-Pension Board, scheme advisory board and Technical Advisory Group  all joint seats: employers and trade unions with Government actuary department and first actuarial (independent). NHS business services authority who administer the scheme.</a:t>
            </a:r>
          </a:p>
        </p:txBody>
      </p:sp>
      <p:sp>
        <p:nvSpPr>
          <p:cNvPr id="4" name="Slide Number Placeholder 3"/>
          <p:cNvSpPr>
            <a:spLocks noGrp="1"/>
          </p:cNvSpPr>
          <p:nvPr>
            <p:ph type="sldNum" sz="quarter" idx="5"/>
          </p:nvPr>
        </p:nvSpPr>
        <p:spPr/>
        <p:txBody>
          <a:bodyPr/>
          <a:lstStyle/>
          <a:p>
            <a:fld id="{7EE1E653-ACB3-4F74-969A-592E6FBBAF0A}" type="slidenum">
              <a:rPr lang="en-GB" smtClean="0"/>
              <a:t>6</a:t>
            </a:fld>
            <a:endParaRPr lang="en-GB"/>
          </a:p>
        </p:txBody>
      </p:sp>
    </p:spTree>
    <p:extLst>
      <p:ext uri="{BB962C8B-B14F-4D97-AF65-F5344CB8AC3E}">
        <p14:creationId xmlns:p14="http://schemas.microsoft.com/office/powerpoint/2010/main" val="1378678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Considerable push back from Trade Unions to the 2015 reforms. Member contributions were increased by 3.2%-big rise. Difficult consultations on these rises with TU’s. Offer of better accrual rate and some protection arrangements in order to </a:t>
            </a:r>
            <a:r>
              <a:rPr lang="en-GB"/>
              <a:t>gain agreement.</a:t>
            </a:r>
            <a:endParaRPr lang="en-GB" dirty="0"/>
          </a:p>
        </p:txBody>
      </p:sp>
      <p:sp>
        <p:nvSpPr>
          <p:cNvPr id="4" name="Slide Number Placeholder 3"/>
          <p:cNvSpPr>
            <a:spLocks noGrp="1"/>
          </p:cNvSpPr>
          <p:nvPr>
            <p:ph type="sldNum" sz="quarter" idx="5"/>
          </p:nvPr>
        </p:nvSpPr>
        <p:spPr/>
        <p:txBody>
          <a:bodyPr/>
          <a:lstStyle/>
          <a:p>
            <a:fld id="{7EE1E653-ACB3-4F74-969A-592E6FBBAF0A}" type="slidenum">
              <a:rPr lang="en-GB" smtClean="0"/>
              <a:t>7</a:t>
            </a:fld>
            <a:endParaRPr lang="en-GB"/>
          </a:p>
        </p:txBody>
      </p:sp>
    </p:spTree>
    <p:extLst>
      <p:ext uri="{BB962C8B-B14F-4D97-AF65-F5344CB8AC3E}">
        <p14:creationId xmlns:p14="http://schemas.microsoft.com/office/powerpoint/2010/main" val="231644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Government plan to move all scheme members into the reformed 2015 scheme on the 1 April 2022.</a:t>
            </a:r>
          </a:p>
        </p:txBody>
      </p:sp>
      <p:sp>
        <p:nvSpPr>
          <p:cNvPr id="4" name="Slide Number Placeholder 3"/>
          <p:cNvSpPr>
            <a:spLocks noGrp="1"/>
          </p:cNvSpPr>
          <p:nvPr>
            <p:ph type="sldNum" sz="quarter" idx="5"/>
          </p:nvPr>
        </p:nvSpPr>
        <p:spPr/>
        <p:txBody>
          <a:bodyPr/>
          <a:lstStyle/>
          <a:p>
            <a:fld id="{7EE1E653-ACB3-4F74-969A-592E6FBBAF0A}" type="slidenum">
              <a:rPr lang="en-GB" smtClean="0"/>
              <a:t>8</a:t>
            </a:fld>
            <a:endParaRPr lang="en-GB"/>
          </a:p>
        </p:txBody>
      </p:sp>
    </p:spTree>
    <p:extLst>
      <p:ext uri="{BB962C8B-B14F-4D97-AF65-F5344CB8AC3E}">
        <p14:creationId xmlns:p14="http://schemas.microsoft.com/office/powerpoint/2010/main" val="82797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 discussions have been pointing more to the deferred choice underpin being  preferred. The decision to remain in your legacy scheme could be heavily influenced I your retirement age. If for example you are in the 1995 scheme and want to retire at 65, you would benefit from being in the 2015 scheme. It is also influenced by future salary increases. Example 1 in Pensions consultation. Nurse in 2008 legacy scheme 45yrs old in 2012-no protection. Salary £30,000 in 2015, future increases of 1% above inflation and retires at 65yrs </a:t>
            </a:r>
            <a:r>
              <a:rPr lang="en-GB" dirty="0" err="1"/>
              <a:t>onld</a:t>
            </a:r>
            <a:r>
              <a:rPr lang="en-GB" dirty="0"/>
              <a:t>. In 2008 scheme would get £5,450 PA in 2015 scheme £6,040 PA. Better off receiving benefits from 2015 reformed scheme.</a:t>
            </a:r>
          </a:p>
        </p:txBody>
      </p:sp>
      <p:sp>
        <p:nvSpPr>
          <p:cNvPr id="4" name="Slide Number Placeholder 3"/>
          <p:cNvSpPr>
            <a:spLocks noGrp="1"/>
          </p:cNvSpPr>
          <p:nvPr>
            <p:ph type="sldNum" sz="quarter" idx="5"/>
          </p:nvPr>
        </p:nvSpPr>
        <p:spPr/>
        <p:txBody>
          <a:bodyPr/>
          <a:lstStyle/>
          <a:p>
            <a:fld id="{7EE1E653-ACB3-4F74-969A-592E6FBBAF0A}" type="slidenum">
              <a:rPr lang="en-GB" smtClean="0"/>
              <a:t>9</a:t>
            </a:fld>
            <a:endParaRPr lang="en-GB"/>
          </a:p>
        </p:txBody>
      </p:sp>
    </p:spTree>
    <p:extLst>
      <p:ext uri="{BB962C8B-B14F-4D97-AF65-F5344CB8AC3E}">
        <p14:creationId xmlns:p14="http://schemas.microsoft.com/office/powerpoint/2010/main" val="254237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Government plan to move all scheme members into the reformed 2015 scheme on the 1 April 2022.</a:t>
            </a:r>
          </a:p>
        </p:txBody>
      </p:sp>
      <p:sp>
        <p:nvSpPr>
          <p:cNvPr id="4" name="Slide Number Placeholder 3"/>
          <p:cNvSpPr>
            <a:spLocks noGrp="1"/>
          </p:cNvSpPr>
          <p:nvPr>
            <p:ph type="sldNum" sz="quarter" idx="5"/>
          </p:nvPr>
        </p:nvSpPr>
        <p:spPr/>
        <p:txBody>
          <a:bodyPr/>
          <a:lstStyle/>
          <a:p>
            <a:fld id="{7EE1E653-ACB3-4F74-969A-592E6FBBAF0A}" type="slidenum">
              <a:rPr lang="en-GB" smtClean="0"/>
              <a:t>10</a:t>
            </a:fld>
            <a:endParaRPr lang="en-GB"/>
          </a:p>
        </p:txBody>
      </p:sp>
    </p:spTree>
    <p:extLst>
      <p:ext uri="{BB962C8B-B14F-4D97-AF65-F5344CB8AC3E}">
        <p14:creationId xmlns:p14="http://schemas.microsoft.com/office/powerpoint/2010/main" val="428939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6525768"/>
            <a:ext cx="8229600" cy="13970"/>
          </a:xfrm>
          <a:custGeom>
            <a:avLst/>
            <a:gdLst/>
            <a:ahLst/>
            <a:cxnLst/>
            <a:rect l="l" t="t" r="r" b="b"/>
            <a:pathLst>
              <a:path w="8229600" h="13970">
                <a:moveTo>
                  <a:pt x="0" y="13563"/>
                </a:moveTo>
                <a:lnTo>
                  <a:pt x="8229600" y="0"/>
                </a:lnTo>
              </a:path>
            </a:pathLst>
          </a:custGeom>
          <a:ln w="9144">
            <a:solidFill>
              <a:srgbClr val="00ADE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994" y="0"/>
            <a:ext cx="9134005" cy="684795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 y="9980"/>
            <a:ext cx="9143994" cy="683797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55659" y="1848395"/>
            <a:ext cx="4232681" cy="452119"/>
          </a:xfrm>
          <a:prstGeom prst="rect">
            <a:avLst/>
          </a:prstGeom>
        </p:spPr>
        <p:txBody>
          <a:bodyPr wrap="square" lIns="0" tIns="0" rIns="0" bIns="0">
            <a:spAutoFit/>
          </a:bodyPr>
          <a:lstStyle>
            <a:lvl1pPr>
              <a:defRPr sz="2800" b="0" i="0">
                <a:solidFill>
                  <a:schemeClr val="bg1"/>
                </a:solidFill>
                <a:latin typeface="Calibri"/>
                <a:cs typeface="Calibri"/>
              </a:defRPr>
            </a:lvl1pPr>
          </a:lstStyle>
          <a:p>
            <a:endParaRPr/>
          </a:p>
        </p:txBody>
      </p:sp>
      <p:sp>
        <p:nvSpPr>
          <p:cNvPr id="3" name="Holder 3"/>
          <p:cNvSpPr>
            <a:spLocks noGrp="1"/>
          </p:cNvSpPr>
          <p:nvPr>
            <p:ph type="body" idx="1"/>
          </p:nvPr>
        </p:nvSpPr>
        <p:spPr>
          <a:xfrm>
            <a:off x="535940" y="1223264"/>
            <a:ext cx="8072119" cy="32632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1/7/2021</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www.nhsbsa.nhs.uk/" TargetMode="External"/><Relationship Id="rId3" Type="http://schemas.openxmlformats.org/officeDocument/2006/relationships/slideLayout" Target="../slideLayouts/slideLayout2.xml"/><Relationship Id="rId7" Type="http://schemas.openxmlformats.org/officeDocument/2006/relationships/hyperlink" Target="https://www.youtube.com/watch?v=MHDfbMuRfr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facebook.com/midwivesRCM" TargetMode="External"/><Relationship Id="rId5" Type="http://schemas.openxmlformats.org/officeDocument/2006/relationships/hyperlink" Target="mailto:info@rcm.org.uk" TargetMode="External"/><Relationship Id="rId4" Type="http://schemas.openxmlformats.org/officeDocument/2006/relationships/hyperlink" Target="http://www.rcm.org.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www.rcm.org.uk/"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5659" y="1848395"/>
            <a:ext cx="4232681" cy="2597506"/>
          </a:xfrm>
          <a:prstGeom prst="rect">
            <a:avLst/>
          </a:prstGeom>
        </p:spPr>
        <p:txBody>
          <a:bodyPr vert="horz" wrap="square" lIns="0" tIns="12065" rIns="0" bIns="0" rtlCol="0">
            <a:spAutoFit/>
          </a:bodyPr>
          <a:lstStyle/>
          <a:p>
            <a:pPr marL="120650" algn="ctr">
              <a:lnSpc>
                <a:spcPct val="100000"/>
              </a:lnSpc>
              <a:spcBef>
                <a:spcPts val="95"/>
              </a:spcBef>
            </a:pPr>
            <a:r>
              <a:rPr lang="en-GB" spc="-5" dirty="0"/>
              <a:t>Pensions update</a:t>
            </a:r>
            <a:br>
              <a:rPr lang="en-GB" spc="-5" dirty="0"/>
            </a:br>
            <a:br>
              <a:rPr lang="en-GB" spc="-5" dirty="0"/>
            </a:br>
            <a:r>
              <a:rPr lang="en-GB" spc="-5" dirty="0"/>
              <a:t>Lynne Galvin Regional Officer</a:t>
            </a:r>
            <a:br>
              <a:rPr lang="en-GB" spc="-5" dirty="0"/>
            </a:br>
            <a:br>
              <a:rPr lang="en-GB" spc="-5" dirty="0"/>
            </a:br>
            <a:r>
              <a:rPr lang="en-GB" spc="-5" dirty="0"/>
              <a:t>September 2020</a:t>
            </a:r>
            <a:endParaRPr spc="-10" dirty="0"/>
          </a:p>
        </p:txBody>
      </p:sp>
      <p:pic>
        <p:nvPicPr>
          <p:cNvPr id="6" name="Video 5">
            <a:hlinkClick r:id="" action="ppaction://media"/>
            <a:extLst>
              <a:ext uri="{FF2B5EF4-FFF2-40B4-BE49-F238E27FC236}">
                <a16:creationId xmlns:a16="http://schemas.microsoft.com/office/drawing/2014/main" id="{5F7625B5-EF39-43FE-B620-274404935F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7429500" y="5143500"/>
            <a:ext cx="17145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34"/>
    </mc:Choice>
    <mc:Fallback xmlns="">
      <p:transition spd="slow" advTm="2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3400" y="914400"/>
            <a:ext cx="7761605" cy="1552989"/>
          </a:xfrm>
          <a:prstGeom prst="rect">
            <a:avLst/>
          </a:prstGeom>
        </p:spPr>
        <p:txBody>
          <a:bodyPr vert="horz" wrap="square" lIns="0" tIns="67310" rIns="0" bIns="0" rtlCol="0">
            <a:spAutoFit/>
          </a:bodyPr>
          <a:lstStyle/>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dirty="0">
              <a:latin typeface="Calibri"/>
              <a:cs typeface="Calibri"/>
            </a:endParaRPr>
          </a:p>
          <a:p>
            <a:pPr marL="12700">
              <a:lnSpc>
                <a:spcPct val="100000"/>
              </a:lnSpc>
              <a:spcBef>
                <a:spcPts val="530"/>
              </a:spcBef>
            </a:pPr>
            <a:endParaRPr lang="en-GB" sz="2100" b="1" dirty="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6567006" cy="382156"/>
          </a:xfrm>
          <a:prstGeom prst="rect">
            <a:avLst/>
          </a:prstGeom>
        </p:spPr>
        <p:txBody>
          <a:bodyPr vert="horz" wrap="square" lIns="0" tIns="12700" rIns="0" bIns="0" rtlCol="0">
            <a:spAutoFit/>
          </a:bodyPr>
          <a:lstStyle/>
          <a:p>
            <a:pPr marL="12700">
              <a:lnSpc>
                <a:spcPct val="100000"/>
              </a:lnSpc>
              <a:spcBef>
                <a:spcPts val="100"/>
              </a:spcBef>
            </a:pPr>
            <a:r>
              <a:rPr lang="en-GB" sz="2400" dirty="0"/>
              <a:t>Where do I go to find out about my pension?</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sp>
        <p:nvSpPr>
          <p:cNvPr id="9" name="TextBox 8">
            <a:extLst>
              <a:ext uri="{FF2B5EF4-FFF2-40B4-BE49-F238E27FC236}">
                <a16:creationId xmlns:a16="http://schemas.microsoft.com/office/drawing/2014/main" id="{CB97A920-B426-4970-87B5-A52E2BC5C21B}"/>
              </a:ext>
            </a:extLst>
          </p:cNvPr>
          <p:cNvSpPr txBox="1"/>
          <p:nvPr/>
        </p:nvSpPr>
        <p:spPr>
          <a:xfrm>
            <a:off x="457200" y="1143000"/>
            <a:ext cx="8077200" cy="4801314"/>
          </a:xfrm>
          <a:prstGeom prst="rect">
            <a:avLst/>
          </a:prstGeom>
          <a:noFill/>
        </p:spPr>
        <p:txBody>
          <a:bodyPr wrap="square" rtlCol="0">
            <a:spAutoFit/>
          </a:bodyPr>
          <a:lstStyle/>
          <a:p>
            <a:endParaRPr lang="en-GB" u="sng" dirty="0">
              <a:hlinkClick r:id="rId7">
                <a:extLst>
                  <a:ext uri="{A12FA001-AC4F-418D-AE19-62706E023703}">
                    <ahyp:hlinkClr xmlns:ahyp="http://schemas.microsoft.com/office/drawing/2018/hyperlinkcolor" val="tx"/>
                  </a:ext>
                </a:extLst>
              </a:hlinkClick>
            </a:endParaRPr>
          </a:p>
          <a:p>
            <a:r>
              <a:rPr lang="en-GB" dirty="0"/>
              <a:t>Total Reward statement-should be being promoted in your Trust now</a:t>
            </a:r>
          </a:p>
          <a:p>
            <a:endParaRPr lang="en-GB" dirty="0"/>
          </a:p>
          <a:p>
            <a:r>
              <a:rPr lang="en-GB" dirty="0"/>
              <a:t>More than just your Pension-all benefits</a:t>
            </a:r>
          </a:p>
          <a:p>
            <a:endParaRPr lang="en-GB" dirty="0"/>
          </a:p>
          <a:p>
            <a:r>
              <a:rPr lang="en-GB" dirty="0"/>
              <a:t>Via ESR</a:t>
            </a:r>
          </a:p>
          <a:p>
            <a:endParaRPr lang="en-GB" dirty="0"/>
          </a:p>
          <a:p>
            <a:r>
              <a:rPr lang="en-GB" dirty="0">
                <a:hlinkClick r:id="rId8"/>
              </a:rPr>
              <a:t>www.nhsbsa.nhs.uk</a:t>
            </a:r>
            <a:r>
              <a:rPr lang="en-GB" dirty="0"/>
              <a:t> </a:t>
            </a:r>
            <a:r>
              <a:rPr lang="en-GB"/>
              <a:t>(England and Wales)</a:t>
            </a:r>
            <a:endParaRPr lang="en-GB" dirty="0"/>
          </a:p>
          <a:p>
            <a:endParaRPr lang="en-GB" dirty="0">
              <a:solidFill>
                <a:srgbClr val="800080"/>
              </a:solidFill>
              <a:hlinkClick r:id="rId7">
                <a:extLst>
                  <a:ext uri="{A12FA001-AC4F-418D-AE19-62706E023703}">
                    <ahyp:hlinkClr xmlns:ahyp="http://schemas.microsoft.com/office/drawing/2018/hyperlinkcolor" val="tx"/>
                  </a:ext>
                </a:extLst>
              </a:hlinkClick>
            </a:endParaRPr>
          </a:p>
          <a:p>
            <a:endParaRPr lang="en-GB" dirty="0">
              <a:solidFill>
                <a:srgbClr val="800080"/>
              </a:solidFill>
              <a:hlinkClick r:id="rId7">
                <a:extLst>
                  <a:ext uri="{A12FA001-AC4F-418D-AE19-62706E023703}">
                    <ahyp:hlinkClr xmlns:ahyp="http://schemas.microsoft.com/office/drawing/2018/hyperlinkcolor" val="tx"/>
                  </a:ext>
                </a:extLst>
              </a:hlinkClick>
            </a:endParaRPr>
          </a:p>
          <a:p>
            <a:endParaRPr lang="en-GB" dirty="0">
              <a:solidFill>
                <a:srgbClr val="800080"/>
              </a:solidFill>
              <a:hlinkClick r:id="rId7">
                <a:extLst>
                  <a:ext uri="{A12FA001-AC4F-418D-AE19-62706E023703}">
                    <ahyp:hlinkClr xmlns:ahyp="http://schemas.microsoft.com/office/drawing/2018/hyperlinkcolor" val="tx"/>
                  </a:ext>
                </a:extLst>
              </a:hlinkClick>
            </a:endParaRPr>
          </a:p>
          <a:p>
            <a:r>
              <a:rPr lang="en-GB" dirty="0">
                <a:solidFill>
                  <a:srgbClr val="800080"/>
                </a:solidFill>
                <a:hlinkClick r:id="rId7">
                  <a:extLst>
                    <a:ext uri="{A12FA001-AC4F-418D-AE19-62706E023703}">
                      <ahyp:hlinkClr xmlns:ahyp="http://schemas.microsoft.com/office/drawing/2018/hyperlinkcolor" val="tx"/>
                    </a:ext>
                  </a:extLst>
                </a:hlinkClick>
              </a:rPr>
              <a:t>https://www.youtube.com/watch?v=MHDfbMuRfr0</a:t>
            </a:r>
            <a:endParaRPr lang="en-GB" dirty="0"/>
          </a:p>
          <a:p>
            <a:endParaRPr lang="en-GB" dirty="0"/>
          </a:p>
          <a:p>
            <a:endParaRPr lang="en-GB" dirty="0"/>
          </a:p>
          <a:p>
            <a:r>
              <a:rPr lang="en-GB" dirty="0"/>
              <a:t>We are unable to provide any personal advice on your pension. You should seek advice from an independent financial advisor.</a:t>
            </a:r>
          </a:p>
          <a:p>
            <a:endParaRPr lang="en-GB" dirty="0"/>
          </a:p>
        </p:txBody>
      </p:sp>
      <p:pic>
        <p:nvPicPr>
          <p:cNvPr id="8" name="Audio 7">
            <a:hlinkClick r:id="" action="ppaction://media"/>
            <a:extLst>
              <a:ext uri="{FF2B5EF4-FFF2-40B4-BE49-F238E27FC236}">
                <a16:creationId xmlns:a16="http://schemas.microsoft.com/office/drawing/2014/main" id="{E9B9F3C8-DAC6-4773-8F84-E0A3B5903E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7905565"/>
      </p:ext>
    </p:extLst>
  </p:cSld>
  <p:clrMapOvr>
    <a:masterClrMapping/>
  </p:clrMapOvr>
  <mc:AlternateContent xmlns:mc="http://schemas.openxmlformats.org/markup-compatibility/2006" xmlns:p14="http://schemas.microsoft.com/office/powerpoint/2010/main">
    <mc:Choice Requires="p14">
      <p:transition spd="slow" p14:dur="2000" advTm="99259"/>
    </mc:Choice>
    <mc:Fallback xmlns="">
      <p:transition spd="slow" advTm="9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43200" y="1066800"/>
            <a:ext cx="3657600" cy="2768600"/>
          </a:xfrm>
          <a:prstGeom prst="rect">
            <a:avLst/>
          </a:prstGeom>
        </p:spPr>
        <p:txBody>
          <a:bodyPr vert="horz" wrap="square" lIns="0" tIns="12700" rIns="0" bIns="0" rtlCol="0">
            <a:spAutoFit/>
          </a:bodyPr>
          <a:lstStyle/>
          <a:p>
            <a:pPr algn="ctr">
              <a:lnSpc>
                <a:spcPct val="100000"/>
              </a:lnSpc>
              <a:spcBef>
                <a:spcPts val="100"/>
              </a:spcBef>
            </a:pPr>
            <a:r>
              <a:rPr sz="2000" spc="-5" dirty="0">
                <a:solidFill>
                  <a:srgbClr val="FFFFFF"/>
                </a:solidFill>
                <a:latin typeface="Calibri"/>
                <a:cs typeface="Calibri"/>
              </a:rPr>
              <a:t>For further</a:t>
            </a:r>
            <a:r>
              <a:rPr sz="2000" spc="-65" dirty="0">
                <a:solidFill>
                  <a:srgbClr val="FFFFFF"/>
                </a:solidFill>
                <a:latin typeface="Calibri"/>
                <a:cs typeface="Calibri"/>
              </a:rPr>
              <a:t> </a:t>
            </a:r>
            <a:r>
              <a:rPr sz="2000" spc="-5" dirty="0">
                <a:solidFill>
                  <a:srgbClr val="FFFFFF"/>
                </a:solidFill>
                <a:latin typeface="Calibri"/>
                <a:cs typeface="Calibri"/>
              </a:rPr>
              <a:t>information:</a:t>
            </a:r>
            <a:endParaRPr sz="2000" dirty="0">
              <a:latin typeface="Calibri"/>
              <a:cs typeface="Calibri"/>
            </a:endParaRPr>
          </a:p>
          <a:p>
            <a:pPr>
              <a:lnSpc>
                <a:spcPct val="100000"/>
              </a:lnSpc>
              <a:spcBef>
                <a:spcPts val="15"/>
              </a:spcBef>
            </a:pPr>
            <a:endParaRPr sz="1950" dirty="0">
              <a:latin typeface="Calibri"/>
              <a:cs typeface="Calibri"/>
            </a:endParaRPr>
          </a:p>
          <a:p>
            <a:pPr marL="451484" marR="445770" indent="3175" algn="ctr">
              <a:lnSpc>
                <a:spcPct val="100000"/>
              </a:lnSpc>
              <a:spcBef>
                <a:spcPts val="5"/>
              </a:spcBef>
            </a:pPr>
            <a:r>
              <a:rPr sz="2000" dirty="0">
                <a:solidFill>
                  <a:schemeClr val="bg1"/>
                </a:solidFill>
                <a:latin typeface="Calibri"/>
                <a:cs typeface="Calibri"/>
                <a:hlinkClick r:id="rId4">
                  <a:extLst>
                    <a:ext uri="{A12FA001-AC4F-418D-AE19-62706E023703}">
                      <ahyp:hlinkClr xmlns:ahyp="http://schemas.microsoft.com/office/drawing/2018/hyperlinkcolor" val="tx"/>
                    </a:ext>
                  </a:extLst>
                </a:hlinkClick>
              </a:rPr>
              <a:t>Website: www.rcm.org.uk </a:t>
            </a:r>
            <a:r>
              <a:rPr sz="2000" dirty="0">
                <a:solidFill>
                  <a:schemeClr val="bg1"/>
                </a:solidFill>
                <a:latin typeface="Calibri"/>
                <a:cs typeface="Calibri"/>
              </a:rPr>
              <a:t> </a:t>
            </a:r>
            <a:r>
              <a:rPr sz="2000" spc="-5" dirty="0">
                <a:solidFill>
                  <a:srgbClr val="FFFFFF"/>
                </a:solidFill>
                <a:latin typeface="Calibri"/>
                <a:cs typeface="Calibri"/>
              </a:rPr>
              <a:t>Telephone: </a:t>
            </a:r>
            <a:r>
              <a:rPr sz="2000" dirty="0">
                <a:solidFill>
                  <a:srgbClr val="FFFFFF"/>
                </a:solidFill>
                <a:latin typeface="Calibri"/>
                <a:cs typeface="Calibri"/>
              </a:rPr>
              <a:t>0300 303</a:t>
            </a:r>
            <a:r>
              <a:rPr sz="2000" spc="-95" dirty="0">
                <a:solidFill>
                  <a:srgbClr val="FFFFFF"/>
                </a:solidFill>
                <a:latin typeface="Calibri"/>
                <a:cs typeface="Calibri"/>
              </a:rPr>
              <a:t> </a:t>
            </a:r>
            <a:r>
              <a:rPr sz="2000" dirty="0">
                <a:solidFill>
                  <a:srgbClr val="FFFFFF"/>
                </a:solidFill>
                <a:latin typeface="Calibri"/>
                <a:cs typeface="Calibri"/>
              </a:rPr>
              <a:t>0444  </a:t>
            </a:r>
            <a:r>
              <a:rPr sz="2000" spc="-5" dirty="0">
                <a:solidFill>
                  <a:srgbClr val="FFFFFF"/>
                </a:solidFill>
                <a:latin typeface="Calibri"/>
                <a:cs typeface="Calibri"/>
              </a:rPr>
              <a:t>Email:</a:t>
            </a:r>
            <a:r>
              <a:rPr sz="2000" spc="-30" dirty="0">
                <a:solidFill>
                  <a:srgbClr val="FFFFFF"/>
                </a:solidFill>
                <a:latin typeface="Calibri"/>
                <a:cs typeface="Calibri"/>
              </a:rPr>
              <a:t> </a:t>
            </a:r>
            <a:r>
              <a:rPr sz="2000" spc="-5" dirty="0">
                <a:solidFill>
                  <a:schemeClr val="bg1"/>
                </a:solidFill>
                <a:latin typeface="Calibri"/>
                <a:cs typeface="Calibri"/>
                <a:hlinkClick r:id="rId5">
                  <a:extLst>
                    <a:ext uri="{A12FA001-AC4F-418D-AE19-62706E023703}">
                      <ahyp:hlinkClr xmlns:ahyp="http://schemas.microsoft.com/office/drawing/2018/hyperlinkcolor" val="tx"/>
                    </a:ext>
                  </a:extLst>
                </a:hlinkClick>
              </a:rPr>
              <a:t>info@rcm.org.uk</a:t>
            </a:r>
            <a:endParaRPr sz="2000" dirty="0">
              <a:solidFill>
                <a:schemeClr val="bg1"/>
              </a:solidFill>
              <a:latin typeface="Calibri"/>
              <a:cs typeface="Calibri"/>
            </a:endParaRPr>
          </a:p>
          <a:p>
            <a:pPr>
              <a:lnSpc>
                <a:spcPct val="100000"/>
              </a:lnSpc>
              <a:spcBef>
                <a:spcPts val="15"/>
              </a:spcBef>
            </a:pPr>
            <a:endParaRPr sz="1950" dirty="0">
              <a:latin typeface="Calibri"/>
              <a:cs typeface="Calibri"/>
            </a:endParaRPr>
          </a:p>
          <a:p>
            <a:pPr marL="974090" marR="5080" indent="-962025">
              <a:lnSpc>
                <a:spcPct val="100000"/>
              </a:lnSpc>
              <a:spcBef>
                <a:spcPts val="5"/>
              </a:spcBef>
            </a:pPr>
            <a:r>
              <a:rPr sz="2000" dirty="0">
                <a:solidFill>
                  <a:schemeClr val="bg1"/>
                </a:solidFill>
                <a:latin typeface="Calibri"/>
                <a:cs typeface="Calibri"/>
                <a:hlinkClick r:id="rId6">
                  <a:extLst>
                    <a:ext uri="{A12FA001-AC4F-418D-AE19-62706E023703}">
                      <ahyp:hlinkClr xmlns:ahyp="http://schemas.microsoft.com/office/drawing/2018/hyperlinkcolor" val="tx"/>
                    </a:ext>
                  </a:extLst>
                </a:hlinkClick>
              </a:rPr>
              <a:t>www.facebook.com/midwivesRCM </a:t>
            </a:r>
            <a:r>
              <a:rPr sz="2000" dirty="0">
                <a:solidFill>
                  <a:schemeClr val="bg1"/>
                </a:solidFill>
                <a:latin typeface="Calibri"/>
                <a:cs typeface="Calibri"/>
              </a:rPr>
              <a:t> </a:t>
            </a:r>
            <a:r>
              <a:rPr sz="2000" spc="-5" dirty="0">
                <a:solidFill>
                  <a:srgbClr val="FFFFFF"/>
                </a:solidFill>
                <a:latin typeface="Calibri"/>
                <a:cs typeface="Calibri"/>
              </a:rPr>
              <a:t>@MidwivesRCM  </a:t>
            </a:r>
            <a:r>
              <a:rPr sz="2000" dirty="0">
                <a:solidFill>
                  <a:srgbClr val="FFFFFF"/>
                </a:solidFill>
                <a:latin typeface="Calibri"/>
                <a:cs typeface="Calibri"/>
              </a:rPr>
              <a:t>midwives_RCM</a:t>
            </a:r>
            <a:endParaRPr sz="2000" dirty="0">
              <a:latin typeface="Calibri"/>
              <a:cs typeface="Calibri"/>
            </a:endParaRPr>
          </a:p>
        </p:txBody>
      </p:sp>
      <p:pic>
        <p:nvPicPr>
          <p:cNvPr id="3" name="Audio 2">
            <a:hlinkClick r:id="" action="ppaction://media"/>
            <a:extLst>
              <a:ext uri="{FF2B5EF4-FFF2-40B4-BE49-F238E27FC236}">
                <a16:creationId xmlns:a16="http://schemas.microsoft.com/office/drawing/2014/main" id="{74B7444C-0751-4320-A0B5-B5020F97EF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67"/>
    </mc:Choice>
    <mc:Fallback xmlns="">
      <p:transition spd="slow" advTm="3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5940" y="1223264"/>
            <a:ext cx="7761605" cy="4546116"/>
          </a:xfrm>
          <a:prstGeom prst="rect">
            <a:avLst/>
          </a:prstGeom>
        </p:spPr>
        <p:txBody>
          <a:bodyPr vert="horz" wrap="square" lIns="0" tIns="67310" rIns="0" bIns="0" rtlCol="0" anchor="t">
            <a:spAutoFit/>
          </a:bodyPr>
          <a:lstStyle/>
          <a:p>
            <a:pPr marL="12700">
              <a:lnSpc>
                <a:spcPct val="100000"/>
              </a:lnSpc>
              <a:spcBef>
                <a:spcPts val="530"/>
              </a:spcBef>
            </a:pPr>
            <a:r>
              <a:rPr lang="en-GB" b="1" spc="-5" dirty="0">
                <a:latin typeface="Calibri"/>
                <a:cs typeface="Calibri"/>
              </a:rPr>
              <a:t>NHS Pension Scheme</a:t>
            </a:r>
            <a:endParaRPr sz="1800" dirty="0">
              <a:latin typeface="Calibri"/>
              <a:cs typeface="Calibri"/>
            </a:endParaRPr>
          </a:p>
          <a:p>
            <a:pPr>
              <a:lnSpc>
                <a:spcPct val="100000"/>
              </a:lnSpc>
              <a:spcBef>
                <a:spcPts val="30"/>
              </a:spcBef>
            </a:pPr>
            <a:endParaRPr lang="en-GB" sz="2100" dirty="0">
              <a:latin typeface="Calibri"/>
              <a:cs typeface="Calibri"/>
            </a:endParaRPr>
          </a:p>
          <a:p>
            <a:pPr>
              <a:lnSpc>
                <a:spcPct val="100000"/>
              </a:lnSpc>
              <a:spcBef>
                <a:spcPts val="30"/>
              </a:spcBef>
            </a:pPr>
            <a:r>
              <a:rPr lang="en-GB" sz="2100" dirty="0">
                <a:latin typeface="Calibri"/>
                <a:cs typeface="Calibri"/>
              </a:rPr>
              <a:t>Public service pension scheme</a:t>
            </a:r>
          </a:p>
          <a:p>
            <a:pPr>
              <a:lnSpc>
                <a:spcPct val="100000"/>
              </a:lnSpc>
              <a:spcBef>
                <a:spcPts val="30"/>
              </a:spcBef>
            </a:pPr>
            <a:endParaRPr lang="en-GB" sz="2100" dirty="0">
              <a:latin typeface="Calibri"/>
              <a:cs typeface="Calibri"/>
            </a:endParaRPr>
          </a:p>
          <a:p>
            <a:pPr>
              <a:lnSpc>
                <a:spcPct val="100000"/>
              </a:lnSpc>
              <a:spcBef>
                <a:spcPts val="30"/>
              </a:spcBef>
            </a:pPr>
            <a:r>
              <a:rPr lang="en-GB" sz="2100" dirty="0">
                <a:latin typeface="Calibri"/>
                <a:cs typeface="Calibri"/>
              </a:rPr>
              <a:t>Open to NHS workers between 16 and 75.</a:t>
            </a:r>
          </a:p>
          <a:p>
            <a:pPr>
              <a:lnSpc>
                <a:spcPct val="100000"/>
              </a:lnSpc>
              <a:spcBef>
                <a:spcPts val="30"/>
              </a:spcBef>
            </a:pPr>
            <a:endParaRPr lang="en-GB" sz="2100" dirty="0">
              <a:latin typeface="Calibri"/>
              <a:cs typeface="Calibri"/>
            </a:endParaRPr>
          </a:p>
          <a:p>
            <a:pPr>
              <a:lnSpc>
                <a:spcPct val="100000"/>
              </a:lnSpc>
              <a:spcBef>
                <a:spcPts val="30"/>
              </a:spcBef>
            </a:pPr>
            <a:r>
              <a:rPr lang="en-GB" sz="2100" dirty="0">
                <a:latin typeface="Calibri"/>
                <a:cs typeface="Calibri"/>
              </a:rPr>
              <a:t>Defined Benefit</a:t>
            </a:r>
          </a:p>
          <a:p>
            <a:pPr>
              <a:lnSpc>
                <a:spcPct val="100000"/>
              </a:lnSpc>
              <a:spcBef>
                <a:spcPts val="30"/>
              </a:spcBef>
            </a:pPr>
            <a:endParaRPr lang="en-GB" sz="2100" dirty="0">
              <a:latin typeface="Calibri"/>
              <a:cs typeface="Calibri"/>
            </a:endParaRPr>
          </a:p>
          <a:p>
            <a:pPr>
              <a:lnSpc>
                <a:spcPct val="100000"/>
              </a:lnSpc>
              <a:spcBef>
                <a:spcPts val="30"/>
              </a:spcBef>
            </a:pPr>
            <a:r>
              <a:rPr lang="en-GB" sz="2100" dirty="0">
                <a:latin typeface="Calibri"/>
                <a:cs typeface="Calibri"/>
              </a:rPr>
              <a:t>Tiered member contributions 5% to 14.5% dependant on salary</a:t>
            </a:r>
          </a:p>
          <a:p>
            <a:pPr>
              <a:lnSpc>
                <a:spcPct val="100000"/>
              </a:lnSpc>
              <a:spcBef>
                <a:spcPts val="30"/>
              </a:spcBef>
            </a:pPr>
            <a:endParaRPr lang="en-GB" sz="2100" dirty="0">
              <a:latin typeface="Calibri"/>
              <a:cs typeface="Calibri"/>
            </a:endParaRPr>
          </a:p>
          <a:p>
            <a:pPr>
              <a:spcBef>
                <a:spcPts val="30"/>
              </a:spcBef>
            </a:pPr>
            <a:r>
              <a:rPr lang="en-GB" sz="2100" dirty="0">
                <a:latin typeface="Calibri"/>
                <a:cs typeface="Calibri"/>
              </a:rPr>
              <a:t>Employer contributions (20% currently)</a:t>
            </a:r>
          </a:p>
          <a:p>
            <a:pPr>
              <a:lnSpc>
                <a:spcPct val="100000"/>
              </a:lnSpc>
              <a:spcBef>
                <a:spcPts val="30"/>
              </a:spcBef>
            </a:pPr>
            <a:endParaRPr lang="en-GB" sz="2100" dirty="0">
              <a:latin typeface="Calibri"/>
              <a:cs typeface="Calibri"/>
            </a:endParaRPr>
          </a:p>
          <a:p>
            <a:pPr>
              <a:lnSpc>
                <a:spcPct val="100000"/>
              </a:lnSpc>
              <a:spcBef>
                <a:spcPts val="30"/>
              </a:spcBef>
            </a:pPr>
            <a:r>
              <a:rPr lang="en-GB" sz="2100" dirty="0">
                <a:latin typeface="Calibri"/>
                <a:cs typeface="Calibri"/>
              </a:rPr>
              <a:t>Member and Employee contributions used to pay benefits (excess paid to/shortfall paid by the Treasury)</a:t>
            </a:r>
            <a:endParaRPr sz="2100" dirty="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7194" y="94246"/>
            <a:ext cx="1918805"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Background</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pic>
        <p:nvPicPr>
          <p:cNvPr id="8" name="Audio 7">
            <a:hlinkClick r:id="" action="ppaction://media"/>
            <a:extLst>
              <a:ext uri="{FF2B5EF4-FFF2-40B4-BE49-F238E27FC236}">
                <a16:creationId xmlns:a16="http://schemas.microsoft.com/office/drawing/2014/main" id="{4A7F4B83-DCCB-4E72-B7C8-B3151FB0C2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183"/>
    </mc:Choice>
    <mc:Fallback xmlns="">
      <p:transition spd="slow" advTm="12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5940" y="1223264"/>
            <a:ext cx="7761605" cy="4263988"/>
          </a:xfrm>
          <a:prstGeom prst="rect">
            <a:avLst/>
          </a:prstGeom>
        </p:spPr>
        <p:txBody>
          <a:bodyPr vert="horz" wrap="square" lIns="0" tIns="67310" rIns="0" bIns="0" rtlCol="0">
            <a:spAutoFit/>
          </a:bodyPr>
          <a:lstStyle/>
          <a:p>
            <a:pPr marL="12700">
              <a:lnSpc>
                <a:spcPct val="100000"/>
              </a:lnSpc>
              <a:spcBef>
                <a:spcPts val="530"/>
              </a:spcBef>
            </a:pPr>
            <a:r>
              <a:rPr lang="en-GB" sz="2100" b="1" dirty="0">
                <a:latin typeface="Calibri"/>
                <a:cs typeface="Calibri"/>
              </a:rPr>
              <a:t>NHS Workforce</a:t>
            </a:r>
          </a:p>
          <a:p>
            <a:pPr marL="12700">
              <a:lnSpc>
                <a:spcPct val="100000"/>
              </a:lnSpc>
              <a:spcBef>
                <a:spcPts val="530"/>
              </a:spcBef>
            </a:pPr>
            <a:endParaRPr lang="en-GB" sz="2100" b="1" dirty="0">
              <a:latin typeface="Calibri"/>
              <a:cs typeface="Calibri"/>
            </a:endParaRPr>
          </a:p>
          <a:p>
            <a:pPr marL="12700">
              <a:lnSpc>
                <a:spcPct val="100000"/>
              </a:lnSpc>
              <a:spcBef>
                <a:spcPts val="530"/>
              </a:spcBef>
            </a:pPr>
            <a:r>
              <a:rPr lang="en-GB" sz="2100" dirty="0">
                <a:latin typeface="Calibri"/>
                <a:cs typeface="Calibri"/>
              </a:rPr>
              <a:t>1.6 million NHS workers in England and Wales</a:t>
            </a:r>
          </a:p>
          <a:p>
            <a:pPr marL="12700">
              <a:lnSpc>
                <a:spcPct val="100000"/>
              </a:lnSpc>
              <a:spcBef>
                <a:spcPts val="530"/>
              </a:spcBef>
            </a:pPr>
            <a:endParaRPr lang="en-GB" sz="2100" dirty="0">
              <a:latin typeface="Calibri"/>
              <a:cs typeface="Calibri"/>
            </a:endParaRPr>
          </a:p>
          <a:p>
            <a:pPr marL="12700">
              <a:lnSpc>
                <a:spcPct val="100000"/>
              </a:lnSpc>
              <a:spcBef>
                <a:spcPts val="530"/>
              </a:spcBef>
            </a:pPr>
            <a:r>
              <a:rPr lang="en-GB" sz="2100" dirty="0">
                <a:latin typeface="Calibri"/>
                <a:cs typeface="Calibri"/>
              </a:rPr>
              <a:t>80% female</a:t>
            </a:r>
          </a:p>
          <a:p>
            <a:pPr marL="12700">
              <a:lnSpc>
                <a:spcPct val="100000"/>
              </a:lnSpc>
              <a:spcBef>
                <a:spcPts val="530"/>
              </a:spcBef>
            </a:pPr>
            <a:endParaRPr lang="en-GB" sz="2100" dirty="0">
              <a:latin typeface="Calibri"/>
              <a:cs typeface="Calibri"/>
            </a:endParaRPr>
          </a:p>
          <a:p>
            <a:pPr marL="12700">
              <a:lnSpc>
                <a:spcPct val="100000"/>
              </a:lnSpc>
              <a:spcBef>
                <a:spcPts val="530"/>
              </a:spcBef>
            </a:pPr>
            <a:r>
              <a:rPr lang="en-GB" sz="2100" dirty="0">
                <a:latin typeface="Calibri"/>
                <a:cs typeface="Calibri"/>
              </a:rPr>
              <a:t>40% part time</a:t>
            </a:r>
          </a:p>
          <a:p>
            <a:pPr marL="12700">
              <a:lnSpc>
                <a:spcPct val="100000"/>
              </a:lnSpc>
              <a:spcBef>
                <a:spcPts val="530"/>
              </a:spcBef>
            </a:pPr>
            <a:endParaRPr lang="en-GB" sz="2100" dirty="0">
              <a:latin typeface="Calibri"/>
              <a:cs typeface="Calibri"/>
            </a:endParaRPr>
          </a:p>
          <a:p>
            <a:pPr marL="12700">
              <a:lnSpc>
                <a:spcPct val="100000"/>
              </a:lnSpc>
              <a:spcBef>
                <a:spcPts val="530"/>
              </a:spcBef>
            </a:pPr>
            <a:r>
              <a:rPr lang="en-GB" sz="2100" dirty="0">
                <a:latin typeface="Calibri"/>
                <a:cs typeface="Calibri"/>
              </a:rPr>
              <a:t>Changes in life expectancy:</a:t>
            </a:r>
          </a:p>
          <a:p>
            <a:pPr marL="12700">
              <a:lnSpc>
                <a:spcPct val="100000"/>
              </a:lnSpc>
              <a:spcBef>
                <a:spcPts val="530"/>
              </a:spcBef>
            </a:pPr>
            <a:r>
              <a:rPr lang="en-GB" sz="2100" dirty="0">
                <a:latin typeface="Calibri"/>
                <a:cs typeface="Calibri"/>
              </a:rPr>
              <a:t>Male employees aged 60 in 1955 16.1% and 2006 30.1%</a:t>
            </a:r>
          </a:p>
          <a:p>
            <a:pPr marL="12700">
              <a:lnSpc>
                <a:spcPct val="100000"/>
              </a:lnSpc>
              <a:spcBef>
                <a:spcPts val="530"/>
              </a:spcBef>
            </a:pPr>
            <a:r>
              <a:rPr lang="en-GB" sz="2100" dirty="0">
                <a:latin typeface="Calibri"/>
                <a:cs typeface="Calibri"/>
              </a:rPr>
              <a:t>Female employees aged 60 in 1955 19.8%  and 2006 31.8%</a:t>
            </a:r>
            <a:endParaRPr sz="2100" dirty="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7194" y="94246"/>
            <a:ext cx="1918805"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Background </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pic>
        <p:nvPicPr>
          <p:cNvPr id="8" name="Audio 7">
            <a:hlinkClick r:id="" action="ppaction://media"/>
            <a:extLst>
              <a:ext uri="{FF2B5EF4-FFF2-40B4-BE49-F238E27FC236}">
                <a16:creationId xmlns:a16="http://schemas.microsoft.com/office/drawing/2014/main" id="{C382CC78-5E18-40BA-8767-35BA949E34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15510932"/>
      </p:ext>
    </p:extLst>
  </p:cSld>
  <p:clrMapOvr>
    <a:masterClrMapping/>
  </p:clrMapOvr>
  <mc:AlternateContent xmlns:mc="http://schemas.openxmlformats.org/markup-compatibility/2006" xmlns:p14="http://schemas.microsoft.com/office/powerpoint/2010/main">
    <mc:Choice Requires="p14">
      <p:transition spd="slow" p14:dur="2000" advTm="59826"/>
    </mc:Choice>
    <mc:Fallback xmlns="">
      <p:transition spd="slow" advTm="5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5940" y="1223264"/>
            <a:ext cx="7761605" cy="3038011"/>
          </a:xfrm>
          <a:prstGeom prst="rect">
            <a:avLst/>
          </a:prstGeom>
        </p:spPr>
        <p:txBody>
          <a:bodyPr vert="horz" wrap="square" lIns="0" tIns="67310" rIns="0" bIns="0" rtlCol="0">
            <a:spAutoFit/>
          </a:bodyPr>
          <a:lstStyle/>
          <a:p>
            <a:pPr marL="12700">
              <a:lnSpc>
                <a:spcPct val="100000"/>
              </a:lnSpc>
              <a:spcBef>
                <a:spcPts val="530"/>
              </a:spcBef>
            </a:pPr>
            <a:r>
              <a:rPr lang="en-GB" sz="2100" b="1" dirty="0">
                <a:latin typeface="Calibri"/>
                <a:cs typeface="Calibri"/>
              </a:rPr>
              <a:t>Purpose of the scheme</a:t>
            </a:r>
          </a:p>
          <a:p>
            <a:pPr marL="12700">
              <a:lnSpc>
                <a:spcPct val="100000"/>
              </a:lnSpc>
              <a:spcBef>
                <a:spcPts val="530"/>
              </a:spcBef>
            </a:pPr>
            <a:endParaRPr lang="en-GB" sz="2100" b="1" dirty="0">
              <a:latin typeface="Calibri"/>
              <a:cs typeface="Calibri"/>
            </a:endParaRPr>
          </a:p>
          <a:p>
            <a:pPr marL="12700">
              <a:lnSpc>
                <a:spcPct val="100000"/>
              </a:lnSpc>
              <a:spcBef>
                <a:spcPts val="530"/>
              </a:spcBef>
            </a:pPr>
            <a:r>
              <a:rPr lang="en-GB" sz="2100" dirty="0">
                <a:latin typeface="Calibri"/>
                <a:cs typeface="Calibri"/>
              </a:rPr>
              <a:t>To provide valuable and competitive and secure retirement benefit for all those working in the NHS.</a:t>
            </a:r>
          </a:p>
          <a:p>
            <a:pPr marL="12700">
              <a:lnSpc>
                <a:spcPct val="100000"/>
              </a:lnSpc>
              <a:spcBef>
                <a:spcPts val="530"/>
              </a:spcBef>
            </a:pPr>
            <a:endParaRPr lang="en-GB" sz="2100" dirty="0">
              <a:latin typeface="Calibri"/>
              <a:cs typeface="Calibri"/>
            </a:endParaRPr>
          </a:p>
          <a:p>
            <a:pPr marL="12700">
              <a:lnSpc>
                <a:spcPct val="100000"/>
              </a:lnSpc>
              <a:spcBef>
                <a:spcPts val="530"/>
              </a:spcBef>
            </a:pPr>
            <a:r>
              <a:rPr lang="en-GB" sz="2100" dirty="0">
                <a:latin typeface="Calibri"/>
                <a:cs typeface="Calibri"/>
              </a:rPr>
              <a:t>Recruit and retain staff.</a:t>
            </a:r>
          </a:p>
          <a:p>
            <a:pPr marL="12700">
              <a:lnSpc>
                <a:spcPct val="100000"/>
              </a:lnSpc>
              <a:spcBef>
                <a:spcPts val="530"/>
              </a:spcBef>
            </a:pPr>
            <a:r>
              <a:rPr lang="en-GB" sz="2100" dirty="0">
                <a:latin typeface="Calibri"/>
                <a:cs typeface="Calibri"/>
              </a:rPr>
              <a:t>Encourage return to work in the NHS</a:t>
            </a:r>
          </a:p>
          <a:p>
            <a:pPr marL="12700">
              <a:lnSpc>
                <a:spcPct val="100000"/>
              </a:lnSpc>
              <a:spcBef>
                <a:spcPts val="530"/>
              </a:spcBef>
            </a:pPr>
            <a:r>
              <a:rPr lang="en-GB" sz="2100" dirty="0">
                <a:latin typeface="Calibri"/>
                <a:cs typeface="Calibri"/>
              </a:rPr>
              <a:t>Support longer working.</a:t>
            </a: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7194" y="94246"/>
            <a:ext cx="1918805"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Background </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pic>
        <p:nvPicPr>
          <p:cNvPr id="7" name="Audio 6">
            <a:hlinkClick r:id="" action="ppaction://media"/>
            <a:extLst>
              <a:ext uri="{FF2B5EF4-FFF2-40B4-BE49-F238E27FC236}">
                <a16:creationId xmlns:a16="http://schemas.microsoft.com/office/drawing/2014/main" id="{C4FDE57C-FE67-4B51-B030-5C4308B67A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39992110"/>
      </p:ext>
    </p:extLst>
  </p:cSld>
  <p:clrMapOvr>
    <a:masterClrMapping/>
  </p:clrMapOvr>
  <mc:AlternateContent xmlns:mc="http://schemas.openxmlformats.org/markup-compatibility/2006" xmlns:p14="http://schemas.microsoft.com/office/powerpoint/2010/main">
    <mc:Choice Requires="p14">
      <p:transition spd="slow" p14:dur="2000" advTm="45254"/>
    </mc:Choice>
    <mc:Fallback xmlns="">
      <p:transition spd="slow" advTm="4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3400" y="914400"/>
            <a:ext cx="7761605" cy="4587153"/>
          </a:xfrm>
          <a:prstGeom prst="rect">
            <a:avLst/>
          </a:prstGeom>
        </p:spPr>
        <p:txBody>
          <a:bodyPr vert="horz" wrap="square" lIns="0" tIns="67310" rIns="0" bIns="0" rtlCol="0">
            <a:spAutoFit/>
          </a:bodyPr>
          <a:lstStyle/>
          <a:p>
            <a:pPr marL="12700">
              <a:lnSpc>
                <a:spcPct val="100000"/>
              </a:lnSpc>
              <a:spcBef>
                <a:spcPts val="530"/>
              </a:spcBef>
            </a:pPr>
            <a:r>
              <a:rPr lang="en-GB" sz="2100" b="1" dirty="0">
                <a:latin typeface="Calibri"/>
                <a:cs typeface="Calibri"/>
              </a:rPr>
              <a:t>1995</a:t>
            </a:r>
          </a:p>
          <a:p>
            <a:pPr marL="12700">
              <a:lnSpc>
                <a:spcPct val="100000"/>
              </a:lnSpc>
              <a:spcBef>
                <a:spcPts val="530"/>
              </a:spcBef>
            </a:pPr>
            <a:endParaRPr lang="en-GB" sz="2100" b="1" dirty="0">
              <a:latin typeface="Calibri"/>
              <a:cs typeface="Calibri"/>
            </a:endParaRPr>
          </a:p>
          <a:p>
            <a:pPr marL="12700">
              <a:lnSpc>
                <a:spcPct val="100000"/>
              </a:lnSpc>
              <a:spcBef>
                <a:spcPts val="530"/>
              </a:spcBef>
            </a:pPr>
            <a:r>
              <a:rPr lang="en-GB" sz="2100" dirty="0">
                <a:latin typeface="Calibri"/>
                <a:cs typeface="Calibri"/>
              </a:rPr>
              <a:t>Annual Pension worth 1/80</a:t>
            </a:r>
            <a:r>
              <a:rPr lang="en-GB" sz="2100" baseline="30000" dirty="0">
                <a:latin typeface="Calibri"/>
                <a:cs typeface="Calibri"/>
              </a:rPr>
              <a:t>th</a:t>
            </a:r>
            <a:r>
              <a:rPr lang="en-GB" sz="2100" dirty="0">
                <a:latin typeface="Calibri"/>
                <a:cs typeface="Calibri"/>
              </a:rPr>
              <a:t> of the best of the last three years (final salary)</a:t>
            </a:r>
          </a:p>
          <a:p>
            <a:pPr marL="12700">
              <a:lnSpc>
                <a:spcPct val="100000"/>
              </a:lnSpc>
              <a:spcBef>
                <a:spcPts val="530"/>
              </a:spcBef>
            </a:pPr>
            <a:r>
              <a:rPr lang="en-GB" sz="2100" dirty="0">
                <a:latin typeface="Calibri"/>
                <a:cs typeface="Calibri"/>
              </a:rPr>
              <a:t>Lump sum 3 x pension. </a:t>
            </a:r>
          </a:p>
          <a:p>
            <a:pPr marL="12700">
              <a:lnSpc>
                <a:spcPct val="100000"/>
              </a:lnSpc>
              <a:spcBef>
                <a:spcPts val="530"/>
              </a:spcBef>
            </a:pPr>
            <a:r>
              <a:rPr lang="en-GB" sz="2100" dirty="0">
                <a:latin typeface="Calibri"/>
                <a:cs typeface="Calibri"/>
              </a:rPr>
              <a:t>Normal pension age 60. Minimum pension age 55.</a:t>
            </a:r>
          </a:p>
          <a:p>
            <a:pPr marL="12700">
              <a:lnSpc>
                <a:spcPct val="100000"/>
              </a:lnSpc>
              <a:spcBef>
                <a:spcPts val="530"/>
              </a:spcBef>
            </a:pPr>
            <a:endParaRPr lang="en-GB" sz="2100" dirty="0">
              <a:latin typeface="Calibri"/>
              <a:cs typeface="Calibri"/>
            </a:endParaRPr>
          </a:p>
          <a:p>
            <a:pPr marL="12700">
              <a:lnSpc>
                <a:spcPct val="100000"/>
              </a:lnSpc>
              <a:spcBef>
                <a:spcPts val="530"/>
              </a:spcBef>
            </a:pPr>
            <a:r>
              <a:rPr lang="en-GB" sz="2100" b="1" dirty="0">
                <a:latin typeface="Calibri"/>
                <a:cs typeface="Calibri"/>
              </a:rPr>
              <a:t>2008</a:t>
            </a:r>
          </a:p>
          <a:p>
            <a:pPr marL="12700">
              <a:lnSpc>
                <a:spcPct val="100000"/>
              </a:lnSpc>
              <a:spcBef>
                <a:spcPts val="530"/>
              </a:spcBef>
            </a:pPr>
            <a:endParaRPr lang="en-GB" sz="2100" b="1" dirty="0">
              <a:latin typeface="Calibri"/>
              <a:cs typeface="Calibri"/>
            </a:endParaRPr>
          </a:p>
          <a:p>
            <a:pPr marL="12700">
              <a:lnSpc>
                <a:spcPct val="100000"/>
              </a:lnSpc>
              <a:spcBef>
                <a:spcPts val="530"/>
              </a:spcBef>
            </a:pPr>
            <a:r>
              <a:rPr lang="en-GB" sz="2100" dirty="0">
                <a:latin typeface="Calibri"/>
                <a:cs typeface="Calibri"/>
              </a:rPr>
              <a:t>Annual Pension worth 1/60</a:t>
            </a:r>
            <a:r>
              <a:rPr lang="en-GB" sz="2100" baseline="30000" dirty="0">
                <a:latin typeface="Calibri"/>
                <a:cs typeface="Calibri"/>
              </a:rPr>
              <a:t>th</a:t>
            </a:r>
            <a:r>
              <a:rPr lang="en-GB" sz="2100" dirty="0">
                <a:latin typeface="Calibri"/>
                <a:cs typeface="Calibri"/>
              </a:rPr>
              <a:t> of reckonable pay per year (final salary)</a:t>
            </a:r>
          </a:p>
          <a:p>
            <a:pPr marL="12700">
              <a:lnSpc>
                <a:spcPct val="100000"/>
              </a:lnSpc>
              <a:spcBef>
                <a:spcPts val="530"/>
              </a:spcBef>
            </a:pPr>
            <a:r>
              <a:rPr lang="en-GB" sz="2100" dirty="0">
                <a:latin typeface="Calibri"/>
                <a:cs typeface="Calibri"/>
              </a:rPr>
              <a:t>Option to exchange part of pension for cash at retirement to a limit</a:t>
            </a:r>
          </a:p>
          <a:p>
            <a:pPr marL="12700">
              <a:lnSpc>
                <a:spcPct val="100000"/>
              </a:lnSpc>
              <a:spcBef>
                <a:spcPts val="530"/>
              </a:spcBef>
            </a:pPr>
            <a:r>
              <a:rPr lang="en-GB" sz="2100" dirty="0">
                <a:latin typeface="Calibri"/>
                <a:cs typeface="Calibri"/>
              </a:rPr>
              <a:t>Normal Pension age 65. Minimum pension age 55.</a:t>
            </a: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7194" y="94246"/>
            <a:ext cx="1918805"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Schemes </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pic>
        <p:nvPicPr>
          <p:cNvPr id="14" name="Audio 13">
            <a:hlinkClick r:id="" action="ppaction://media"/>
            <a:extLst>
              <a:ext uri="{FF2B5EF4-FFF2-40B4-BE49-F238E27FC236}">
                <a16:creationId xmlns:a16="http://schemas.microsoft.com/office/drawing/2014/main" id="{47000974-BFC2-4F10-B496-2EA5DA0E2D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84174156"/>
      </p:ext>
    </p:extLst>
  </p:cSld>
  <p:clrMapOvr>
    <a:masterClrMapping/>
  </p:clrMapOvr>
  <mc:AlternateContent xmlns:mc="http://schemas.openxmlformats.org/markup-compatibility/2006" xmlns:p14="http://schemas.microsoft.com/office/powerpoint/2010/main">
    <mc:Choice Requires="p14">
      <p:transition spd="slow" p14:dur="2000" advTm="192867"/>
    </mc:Choice>
    <mc:Fallback xmlns="">
      <p:transition spd="slow" advTm="192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3400" y="914400"/>
            <a:ext cx="7761605" cy="6587701"/>
          </a:xfrm>
          <a:prstGeom prst="rect">
            <a:avLst/>
          </a:prstGeom>
        </p:spPr>
        <p:txBody>
          <a:bodyPr vert="horz" wrap="square" lIns="0" tIns="67310" rIns="0" bIns="0" rtlCol="0">
            <a:spAutoFit/>
          </a:bodyPr>
          <a:lstStyle/>
          <a:p>
            <a:pPr marL="12700">
              <a:lnSpc>
                <a:spcPct val="100000"/>
              </a:lnSpc>
              <a:spcBef>
                <a:spcPts val="530"/>
              </a:spcBef>
            </a:pPr>
            <a:r>
              <a:rPr lang="en-GB" sz="2100" dirty="0">
                <a:latin typeface="Calibri"/>
                <a:cs typeface="Calibri"/>
              </a:rPr>
              <a:t>Financial sustainability</a:t>
            </a:r>
          </a:p>
          <a:p>
            <a:pPr marL="12700">
              <a:lnSpc>
                <a:spcPct val="100000"/>
              </a:lnSpc>
              <a:spcBef>
                <a:spcPts val="530"/>
              </a:spcBef>
            </a:pPr>
            <a:r>
              <a:rPr lang="en-GB" sz="2100" dirty="0">
                <a:latin typeface="Calibri"/>
                <a:cs typeface="Calibri"/>
              </a:rPr>
              <a:t>Changes in life expectancy</a:t>
            </a:r>
          </a:p>
          <a:p>
            <a:pPr marL="12700">
              <a:lnSpc>
                <a:spcPct val="100000"/>
              </a:lnSpc>
              <a:spcBef>
                <a:spcPts val="530"/>
              </a:spcBef>
            </a:pPr>
            <a:r>
              <a:rPr lang="en-GB" sz="2100" dirty="0">
                <a:latin typeface="Calibri"/>
                <a:cs typeface="Calibri"/>
              </a:rPr>
              <a:t>Fairness between lower and higher earners</a:t>
            </a:r>
          </a:p>
          <a:p>
            <a:pPr marL="12700">
              <a:lnSpc>
                <a:spcPct val="100000"/>
              </a:lnSpc>
              <a:spcBef>
                <a:spcPts val="530"/>
              </a:spcBef>
            </a:pPr>
            <a:r>
              <a:rPr lang="en-GB" sz="2100" dirty="0">
                <a:latin typeface="Calibri"/>
                <a:cs typeface="Calibri"/>
              </a:rPr>
              <a:t>Reformed scheme from 1 April 2015</a:t>
            </a:r>
          </a:p>
          <a:p>
            <a:pPr marL="12700">
              <a:lnSpc>
                <a:spcPct val="100000"/>
              </a:lnSpc>
              <a:spcBef>
                <a:spcPts val="530"/>
              </a:spcBef>
            </a:pPr>
            <a:endParaRPr lang="en-GB" sz="2100" dirty="0">
              <a:latin typeface="Calibri"/>
              <a:cs typeface="Calibri"/>
            </a:endParaRPr>
          </a:p>
          <a:p>
            <a:pPr marL="12700">
              <a:lnSpc>
                <a:spcPct val="100000"/>
              </a:lnSpc>
              <a:spcBef>
                <a:spcPts val="530"/>
              </a:spcBef>
            </a:pPr>
            <a:r>
              <a:rPr lang="en-GB" sz="2100" b="1" dirty="0">
                <a:latin typeface="Calibri"/>
                <a:cs typeface="Calibri"/>
              </a:rPr>
              <a:t>Public Service Pension Act 2013</a:t>
            </a:r>
          </a:p>
          <a:p>
            <a:pPr marL="12700">
              <a:lnSpc>
                <a:spcPct val="100000"/>
              </a:lnSpc>
              <a:spcBef>
                <a:spcPts val="530"/>
              </a:spcBef>
            </a:pPr>
            <a:endParaRPr lang="en-GB" sz="2100" b="1" dirty="0">
              <a:latin typeface="Calibri"/>
              <a:cs typeface="Calibri"/>
            </a:endParaRPr>
          </a:p>
          <a:p>
            <a:pPr marL="12700">
              <a:lnSpc>
                <a:spcPct val="100000"/>
              </a:lnSpc>
              <a:spcBef>
                <a:spcPts val="530"/>
              </a:spcBef>
            </a:pPr>
            <a:r>
              <a:rPr lang="en-GB" sz="2100" dirty="0">
                <a:latin typeface="Calibri"/>
                <a:cs typeface="Calibri"/>
              </a:rPr>
              <a:t>Legal framework </a:t>
            </a:r>
          </a:p>
          <a:p>
            <a:pPr marL="12700">
              <a:lnSpc>
                <a:spcPct val="100000"/>
              </a:lnSpc>
              <a:spcBef>
                <a:spcPts val="530"/>
              </a:spcBef>
            </a:pPr>
            <a:r>
              <a:rPr lang="en-GB" sz="2100" dirty="0">
                <a:latin typeface="Calibri"/>
                <a:cs typeface="Calibri"/>
              </a:rPr>
              <a:t>NHS Pension scheme regulations.</a:t>
            </a:r>
          </a:p>
          <a:p>
            <a:pPr marL="12700">
              <a:lnSpc>
                <a:spcPct val="100000"/>
              </a:lnSpc>
              <a:spcBef>
                <a:spcPts val="530"/>
              </a:spcBef>
            </a:pPr>
            <a:r>
              <a:rPr lang="en-GB" sz="2100" dirty="0">
                <a:latin typeface="Calibri"/>
                <a:cs typeface="Calibri"/>
              </a:rPr>
              <a:t>Cost control</a:t>
            </a:r>
          </a:p>
          <a:p>
            <a:pPr marL="12700">
              <a:lnSpc>
                <a:spcPct val="100000"/>
              </a:lnSpc>
              <a:spcBef>
                <a:spcPts val="530"/>
              </a:spcBef>
            </a:pPr>
            <a:r>
              <a:rPr lang="en-GB" sz="2100" dirty="0">
                <a:latin typeface="Calibri"/>
                <a:cs typeface="Calibri"/>
              </a:rPr>
              <a:t>Pension Board</a:t>
            </a:r>
          </a:p>
          <a:p>
            <a:pPr marL="12700">
              <a:lnSpc>
                <a:spcPct val="100000"/>
              </a:lnSpc>
              <a:spcBef>
                <a:spcPts val="530"/>
              </a:spcBef>
            </a:pPr>
            <a:r>
              <a:rPr lang="en-GB" sz="2100" dirty="0">
                <a:latin typeface="Calibri"/>
                <a:cs typeface="Calibri"/>
              </a:rPr>
              <a:t>Pension scheme advisory Board</a:t>
            </a:r>
          </a:p>
          <a:p>
            <a:pPr marL="12700">
              <a:lnSpc>
                <a:spcPct val="100000"/>
              </a:lnSpc>
              <a:spcBef>
                <a:spcPts val="530"/>
              </a:spcBef>
            </a:pPr>
            <a:r>
              <a:rPr lang="en-GB" sz="2100" dirty="0">
                <a:latin typeface="Calibri"/>
                <a:cs typeface="Calibri"/>
              </a:rPr>
              <a:t>Technical advisory group </a:t>
            </a:r>
          </a:p>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dirty="0">
              <a:latin typeface="Calibri"/>
              <a:cs typeface="Calibri"/>
            </a:endParaRPr>
          </a:p>
          <a:p>
            <a:pPr marL="12700">
              <a:lnSpc>
                <a:spcPct val="100000"/>
              </a:lnSpc>
              <a:spcBef>
                <a:spcPts val="530"/>
              </a:spcBef>
            </a:pPr>
            <a:endParaRPr lang="en-GB" sz="2100" b="1" dirty="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2985606"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Hutton report 2011</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pic>
        <p:nvPicPr>
          <p:cNvPr id="13" name="Audio 12">
            <a:hlinkClick r:id="" action="ppaction://media"/>
            <a:extLst>
              <a:ext uri="{FF2B5EF4-FFF2-40B4-BE49-F238E27FC236}">
                <a16:creationId xmlns:a16="http://schemas.microsoft.com/office/drawing/2014/main" id="{0A4B2735-6D32-40C7-A662-1AFC410CB0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02388675"/>
      </p:ext>
    </p:extLst>
  </p:cSld>
  <p:clrMapOvr>
    <a:masterClrMapping/>
  </p:clrMapOvr>
  <mc:AlternateContent xmlns:mc="http://schemas.openxmlformats.org/markup-compatibility/2006" xmlns:p14="http://schemas.microsoft.com/office/powerpoint/2010/main">
    <mc:Choice Requires="p14">
      <p:transition spd="slow" p14:dur="2000" advTm="186415"/>
    </mc:Choice>
    <mc:Fallback xmlns="">
      <p:transition spd="slow" advTm="18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3400" y="914400"/>
            <a:ext cx="7761605" cy="1552989"/>
          </a:xfrm>
          <a:prstGeom prst="rect">
            <a:avLst/>
          </a:prstGeom>
        </p:spPr>
        <p:txBody>
          <a:bodyPr vert="horz" wrap="square" lIns="0" tIns="67310" rIns="0" bIns="0" rtlCol="0">
            <a:spAutoFit/>
          </a:bodyPr>
          <a:lstStyle/>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dirty="0">
              <a:latin typeface="Calibri"/>
              <a:cs typeface="Calibri"/>
            </a:endParaRPr>
          </a:p>
          <a:p>
            <a:pPr marL="12700">
              <a:lnSpc>
                <a:spcPct val="100000"/>
              </a:lnSpc>
              <a:spcBef>
                <a:spcPts val="530"/>
              </a:spcBef>
            </a:pPr>
            <a:endParaRPr lang="en-GB" sz="2100" b="1" dirty="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2985606" cy="382156"/>
          </a:xfrm>
          <a:prstGeom prst="rect">
            <a:avLst/>
          </a:prstGeom>
        </p:spPr>
        <p:txBody>
          <a:bodyPr vert="horz" wrap="square" lIns="0" tIns="12700" rIns="0" bIns="0" rtlCol="0">
            <a:spAutoFit/>
          </a:bodyPr>
          <a:lstStyle/>
          <a:p>
            <a:pPr marL="12700">
              <a:lnSpc>
                <a:spcPct val="100000"/>
              </a:lnSpc>
              <a:spcBef>
                <a:spcPts val="100"/>
              </a:spcBef>
            </a:pPr>
            <a:r>
              <a:rPr lang="en-GB" sz="2400" dirty="0"/>
              <a:t>Reformed 2015 Scheme</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sp>
        <p:nvSpPr>
          <p:cNvPr id="9" name="TextBox 8">
            <a:extLst>
              <a:ext uri="{FF2B5EF4-FFF2-40B4-BE49-F238E27FC236}">
                <a16:creationId xmlns:a16="http://schemas.microsoft.com/office/drawing/2014/main" id="{CB97A920-B426-4970-87B5-A52E2BC5C21B}"/>
              </a:ext>
            </a:extLst>
          </p:cNvPr>
          <p:cNvSpPr txBox="1"/>
          <p:nvPr/>
        </p:nvSpPr>
        <p:spPr>
          <a:xfrm>
            <a:off x="457200" y="1143000"/>
            <a:ext cx="8077200" cy="4801314"/>
          </a:xfrm>
          <a:prstGeom prst="rect">
            <a:avLst/>
          </a:prstGeom>
          <a:noFill/>
        </p:spPr>
        <p:txBody>
          <a:bodyPr wrap="square" rtlCol="0">
            <a:spAutoFit/>
          </a:bodyPr>
          <a:lstStyle/>
          <a:p>
            <a:r>
              <a:rPr lang="en-GB" dirty="0"/>
              <a:t>Annual pension worth 1/54</a:t>
            </a:r>
            <a:r>
              <a:rPr lang="en-GB" baseline="30000" dirty="0"/>
              <a:t>th</a:t>
            </a:r>
            <a:r>
              <a:rPr lang="en-GB" dirty="0"/>
              <a:t> of each years pensionable earnings (Career average)</a:t>
            </a:r>
          </a:p>
          <a:p>
            <a:endParaRPr lang="en-GB" dirty="0"/>
          </a:p>
          <a:p>
            <a:r>
              <a:rPr lang="en-GB" dirty="0"/>
              <a:t>Option to exchange part of pension for a lump sum</a:t>
            </a:r>
          </a:p>
          <a:p>
            <a:endParaRPr lang="en-GB" dirty="0"/>
          </a:p>
          <a:p>
            <a:r>
              <a:rPr lang="en-GB" dirty="0"/>
              <a:t>Pension age is equal to state pension age.</a:t>
            </a:r>
          </a:p>
          <a:p>
            <a:endParaRPr lang="en-GB" dirty="0"/>
          </a:p>
          <a:p>
            <a:endParaRPr lang="en-GB" dirty="0"/>
          </a:p>
          <a:p>
            <a:endParaRPr lang="en-GB" dirty="0"/>
          </a:p>
          <a:p>
            <a:r>
              <a:rPr lang="en-GB" b="1" i="1" dirty="0"/>
              <a:t>The 2015 reforms were introduced on the 1 April 2015 to all new starters and some existing Pension scheme members</a:t>
            </a:r>
          </a:p>
          <a:p>
            <a:endParaRPr lang="en-GB" dirty="0"/>
          </a:p>
          <a:p>
            <a:r>
              <a:rPr lang="en-GB" b="1" dirty="0"/>
              <a:t>Decision to provide protection</a:t>
            </a:r>
            <a:endParaRPr lang="en-GB" dirty="0"/>
          </a:p>
          <a:p>
            <a:endParaRPr lang="en-GB" b="1" dirty="0"/>
          </a:p>
          <a:p>
            <a:r>
              <a:rPr lang="en-GB" dirty="0"/>
              <a:t>Those within 10 years of normal retirement age on 1 April 2012-full</a:t>
            </a:r>
          </a:p>
          <a:p>
            <a:endParaRPr lang="en-GB" dirty="0"/>
          </a:p>
          <a:p>
            <a:r>
              <a:rPr lang="en-GB" dirty="0"/>
              <a:t>Those outside of that (between 10 and 14 years) - tapered last taper February 2022</a:t>
            </a:r>
          </a:p>
          <a:p>
            <a:endParaRPr lang="en-GB" dirty="0"/>
          </a:p>
        </p:txBody>
      </p:sp>
      <p:pic>
        <p:nvPicPr>
          <p:cNvPr id="12" name="Audio 11">
            <a:hlinkClick r:id="" action="ppaction://media"/>
            <a:extLst>
              <a:ext uri="{FF2B5EF4-FFF2-40B4-BE49-F238E27FC236}">
                <a16:creationId xmlns:a16="http://schemas.microsoft.com/office/drawing/2014/main" id="{69B7BE4B-E9DD-4951-8F9D-E692AC43F8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16209398"/>
      </p:ext>
    </p:extLst>
  </p:cSld>
  <p:clrMapOvr>
    <a:masterClrMapping/>
  </p:clrMapOvr>
  <mc:AlternateContent xmlns:mc="http://schemas.openxmlformats.org/markup-compatibility/2006" xmlns:p14="http://schemas.microsoft.com/office/powerpoint/2010/main">
    <mc:Choice Requires="p14">
      <p:transition spd="slow" p14:dur="2000" advTm="243367"/>
    </mc:Choice>
    <mc:Fallback xmlns="">
      <p:transition spd="slow" advTm="24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3400" y="914400"/>
            <a:ext cx="7761605" cy="1552989"/>
          </a:xfrm>
          <a:prstGeom prst="rect">
            <a:avLst/>
          </a:prstGeom>
        </p:spPr>
        <p:txBody>
          <a:bodyPr vert="horz" wrap="square" lIns="0" tIns="67310" rIns="0" bIns="0" rtlCol="0">
            <a:spAutoFit/>
          </a:bodyPr>
          <a:lstStyle/>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dirty="0">
              <a:latin typeface="Calibri"/>
              <a:cs typeface="Calibri"/>
            </a:endParaRPr>
          </a:p>
          <a:p>
            <a:pPr marL="12700">
              <a:lnSpc>
                <a:spcPct val="100000"/>
              </a:lnSpc>
              <a:spcBef>
                <a:spcPts val="530"/>
              </a:spcBef>
            </a:pPr>
            <a:endParaRPr lang="en-GB" sz="2100" b="1" dirty="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6567006" cy="382156"/>
          </a:xfrm>
          <a:prstGeom prst="rect">
            <a:avLst/>
          </a:prstGeom>
        </p:spPr>
        <p:txBody>
          <a:bodyPr vert="horz" wrap="square" lIns="0" tIns="12700" rIns="0" bIns="0" rtlCol="0">
            <a:spAutoFit/>
          </a:bodyPr>
          <a:lstStyle/>
          <a:p>
            <a:pPr marL="12700">
              <a:lnSpc>
                <a:spcPct val="100000"/>
              </a:lnSpc>
              <a:spcBef>
                <a:spcPts val="100"/>
              </a:spcBef>
            </a:pPr>
            <a:r>
              <a:rPr lang="en-GB" sz="2400" dirty="0"/>
              <a:t>McCloud / Sergeant Employment Tribunal</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sp>
        <p:nvSpPr>
          <p:cNvPr id="9" name="TextBox 8">
            <a:extLst>
              <a:ext uri="{FF2B5EF4-FFF2-40B4-BE49-F238E27FC236}">
                <a16:creationId xmlns:a16="http://schemas.microsoft.com/office/drawing/2014/main" id="{CB97A920-B426-4970-87B5-A52E2BC5C21B}"/>
              </a:ext>
            </a:extLst>
          </p:cNvPr>
          <p:cNvSpPr txBox="1"/>
          <p:nvPr/>
        </p:nvSpPr>
        <p:spPr>
          <a:xfrm>
            <a:off x="457200" y="1143000"/>
            <a:ext cx="8077200" cy="4801314"/>
          </a:xfrm>
          <a:prstGeom prst="rect">
            <a:avLst/>
          </a:prstGeom>
          <a:noFill/>
        </p:spPr>
        <p:txBody>
          <a:bodyPr wrap="square" rtlCol="0">
            <a:spAutoFit/>
          </a:bodyPr>
          <a:lstStyle/>
          <a:p>
            <a:r>
              <a:rPr lang="en-GB" dirty="0"/>
              <a:t>Firefighters and Judges took forward claims of age discrimination in respect of the protection arrangements.</a:t>
            </a:r>
          </a:p>
          <a:p>
            <a:endParaRPr lang="en-GB" dirty="0"/>
          </a:p>
          <a:p>
            <a:r>
              <a:rPr lang="en-GB" dirty="0"/>
              <a:t>December 2018 Court of Appeal ruled that the protection </a:t>
            </a:r>
            <a:r>
              <a:rPr lang="en-GB" b="1" dirty="0"/>
              <a:t>DID</a:t>
            </a:r>
            <a:r>
              <a:rPr lang="en-GB" dirty="0"/>
              <a:t> give rise to unlawful discrimination</a:t>
            </a:r>
          </a:p>
          <a:p>
            <a:endParaRPr lang="en-GB" dirty="0"/>
          </a:p>
          <a:p>
            <a:r>
              <a:rPr lang="en-GB" dirty="0"/>
              <a:t>July 2019 Government agreed that the judgement read across all public service pension schemes.</a:t>
            </a:r>
          </a:p>
          <a:p>
            <a:endParaRPr lang="en-GB" dirty="0"/>
          </a:p>
          <a:p>
            <a:r>
              <a:rPr lang="en-GB" dirty="0"/>
              <a:t>In order to remove the discrimination the Government must ensure equal treatment retrospectively to 1 April 2015 and prospectively to 1 April 2022 (Remedy period)</a:t>
            </a:r>
          </a:p>
          <a:p>
            <a:endParaRPr lang="en-GB" dirty="0"/>
          </a:p>
          <a:p>
            <a:r>
              <a:rPr lang="en-GB" dirty="0"/>
              <a:t>Scheme members will be able to choose  to stay in their legacy schemes or move into the reformed scheme for the remedy period.</a:t>
            </a:r>
          </a:p>
          <a:p>
            <a:endParaRPr lang="en-GB" dirty="0"/>
          </a:p>
          <a:p>
            <a:r>
              <a:rPr lang="en-GB" dirty="0"/>
              <a:t>That decision is unique to that individual and very much dependant on when they plan to retire</a:t>
            </a:r>
          </a:p>
        </p:txBody>
      </p:sp>
      <p:pic>
        <p:nvPicPr>
          <p:cNvPr id="8" name="Audio 7">
            <a:hlinkClick r:id="" action="ppaction://media"/>
            <a:extLst>
              <a:ext uri="{FF2B5EF4-FFF2-40B4-BE49-F238E27FC236}">
                <a16:creationId xmlns:a16="http://schemas.microsoft.com/office/drawing/2014/main" id="{A11C2E70-AB36-439E-B317-288ADEE544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8067683"/>
      </p:ext>
    </p:extLst>
  </p:cSld>
  <p:clrMapOvr>
    <a:masterClrMapping/>
  </p:clrMapOvr>
  <mc:AlternateContent xmlns:mc="http://schemas.openxmlformats.org/markup-compatibility/2006" xmlns:p14="http://schemas.microsoft.com/office/powerpoint/2010/main">
    <mc:Choice Requires="p14">
      <p:transition spd="slow" p14:dur="2000" advTm="143534"/>
    </mc:Choice>
    <mc:Fallback xmlns="">
      <p:transition spd="slow" advTm="14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3" name="object 3"/>
          <p:cNvSpPr txBox="1"/>
          <p:nvPr/>
        </p:nvSpPr>
        <p:spPr>
          <a:xfrm>
            <a:off x="533400" y="914400"/>
            <a:ext cx="7761605" cy="1552989"/>
          </a:xfrm>
          <a:prstGeom prst="rect">
            <a:avLst/>
          </a:prstGeom>
        </p:spPr>
        <p:txBody>
          <a:bodyPr vert="horz" wrap="square" lIns="0" tIns="67310" rIns="0" bIns="0" rtlCol="0">
            <a:spAutoFit/>
          </a:bodyPr>
          <a:lstStyle/>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b="1" dirty="0">
              <a:latin typeface="Calibri"/>
              <a:cs typeface="Calibri"/>
            </a:endParaRPr>
          </a:p>
          <a:p>
            <a:pPr marL="12700">
              <a:lnSpc>
                <a:spcPct val="100000"/>
              </a:lnSpc>
              <a:spcBef>
                <a:spcPts val="530"/>
              </a:spcBef>
            </a:pPr>
            <a:endParaRPr lang="en-GB" sz="2100" dirty="0">
              <a:latin typeface="Calibri"/>
              <a:cs typeface="Calibri"/>
            </a:endParaRPr>
          </a:p>
          <a:p>
            <a:pPr marL="12700">
              <a:lnSpc>
                <a:spcPct val="100000"/>
              </a:lnSpc>
              <a:spcBef>
                <a:spcPts val="530"/>
              </a:spcBef>
            </a:pPr>
            <a:endParaRPr lang="en-GB" sz="2100" b="1" dirty="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3900006" cy="382156"/>
          </a:xfrm>
          <a:prstGeom prst="rect">
            <a:avLst/>
          </a:prstGeom>
        </p:spPr>
        <p:txBody>
          <a:bodyPr vert="horz" wrap="square" lIns="0" tIns="12700" rIns="0" bIns="0" rtlCol="0">
            <a:spAutoFit/>
          </a:bodyPr>
          <a:lstStyle/>
          <a:p>
            <a:pPr marL="12700">
              <a:lnSpc>
                <a:spcPct val="100000"/>
              </a:lnSpc>
              <a:spcBef>
                <a:spcPts val="100"/>
              </a:spcBef>
            </a:pPr>
            <a:r>
              <a:rPr lang="en-GB" sz="2400" dirty="0"/>
              <a:t>Pension Consultation 2020</a:t>
            </a:r>
            <a:endParaRPr sz="2400" dirty="0"/>
          </a:p>
        </p:txBody>
      </p:sp>
      <p:sp>
        <p:nvSpPr>
          <p:cNvPr id="6" name="object 6"/>
          <p:cNvSpPr txBox="1"/>
          <p:nvPr/>
        </p:nvSpPr>
        <p:spPr>
          <a:xfrm>
            <a:off x="8814727" y="143738"/>
            <a:ext cx="1543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2</a:t>
            </a:r>
            <a:endParaRPr sz="2000">
              <a:latin typeface="Calibri"/>
              <a:cs typeface="Calibri"/>
            </a:endParaRPr>
          </a:p>
        </p:txBody>
      </p:sp>
      <p:sp>
        <p:nvSpPr>
          <p:cNvPr id="10" name="TextBox 9">
            <a:extLst>
              <a:ext uri="{FF2B5EF4-FFF2-40B4-BE49-F238E27FC236}">
                <a16:creationId xmlns:a16="http://schemas.microsoft.com/office/drawing/2014/main" id="{DA8C497F-CED9-4DD3-9558-ECAC1AA149D7}"/>
              </a:ext>
            </a:extLst>
          </p:cNvPr>
          <p:cNvSpPr txBox="1"/>
          <p:nvPr/>
        </p:nvSpPr>
        <p:spPr>
          <a:xfrm>
            <a:off x="546824" y="839654"/>
            <a:ext cx="7848599" cy="1237070"/>
          </a:xfrm>
          <a:prstGeom prst="rect">
            <a:avLst/>
          </a:prstGeom>
          <a:noFill/>
        </p:spPr>
        <p:txBody>
          <a:bodyPr wrap="square">
            <a:spAutoFit/>
          </a:bodyPr>
          <a:lstStyle/>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July the Government launched a consultation document that ran until 11</a:t>
            </a:r>
            <a:r>
              <a:rPr lang="en-GB" sz="16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October.</a:t>
            </a:r>
          </a:p>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wanted to know what Pension scheme members felt about when this choice is to be offered – either immediately after 1/4/22 (immediate choice) or when they retire (deferred choice underpin).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E317C56-C7F5-4A11-91F8-681158149EEE}"/>
              </a:ext>
            </a:extLst>
          </p:cNvPr>
          <p:cNvSpPr txBox="1"/>
          <p:nvPr/>
        </p:nvSpPr>
        <p:spPr>
          <a:xfrm>
            <a:off x="533400" y="2503251"/>
            <a:ext cx="8394826" cy="3443828"/>
          </a:xfrm>
          <a:prstGeom prst="rect">
            <a:avLst/>
          </a:prstGeom>
          <a:noFill/>
        </p:spPr>
        <p:txBody>
          <a:bodyPr wrap="square">
            <a:spAutoFit/>
          </a:bodyPr>
          <a:lstStyle/>
          <a:p>
            <a:pPr>
              <a:lnSpc>
                <a:spcPct val="107000"/>
              </a:lnSpc>
              <a:spcAft>
                <a:spcPts val="800"/>
              </a:spcAft>
            </a:pPr>
            <a:r>
              <a:rPr lang="en-GB" sz="16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SAB responded as part of their work. The RCM also be responded on behalf of its members.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fontAlgn="base">
              <a:spcBef>
                <a:spcPts val="375"/>
              </a:spcBef>
              <a:spcAft>
                <a:spcPts val="375"/>
              </a:spcAft>
            </a:pPr>
            <a:r>
              <a:rPr lang="en-GB" sz="1600" u="sng" dirty="0">
                <a:solidFill>
                  <a:srgbClr val="002060"/>
                </a:solidFill>
                <a:effectLst/>
                <a:latin typeface="Calibri" panose="020F0502020204030204" pitchFamily="34" charset="0"/>
                <a:ea typeface="Times New Roman" panose="02020603050405020304" pitchFamily="18" charset="0"/>
              </a:rPr>
              <a:t>The RCM response indicated that we believe that member choice should be at retirement (deferred choice underpin) because:</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fontAlgn="base">
              <a:spcBef>
                <a:spcPts val="375"/>
              </a:spcBef>
              <a:spcAft>
                <a:spcPts val="375"/>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You may not know now the age at which you will chose to retire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fontAlgn="base">
              <a:spcBef>
                <a:spcPts val="375"/>
              </a:spcBef>
              <a:spcAft>
                <a:spcPts val="375"/>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career progression </a:t>
            </a:r>
          </a:p>
          <a:p>
            <a:pPr fontAlgn="base">
              <a:spcBef>
                <a:spcPts val="375"/>
              </a:spcBef>
              <a:spcAft>
                <a:spcPts val="375"/>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promotion </a:t>
            </a:r>
          </a:p>
          <a:p>
            <a:pPr fontAlgn="base">
              <a:spcBef>
                <a:spcPts val="375"/>
              </a:spcBef>
              <a:spcAft>
                <a:spcPts val="375"/>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increase in hours</a:t>
            </a:r>
          </a:p>
          <a:p>
            <a:pPr fontAlgn="base">
              <a:spcBef>
                <a:spcPts val="375"/>
              </a:spcBef>
              <a:spcAft>
                <a:spcPts val="375"/>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do not know if there will be any changes to the state pension age. </a:t>
            </a:r>
          </a:p>
          <a:p>
            <a:pPr fontAlgn="base">
              <a:spcBef>
                <a:spcPts val="375"/>
              </a:spcBef>
              <a:spcAft>
                <a:spcPts val="375"/>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If you chose immediately without this knowledge, the choice could not be reversed.</a:t>
            </a:r>
            <a:endParaRPr lang="en-GB" sz="1600" u="sng" dirty="0">
              <a:solidFill>
                <a:srgbClr val="002060"/>
              </a:solidFill>
              <a:effectLst/>
              <a:latin typeface="Calibri" panose="020F0502020204030204" pitchFamily="34" charset="0"/>
              <a:ea typeface="Times New Roman" panose="02020603050405020304" pitchFamily="18" charset="0"/>
            </a:endParaRPr>
          </a:p>
          <a:p>
            <a:pPr fontAlgn="base">
              <a:spcBef>
                <a:spcPts val="375"/>
              </a:spcBef>
              <a:spcAft>
                <a:spcPts val="375"/>
              </a:spcAft>
            </a:pPr>
            <a:endParaRPr lang="en-GB" sz="1600" dirty="0">
              <a:effectLs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6CEB9CAC-BB38-4CA1-87BE-4B2736E96B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83840318"/>
      </p:ext>
    </p:extLst>
  </p:cSld>
  <p:clrMapOvr>
    <a:masterClrMapping/>
  </p:clrMapOvr>
  <mc:AlternateContent xmlns:mc="http://schemas.openxmlformats.org/markup-compatibility/2006" xmlns:p14="http://schemas.microsoft.com/office/powerpoint/2010/main">
    <mc:Choice Requires="p14">
      <p:transition spd="slow" p14:dur="2000" advTm="92507"/>
    </mc:Choice>
    <mc:Fallback xmlns="">
      <p:transition spd="slow" advTm="92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732646CC181647B4FF8C5C51B139D2" ma:contentTypeVersion="9" ma:contentTypeDescription="Create a new document." ma:contentTypeScope="" ma:versionID="01970fbb4ef9e23c43c190fbfea121a4">
  <xsd:schema xmlns:xsd="http://www.w3.org/2001/XMLSchema" xmlns:xs="http://www.w3.org/2001/XMLSchema" xmlns:p="http://schemas.microsoft.com/office/2006/metadata/properties" xmlns:ns2="ae84b925-f91b-4370-9931-1708b77dd784" targetNamespace="http://schemas.microsoft.com/office/2006/metadata/properties" ma:root="true" ma:fieldsID="15eed3747882f4761c9d85909cf80dd6" ns2:_="">
    <xsd:import namespace="ae84b925-f91b-4370-9931-1708b77dd784"/>
    <xsd:element name="properties">
      <xsd:complexType>
        <xsd:sequence>
          <xsd:element name="documentManagement">
            <xsd:complexType>
              <xsd:all>
                <xsd:element ref="ns2: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4b925-f91b-4370-9931-1708b77dd784" elementFormDefault="qualified">
    <xsd:import namespace="http://schemas.microsoft.com/office/2006/documentManagement/types"/>
    <xsd:import namespace="http://schemas.microsoft.com/office/infopath/2007/PartnerControls"/>
    <xsd:element name="Category" ma:index="8" ma:displayName="Category" ma:default="Logos" ma:description="Type of asset" ma:format="Dropdown" ma:internalName="Category">
      <xsd:simpleType>
        <xsd:union memberTypes="dms:Text">
          <xsd:simpleType>
            <xsd:restriction base="dms:Choice">
              <xsd:enumeration value="Guidelines"/>
              <xsd:enumeration value="Logos"/>
              <xsd:enumeration value="Presentations"/>
              <xsd:enumeration value="Template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9BC8F2A7E07D1842A196F09D433F46C7" ma:contentTypeVersion="37" ma:contentTypeDescription="Create a new document." ma:contentTypeScope="" ma:versionID="cb8f1b0f8c8b7148f80406716984f210">
  <xsd:schema xmlns:xsd="http://www.w3.org/2001/XMLSchema" xmlns:xs="http://www.w3.org/2001/XMLSchema" xmlns:p="http://schemas.microsoft.com/office/2006/metadata/properties" xmlns:ns1="http://schemas.microsoft.com/sharepoint/v3" xmlns:ns2="72668c49-94ea-40d2-beae-2972e9fa7e00" xmlns:ns3="27748eab-0dbd-4733-9124-bc232bc1c31e" targetNamespace="http://schemas.microsoft.com/office/2006/metadata/properties" ma:root="true" ma:fieldsID="a5f9d6a8f7f9f181b9d8f964948d8bdd" ns1:_="" ns2:_="" ns3:_="">
    <xsd:import namespace="http://schemas.microsoft.com/sharepoint/v3"/>
    <xsd:import namespace="72668c49-94ea-40d2-beae-2972e9fa7e00"/>
    <xsd:import namespace="27748eab-0dbd-4733-9124-bc232bc1c31e"/>
    <xsd:element name="properties">
      <xsd:complexType>
        <xsd:sequence>
          <xsd:element name="documentManagement">
            <xsd:complexType>
              <xsd:all>
                <xsd:element ref="ns2:HR_x0020_Forms" minOccurs="0"/>
                <xsd:element ref="ns2:i597d6eeb84842e3a6bbc8c9cd5a66ed" minOccurs="0"/>
                <xsd:element ref="ns3:TaxCatchAll" minOccurs="0"/>
                <xsd:element ref="ns1:PublishingStartDate" minOccurs="0"/>
                <xsd:element ref="ns1:PublishingExpirationDate" minOccurs="0"/>
                <xsd:element ref="ns2:rcm_x0020_author" minOccurs="0"/>
                <xsd:element ref="ns2:category0"/>
                <xsd:element ref="ns2:Grade"/>
                <xsd:element ref="ns2:Category"/>
                <xsd:element ref="ns2:_x0030_1_x002e_01_x002e_2016" minOccurs="0"/>
                <xsd:element ref="ns2:CATEGORY1"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Review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668c49-94ea-40d2-beae-2972e9fa7e00" elementFormDefault="qualified">
    <xsd:import namespace="http://schemas.microsoft.com/office/2006/documentManagement/types"/>
    <xsd:import namespace="http://schemas.microsoft.com/office/infopath/2007/PartnerControls"/>
    <xsd:element name="HR_x0020_Forms" ma:index="8" nillable="true" ma:displayName="HR Forms" ma:default="Absences" ma:format="Dropdown" ma:internalName="HR_x0020_Forms" ma:readOnly="false">
      <xsd:simpleType>
        <xsd:union memberTypes="dms:Text">
          <xsd:simpleType>
            <xsd:restriction base="dms:Choice">
              <xsd:enumeration value="Absences"/>
              <xsd:enumeration value="General"/>
              <xsd:enumeration value="Leavers"/>
              <xsd:enumeration value="Personal Information"/>
              <xsd:enumeration value="Probation"/>
              <xsd:enumeration value="Recruitment"/>
              <xsd:enumeration value="Starters"/>
              <xsd:enumeration value="Leavers"/>
              <xsd:enumeration value="Training"/>
            </xsd:restriction>
          </xsd:simpleType>
        </xsd:union>
      </xsd:simpleType>
    </xsd:element>
    <xsd:element name="i597d6eeb84842e3a6bbc8c9cd5a66ed" ma:index="10" nillable="true" ma:taxonomy="true" ma:internalName="i597d6eeb84842e3a6bbc8c9cd5a66ed" ma:taxonomyFieldName="RCM_x0020_Thesaurus" ma:displayName="RCM Thesaurus" ma:indexed="true" ma:readOnly="false" ma:fieldId="{2597d6ee-b848-42e3-a6bb-c8c9cd5a66ed}" ma:sspId="909be131-e051-4104-a245-9491c2d76341" ma:termSetId="f05642a1-f0fb-4fa9-b2c7-1241f217e644" ma:anchorId="00000000-0000-0000-0000-000000000000" ma:open="false" ma:isKeyword="false">
      <xsd:complexType>
        <xsd:sequence>
          <xsd:element ref="pc:Terms" minOccurs="0" maxOccurs="1"/>
        </xsd:sequence>
      </xsd:complexType>
    </xsd:element>
    <xsd:element name="rcm_x0020_author" ma:index="14" nillable="true" ma:displayName="rcm author" ma:internalName="rcm_x0020_author" ma:readOnly="false">
      <xsd:simpleType>
        <xsd:restriction base="dms:Text">
          <xsd:maxLength value="255"/>
        </xsd:restriction>
      </xsd:simpleType>
    </xsd:element>
    <xsd:element name="category0" ma:index="15" ma:displayName="category" ma:default="BARCLAY CARD" ma:format="Dropdown" ma:internalName="category0" ma:readOnly="false">
      <xsd:simpleType>
        <xsd:restriction base="dms:Choice">
          <xsd:enumeration value="BARCLAY CARD"/>
          <xsd:enumeration value="EXPENSES CLAIM FORMS"/>
          <xsd:enumeration value="PAY DAY DATES"/>
          <xsd:enumeration value="BACS PAYMENT DATES"/>
          <xsd:enumeration value="ANNUAL REPORTS AND ACCOUNTS PAPERS"/>
          <xsd:enumeration value="PENSIONS DOCUMENTS"/>
          <xsd:enumeration value="MISCELLANEOUS"/>
          <xsd:enumeration value="STANDING FINANCIAL INSTRUCTIONS"/>
        </xsd:restriction>
      </xsd:simpleType>
    </xsd:element>
    <xsd:element name="Grade" ma:index="16" ma:displayName="Grade" ma:default="1. Administrative Officer" ma:format="Dropdown" ma:internalName="Grade" ma:readOnly="false">
      <xsd:simpleType>
        <xsd:restriction base="dms:Choice">
          <xsd:enumeration value="1. Administrative Officer"/>
          <xsd:enumeration value="2. Administrator"/>
          <xsd:enumeration value="3. Organiser"/>
          <xsd:enumeration value="4. Advisor"/>
          <xsd:enumeration value="5. Head ofs"/>
          <xsd:enumeration value="6. Country Directors"/>
          <xsd:enumeration value="7. Directors"/>
        </xsd:restriction>
      </xsd:simpleType>
    </xsd:element>
    <xsd:element name="Category" ma:index="17" ma:displayName="Category" ma:default="Business Continuity Planning" ma:format="Dropdown" ma:internalName="Category" ma:readOnly="false">
      <xsd:simpleType>
        <xsd:restriction base="dms:Choice">
          <xsd:enumeration value="n/a"/>
          <xsd:enumeration value="Business Continuity Planning"/>
          <xsd:enumeration value="Risk Register"/>
          <xsd:enumeration value="Budgets"/>
          <xsd:enumeration value="Corporate Policies"/>
          <xsd:enumeration value="Contracts"/>
        </xsd:restriction>
      </xsd:simpleType>
    </xsd:element>
    <xsd:element name="_x0030_1_x002e_01_x002e_2016" ma:index="18" nillable="true" ma:displayName="01.01.2016" ma:internalName="_x0030_1_x002e_01_x002e_2016" ma:readOnly="false">
      <xsd:simpleType>
        <xsd:restriction base="dms:Text">
          <xsd:maxLength value="255"/>
        </xsd:restriction>
      </xsd:simpleType>
    </xsd:element>
    <xsd:element name="CATEGORY1" ma:index="19" nillable="true" ma:displayName="CATEGORY" ma:description="MOBILE PHONE&#10;RECEPTION&#10;OFFICE TELEPHONE AND DIRECTORY&#10;" ma:internalName="CATEGORY1" ma:readOnly="false">
      <xsd:simpleType>
        <xsd:restriction base="dms:Text">
          <xsd:maxLength value="255"/>
        </xsd:restrictio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ReviewDate" ma:index="30" nillable="true" ma:displayName="Review Date" ma:description="Date that this policy or procedure is due to be reviewed" ma:format="DateOnly" ma:internalName="Review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7748eab-0dbd-4733-9124-bc232bc1c31e"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33de2a9-e322-4d8b-be06-c06bb28360c3}" ma:internalName="TaxCatchAll" ma:showField="CatchAllData" ma:web="27748eab-0dbd-4733-9124-bc232bc1c31e">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ategory xmlns="72668c49-94ea-40d2-beae-2972e9fa7e00">Presentations</Category>
    <rcm_x0020_author xmlns="72668c49-94ea-40d2-beae-2972e9fa7e00" xsi:nil="true"/>
    <HR_x0020_Forms xmlns="72668c49-94ea-40d2-beae-2972e9fa7e00">Absences</HR_x0020_Forms>
    <Grade xmlns="72668c49-94ea-40d2-beae-2972e9fa7e00">1. Administrative Officer</Grade>
    <CATEGORY1 xmlns="72668c49-94ea-40d2-beae-2972e9fa7e00" xsi:nil="true"/>
    <category0 xmlns="72668c49-94ea-40d2-beae-2972e9fa7e00">BARCLAY CARD</category0>
    <TaxCatchAll xmlns="27748eab-0dbd-4733-9124-bc232bc1c31e"/>
    <_x0030_1_x002e_01_x002e_2016 xmlns="72668c49-94ea-40d2-beae-2972e9fa7e00" xsi:nil="true"/>
    <ReviewDate xmlns="72668c49-94ea-40d2-beae-2972e9fa7e00" xsi:nil="true"/>
    <PublishingExpirationDate xmlns="http://schemas.microsoft.com/sharepoint/v3" xsi:nil="true"/>
    <PublishingStartDate xmlns="http://schemas.microsoft.com/sharepoint/v3" xsi:nil="true"/>
    <i597d6eeb84842e3a6bbc8c9cd5a66ed xmlns="72668c49-94ea-40d2-beae-2972e9fa7e00">
      <Terms xmlns="http://schemas.microsoft.com/office/infopath/2007/PartnerControls"/>
    </i597d6eeb84842e3a6bbc8c9cd5a66ed>
  </documentManagement>
</p:properties>
</file>

<file path=customXml/itemProps1.xml><?xml version="1.0" encoding="utf-8"?>
<ds:datastoreItem xmlns:ds="http://schemas.openxmlformats.org/officeDocument/2006/customXml" ds:itemID="{817E445D-4B17-4C19-B5DB-3553D75762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84b925-f91b-4370-9931-1708b77dd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89654D-D87D-4EAB-A01A-0815AD2D47BB}"/>
</file>

<file path=customXml/itemProps3.xml><?xml version="1.0" encoding="utf-8"?>
<ds:datastoreItem xmlns:ds="http://schemas.openxmlformats.org/officeDocument/2006/customXml" ds:itemID="{A4FFAC16-03A6-4364-9B7A-DB4D0C9889E4}">
  <ds:schemaRefs>
    <ds:schemaRef ds:uri="http://schemas.microsoft.com/sharepoint/v3/contenttype/forms"/>
  </ds:schemaRefs>
</ds:datastoreItem>
</file>

<file path=customXml/itemProps4.xml><?xml version="1.0" encoding="utf-8"?>
<ds:datastoreItem xmlns:ds="http://schemas.openxmlformats.org/officeDocument/2006/customXml" ds:itemID="{A67DBB76-3DF7-4A9E-9846-88480B815A18}">
  <ds:schemaRefs>
    <ds:schemaRef ds:uri="http://purl.org/dc/elements/1.1/"/>
    <ds:schemaRef ds:uri="http://schemas.microsoft.com/office/2006/metadata/properties"/>
    <ds:schemaRef ds:uri="ae84b925-f91b-4370-9931-1708b77dd784"/>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399</TotalTime>
  <Words>1706</Words>
  <Application>Microsoft Office PowerPoint</Application>
  <PresentationFormat>On-screen Show (4:3)</PresentationFormat>
  <Paragraphs>188</Paragraphs>
  <Slides>11</Slides>
  <Notes>9</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Calibri</vt:lpstr>
      <vt:lpstr>Times New Roman</vt:lpstr>
      <vt:lpstr>Office Theme</vt:lpstr>
      <vt:lpstr>Pensions update  Lynne Galvin Regional Officer  September 2020</vt:lpstr>
      <vt:lpstr>Background</vt:lpstr>
      <vt:lpstr>Background </vt:lpstr>
      <vt:lpstr>Background </vt:lpstr>
      <vt:lpstr>Schemes </vt:lpstr>
      <vt:lpstr>Hutton report 2011</vt:lpstr>
      <vt:lpstr>Reformed 2015 Scheme</vt:lpstr>
      <vt:lpstr>McCloud / Sergeant Employment Tribunal</vt:lpstr>
      <vt:lpstr>Pension Consultation 2020</vt:lpstr>
      <vt:lpstr>Where do I go to find out about my pension?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RCM Presentation Template Year of the Midwfe - Red</dc:title>
  <dc:creator>Maskie Maskall</dc:creator>
  <cp:lastModifiedBy>Rae Trotter</cp:lastModifiedBy>
  <cp:revision>8</cp:revision>
  <dcterms:created xsi:type="dcterms:W3CDTF">2020-02-24T14:47:54Z</dcterms:created>
  <dcterms:modified xsi:type="dcterms:W3CDTF">2021-01-07T12:31:13Z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2020-02-24T00:00:00Z</vt:filetime>
  </property>
  <property fmtid="{D5CDD505-2E9C-101B-9397-08002B2CF9AE}" pid="3" name="Creator">
    <vt:lpwstr>Microsoft® PowerPoint® for Office 365</vt:lpwstr>
  </property>
  <property fmtid="{D5CDD505-2E9C-101B-9397-08002B2CF9AE}" pid="4" name="LastSaved">
    <vt:filetime>2020-02-24T00:00:00Z</vt:filetime>
  </property>
  <property fmtid="{D5CDD505-2E9C-101B-9397-08002B2CF9AE}" pid="5" name="ContentTypeId">
    <vt:lpwstr>0x0101009BC8F2A7E07D1842A196F09D433F46C7</vt:lpwstr>
  </property>
</Properties>
</file>