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media/image7.jpg" ContentType="image/jpe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media/image12.jpg" ContentType="image/jpeg"/>
  <Override PartName="/ppt/media/image13.jpg" ContentType="image/jpeg"/>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0"/>
  </p:notesMasterIdLst>
  <p:sldIdLst>
    <p:sldId id="256" r:id="rId5"/>
    <p:sldId id="257" r:id="rId6"/>
    <p:sldId id="278" r:id="rId7"/>
    <p:sldId id="280" r:id="rId8"/>
    <p:sldId id="261" r:id="rId9"/>
    <p:sldId id="281" r:id="rId10"/>
    <p:sldId id="287" r:id="rId11"/>
    <p:sldId id="282" r:id="rId12"/>
    <p:sldId id="283" r:id="rId13"/>
    <p:sldId id="284" r:id="rId14"/>
    <p:sldId id="266" r:id="rId15"/>
    <p:sldId id="286" r:id="rId16"/>
    <p:sldId id="267" r:id="rId17"/>
    <p:sldId id="285" r:id="rId18"/>
    <p:sldId id="258" r:id="rId19"/>
  </p:sldIdLst>
  <p:sldSz cx="9144000" cy="6858000" type="screen4x3"/>
  <p:notesSz cx="6888163" cy="9671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918" autoAdjust="0"/>
  </p:normalViewPr>
  <p:slideViewPr>
    <p:cSldViewPr>
      <p:cViewPr varScale="1">
        <p:scale>
          <a:sx n="73" d="100"/>
          <a:sy n="73" d="100"/>
        </p:scale>
        <p:origin x="1305" y="4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485792"/>
          </a:xfrm>
          <a:prstGeom prst="rect">
            <a:avLst/>
          </a:prstGeom>
        </p:spPr>
        <p:txBody>
          <a:bodyPr vert="horz" lIns="94622" tIns="47311" rIns="94622" bIns="47311" rtlCol="0"/>
          <a:lstStyle>
            <a:lvl1pPr algn="l">
              <a:defRPr sz="1200"/>
            </a:lvl1pPr>
          </a:lstStyle>
          <a:p>
            <a:endParaRPr lang="en-GB" dirty="0"/>
          </a:p>
        </p:txBody>
      </p:sp>
      <p:sp>
        <p:nvSpPr>
          <p:cNvPr id="3" name="Date Placeholder 2"/>
          <p:cNvSpPr>
            <a:spLocks noGrp="1"/>
          </p:cNvSpPr>
          <p:nvPr>
            <p:ph type="dt" idx="1"/>
          </p:nvPr>
        </p:nvSpPr>
        <p:spPr>
          <a:xfrm>
            <a:off x="3902097" y="0"/>
            <a:ext cx="2984871" cy="485792"/>
          </a:xfrm>
          <a:prstGeom prst="rect">
            <a:avLst/>
          </a:prstGeom>
        </p:spPr>
        <p:txBody>
          <a:bodyPr vert="horz" lIns="94622" tIns="47311" rIns="94622" bIns="47311" rtlCol="0"/>
          <a:lstStyle>
            <a:lvl1pPr algn="r">
              <a:defRPr sz="1200"/>
            </a:lvl1pPr>
          </a:lstStyle>
          <a:p>
            <a:fld id="{9E40F12E-B3BB-485F-A0FC-4C5CB4C332BE}" type="datetimeFigureOut">
              <a:rPr lang="en-GB" smtClean="0"/>
              <a:t>29/06/2020</a:t>
            </a:fld>
            <a:endParaRPr lang="en-GB" dirty="0"/>
          </a:p>
        </p:txBody>
      </p:sp>
      <p:sp>
        <p:nvSpPr>
          <p:cNvPr id="4" name="Slide Image Placeholder 3"/>
          <p:cNvSpPr>
            <a:spLocks noGrp="1" noRot="1" noChangeAspect="1"/>
          </p:cNvSpPr>
          <p:nvPr>
            <p:ph type="sldImg" idx="2"/>
          </p:nvPr>
        </p:nvSpPr>
        <p:spPr>
          <a:xfrm>
            <a:off x="1268413" y="1208088"/>
            <a:ext cx="4351337" cy="3265487"/>
          </a:xfrm>
          <a:prstGeom prst="rect">
            <a:avLst/>
          </a:prstGeom>
          <a:noFill/>
          <a:ln w="12700">
            <a:solidFill>
              <a:prstClr val="black"/>
            </a:solidFill>
          </a:ln>
        </p:spPr>
        <p:txBody>
          <a:bodyPr vert="horz" lIns="94622" tIns="47311" rIns="94622" bIns="47311" rtlCol="0" anchor="ctr"/>
          <a:lstStyle/>
          <a:p>
            <a:endParaRPr lang="en-GB" dirty="0"/>
          </a:p>
        </p:txBody>
      </p:sp>
      <p:sp>
        <p:nvSpPr>
          <p:cNvPr id="5" name="Notes Placeholder 4"/>
          <p:cNvSpPr>
            <a:spLocks noGrp="1"/>
          </p:cNvSpPr>
          <p:nvPr>
            <p:ph type="body" sz="quarter" idx="3"/>
          </p:nvPr>
        </p:nvSpPr>
        <p:spPr>
          <a:xfrm>
            <a:off x="688817" y="4654195"/>
            <a:ext cx="5510530" cy="3807975"/>
          </a:xfrm>
          <a:prstGeom prst="rect">
            <a:avLst/>
          </a:prstGeom>
        </p:spPr>
        <p:txBody>
          <a:bodyPr vert="horz" lIns="94622" tIns="47311" rIns="94622" bIns="473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85261"/>
            <a:ext cx="2984871" cy="485790"/>
          </a:xfrm>
          <a:prstGeom prst="rect">
            <a:avLst/>
          </a:prstGeom>
        </p:spPr>
        <p:txBody>
          <a:bodyPr vert="horz" lIns="94622" tIns="47311" rIns="94622" bIns="47311"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02097" y="9185261"/>
            <a:ext cx="2984871" cy="485790"/>
          </a:xfrm>
          <a:prstGeom prst="rect">
            <a:avLst/>
          </a:prstGeom>
        </p:spPr>
        <p:txBody>
          <a:bodyPr vert="horz" lIns="94622" tIns="47311" rIns="94622" bIns="47311" rtlCol="0" anchor="b"/>
          <a:lstStyle>
            <a:lvl1pPr algn="r">
              <a:defRPr sz="1200"/>
            </a:lvl1pPr>
          </a:lstStyle>
          <a:p>
            <a:fld id="{8996EB9D-6C12-4C23-8D92-489E8A3EDE00}" type="slidenum">
              <a:rPr lang="en-GB" smtClean="0"/>
              <a:t>‹#›</a:t>
            </a:fld>
            <a:endParaRPr lang="en-GB" dirty="0"/>
          </a:p>
        </p:txBody>
      </p:sp>
    </p:spTree>
    <p:extLst>
      <p:ext uri="{BB962C8B-B14F-4D97-AF65-F5344CB8AC3E}">
        <p14:creationId xmlns:p14="http://schemas.microsoft.com/office/powerpoint/2010/main" val="2490259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trydaylight.com/nhs-staff" TargetMode="External"/><Relationship Id="rId3" Type="http://schemas.openxmlformats.org/officeDocument/2006/relationships/hyperlink" Target="http://nhs.unmind.com/signup" TargetMode="External"/><Relationship Id="rId7" Type="http://schemas.openxmlformats.org/officeDocument/2006/relationships/hyperlink" Target="http://sleepio.com/nhs-staff"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help.headspace.com/hc/en-us/articles/360044971154" TargetMode="External"/><Relationship Id="rId5" Type="http://schemas.openxmlformats.org/officeDocument/2006/relationships/hyperlink" Target="http://www.headspace.com/nhs" TargetMode="External"/><Relationship Id="rId4" Type="http://schemas.openxmlformats.org/officeDocument/2006/relationships/hyperlink" Target="http://help.unmind.com/en/articles/3810323-unmind-access-for-nhs-workers"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96EB9D-6C12-4C23-8D92-489E8A3EDE00}" type="slidenum">
              <a:rPr lang="en-GB" smtClean="0"/>
              <a:t>1</a:t>
            </a:fld>
            <a:endParaRPr lang="en-GB" dirty="0"/>
          </a:p>
        </p:txBody>
      </p:sp>
    </p:spTree>
    <p:extLst>
      <p:ext uri="{BB962C8B-B14F-4D97-AF65-F5344CB8AC3E}">
        <p14:creationId xmlns:p14="http://schemas.microsoft.com/office/powerpoint/2010/main" val="2382430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96EB9D-6C12-4C23-8D92-489E8A3EDE00}" type="slidenum">
              <a:rPr lang="en-GB" smtClean="0"/>
              <a:t>10</a:t>
            </a:fld>
            <a:endParaRPr lang="en-GB" dirty="0"/>
          </a:p>
        </p:txBody>
      </p:sp>
    </p:spTree>
    <p:extLst>
      <p:ext uri="{BB962C8B-B14F-4D97-AF65-F5344CB8AC3E}">
        <p14:creationId xmlns:p14="http://schemas.microsoft.com/office/powerpoint/2010/main" val="676194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effectLst/>
              </a:rPr>
              <a:t>Remember the caring for you charter and action plan. If you don’t have an action plan then speak to your health and safety rep. Can you think what you can have on your action plan?</a:t>
            </a:r>
          </a:p>
          <a:p>
            <a:r>
              <a:rPr lang="en-GB" b="1" dirty="0">
                <a:effectLst/>
              </a:rPr>
              <a:t>Free access to wellbeing apps for all NHS staff</a:t>
            </a:r>
          </a:p>
          <a:p>
            <a:r>
              <a:rPr lang="en-GB" dirty="0">
                <a:effectLst/>
              </a:rPr>
              <a:t>NHS staff have been given free access to a number of wellbeing apps from now until the end of December 2020 to support their mental health and wellbeing.</a:t>
            </a:r>
            <a:br>
              <a:rPr lang="en-GB" dirty="0">
                <a:effectLst/>
              </a:rPr>
            </a:br>
            <a:br>
              <a:rPr lang="en-GB" dirty="0">
                <a:effectLst/>
              </a:rPr>
            </a:br>
            <a:r>
              <a:rPr lang="en-GB" dirty="0">
                <a:effectLst/>
              </a:rPr>
              <a:t>NHS England and NHS Improvement have worked with the following app providers to waive costs for the NHS workforce who are dealing with the unprecedented challenges of the COVID-19 pandemic. </a:t>
            </a:r>
          </a:p>
          <a:p>
            <a:endParaRPr lang="en-GB" b="1" dirty="0">
              <a:effectLst/>
            </a:endParaRPr>
          </a:p>
          <a:p>
            <a:r>
              <a:rPr lang="en-GB" b="1" dirty="0">
                <a:effectLst/>
              </a:rPr>
              <a:t>Unmind</a:t>
            </a:r>
          </a:p>
          <a:p>
            <a:r>
              <a:rPr lang="en-GB" dirty="0">
                <a:effectLst/>
              </a:rPr>
              <a:t>Unmind is a mental health platform that empowers staff to proactively improve their mental wellbeing. Using scientifically-backed assessments, tools and training you can measure and manage your personal mental health needs, including digital programmes designed to help with stress, sleep, coping, connection, fulfilment and nutrition.  The team at Unmind are offering free access to NHS staff until the end of December 2020, which is active now. </a:t>
            </a:r>
            <a:br>
              <a:rPr lang="en-GB" dirty="0">
                <a:effectLst/>
              </a:rPr>
            </a:br>
            <a:r>
              <a:rPr lang="en-GB" dirty="0">
                <a:effectLst/>
              </a:rPr>
              <a:t>How NHS staff can get access: Go to </a:t>
            </a:r>
            <a:r>
              <a:rPr lang="en-GB" dirty="0">
                <a:effectLst/>
                <a:hlinkClick r:id="rId3"/>
              </a:rPr>
              <a:t>nhs.unmind.com/signup</a:t>
            </a:r>
            <a:r>
              <a:rPr lang="en-GB" dirty="0">
                <a:effectLst/>
              </a:rPr>
              <a:t> and sign up with your NHS email address or download the Unmind app - your organisation name is NHS. </a:t>
            </a:r>
          </a:p>
          <a:p>
            <a:r>
              <a:rPr lang="en-GB" dirty="0">
                <a:effectLst/>
              </a:rPr>
              <a:t>If you do not see your NHS email domain or have another support query, please visit the </a:t>
            </a:r>
            <a:r>
              <a:rPr lang="en-GB" dirty="0">
                <a:effectLst/>
                <a:hlinkClick r:id="rId4"/>
              </a:rPr>
              <a:t>FAQs and support</a:t>
            </a:r>
            <a:r>
              <a:rPr lang="en-GB" dirty="0">
                <a:effectLst/>
              </a:rPr>
              <a:t> for more information.</a:t>
            </a:r>
          </a:p>
          <a:p>
            <a:endParaRPr lang="en-GB" b="1" dirty="0">
              <a:effectLst/>
            </a:endParaRPr>
          </a:p>
          <a:p>
            <a:r>
              <a:rPr lang="en-GB" b="1" dirty="0">
                <a:effectLst/>
              </a:rPr>
              <a:t>Headspace</a:t>
            </a:r>
          </a:p>
          <a:p>
            <a:r>
              <a:rPr lang="en-GB" dirty="0">
                <a:effectLst/>
              </a:rPr>
              <a:t>Headspace is a science-backed app in mindfulness and meditation, providing unique tools and resources to help reduce stress, build resilience, and aid better sleep.  Free access to all NHS staff with an NHS email address is available until 31 December 2020 and is active now. </a:t>
            </a:r>
            <a:br>
              <a:rPr lang="en-GB" dirty="0">
                <a:effectLst/>
              </a:rPr>
            </a:br>
            <a:r>
              <a:rPr lang="en-GB" dirty="0">
                <a:effectLst/>
              </a:rPr>
              <a:t>How NHS staff can get access:</a:t>
            </a:r>
          </a:p>
          <a:p>
            <a:r>
              <a:rPr lang="en-GB" dirty="0">
                <a:effectLst/>
              </a:rPr>
              <a:t>Go to </a:t>
            </a:r>
            <a:r>
              <a:rPr lang="en-GB" dirty="0">
                <a:effectLst/>
                <a:hlinkClick r:id="rId5"/>
              </a:rPr>
              <a:t>https://www.headspace.com/nhs</a:t>
            </a:r>
            <a:r>
              <a:rPr lang="en-GB" dirty="0">
                <a:effectLst/>
              </a:rPr>
              <a:t> for NHS staff to access, with the option to select clinical or non-clinical staff to start enrolling. You will need to use your NHS email address to sign up. Access the </a:t>
            </a:r>
            <a:r>
              <a:rPr lang="en-GB" dirty="0">
                <a:effectLst/>
                <a:hlinkClick r:id="rId6"/>
              </a:rPr>
              <a:t>FAQs and support</a:t>
            </a:r>
            <a:r>
              <a:rPr lang="en-GB" dirty="0">
                <a:effectLst/>
              </a:rPr>
              <a:t> for more information.</a:t>
            </a:r>
          </a:p>
          <a:p>
            <a:endParaRPr lang="en-GB" b="1" dirty="0">
              <a:effectLst/>
            </a:endParaRPr>
          </a:p>
          <a:p>
            <a:r>
              <a:rPr lang="en-GB" b="1" dirty="0" err="1">
                <a:effectLst/>
              </a:rPr>
              <a:t>Sleepio</a:t>
            </a:r>
            <a:r>
              <a:rPr lang="en-GB" b="1" dirty="0">
                <a:effectLst/>
              </a:rPr>
              <a:t> and Daylight (developed by Big Health)</a:t>
            </a:r>
          </a:p>
          <a:p>
            <a:r>
              <a:rPr lang="en-GB" dirty="0" err="1">
                <a:effectLst/>
              </a:rPr>
              <a:t>Sleepio</a:t>
            </a:r>
            <a:r>
              <a:rPr lang="en-GB" dirty="0">
                <a:effectLst/>
              </a:rPr>
              <a:t> is a clinically-evidenced sleep improvement programme that is fully automated and highly personalised, using cognitive behavioural techniques to help improve poor sleep. </a:t>
            </a:r>
            <a:br>
              <a:rPr lang="en-GB" dirty="0">
                <a:effectLst/>
              </a:rPr>
            </a:br>
            <a:r>
              <a:rPr lang="en-GB" dirty="0">
                <a:effectLst/>
              </a:rPr>
              <a:t>Daylight is a smartphone-based app that provides help to people experiencing symptoms of worry and anxiety, using evidence-based cognitive behavioural techniques, voice, and animation.</a:t>
            </a:r>
            <a:br>
              <a:rPr lang="en-GB" dirty="0">
                <a:effectLst/>
              </a:rPr>
            </a:br>
            <a:r>
              <a:rPr lang="en-GB" dirty="0">
                <a:effectLst/>
              </a:rPr>
              <a:t>Free access to both </a:t>
            </a:r>
            <a:r>
              <a:rPr lang="en-GB" dirty="0" err="1">
                <a:effectLst/>
              </a:rPr>
              <a:t>Sleepio</a:t>
            </a:r>
            <a:r>
              <a:rPr lang="en-GB" dirty="0">
                <a:effectLst/>
              </a:rPr>
              <a:t> and Daylight is active now until 31 December 2020. This includes staff working in the NHS who do not currently have an NHS email address, such as medical students and former staff returning to the workforce.</a:t>
            </a:r>
          </a:p>
          <a:p>
            <a:r>
              <a:rPr lang="en-GB" dirty="0">
                <a:effectLst/>
              </a:rPr>
              <a:t>How to access </a:t>
            </a:r>
            <a:r>
              <a:rPr lang="en-GB" dirty="0" err="1">
                <a:effectLst/>
              </a:rPr>
              <a:t>Sleepio</a:t>
            </a:r>
            <a:r>
              <a:rPr lang="en-GB" dirty="0">
                <a:effectLst/>
              </a:rPr>
              <a:t>: Click on the following link on your laptop or desktop computer: </a:t>
            </a:r>
            <a:r>
              <a:rPr lang="en-GB" dirty="0">
                <a:effectLst/>
                <a:hlinkClick r:id="rId7"/>
              </a:rPr>
              <a:t>http://sleepio.com/nhs-staff</a:t>
            </a:r>
            <a:r>
              <a:rPr lang="en-GB" dirty="0">
                <a:effectLst/>
              </a:rPr>
              <a:t> Sign up for an account using your name and email address.</a:t>
            </a:r>
          </a:p>
          <a:p>
            <a:r>
              <a:rPr lang="en-GB" dirty="0">
                <a:effectLst/>
              </a:rPr>
              <a:t>Click ‘Personalise </a:t>
            </a:r>
            <a:r>
              <a:rPr lang="en-GB" dirty="0" err="1">
                <a:effectLst/>
              </a:rPr>
              <a:t>Sleepio</a:t>
            </a:r>
            <a:r>
              <a:rPr lang="en-GB" dirty="0">
                <a:effectLst/>
              </a:rPr>
              <a:t>’. </a:t>
            </a:r>
          </a:p>
          <a:p>
            <a:endParaRPr lang="en-GB" dirty="0">
              <a:effectLst/>
            </a:endParaRPr>
          </a:p>
          <a:p>
            <a:r>
              <a:rPr lang="en-GB" dirty="0">
                <a:effectLst/>
              </a:rPr>
              <a:t>How to access Daylight:</a:t>
            </a:r>
          </a:p>
          <a:p>
            <a:r>
              <a:rPr lang="en-GB" dirty="0">
                <a:effectLst/>
              </a:rPr>
              <a:t>Click on the following link: </a:t>
            </a:r>
            <a:r>
              <a:rPr lang="en-GB" dirty="0">
                <a:effectLst/>
                <a:hlinkClick r:id="rId8"/>
              </a:rPr>
              <a:t>http://trydaylight.com/nhs-staff</a:t>
            </a:r>
            <a:r>
              <a:rPr lang="en-GB" dirty="0">
                <a:effectLst/>
              </a:rPr>
              <a:t> Answer a few short questions to tailor the programme to you. Sign up for an account using your name and email address.</a:t>
            </a:r>
          </a:p>
          <a:p>
            <a:r>
              <a:rPr lang="en-GB" dirty="0">
                <a:effectLst/>
              </a:rPr>
              <a:t>Download the Daylight smartphone app (search ‘Daylight - Worry Less’ on both iPhone and Android).</a:t>
            </a:r>
          </a:p>
          <a:p>
            <a:r>
              <a:rPr lang="en-GB" dirty="0">
                <a:effectLst/>
              </a:rPr>
              <a:t>Get started. </a:t>
            </a:r>
          </a:p>
          <a:p>
            <a:endParaRPr lang="en-GB" dirty="0">
              <a:effectLst/>
            </a:endParaRPr>
          </a:p>
          <a:p>
            <a:r>
              <a:rPr lang="en-GB" dirty="0">
                <a:effectLst/>
              </a:rPr>
              <a:t>Additional apps and support will be available over the next few weeks. </a:t>
            </a:r>
          </a:p>
          <a:p>
            <a:endParaRPr lang="en-GB" dirty="0"/>
          </a:p>
        </p:txBody>
      </p:sp>
      <p:sp>
        <p:nvSpPr>
          <p:cNvPr id="4" name="Slide Number Placeholder 3"/>
          <p:cNvSpPr>
            <a:spLocks noGrp="1"/>
          </p:cNvSpPr>
          <p:nvPr>
            <p:ph type="sldNum" sz="quarter" idx="5"/>
          </p:nvPr>
        </p:nvSpPr>
        <p:spPr/>
        <p:txBody>
          <a:bodyPr/>
          <a:lstStyle/>
          <a:p>
            <a:fld id="{8996EB9D-6C12-4C23-8D92-489E8A3EDE00}" type="slidenum">
              <a:rPr lang="en-GB" smtClean="0"/>
              <a:t>11</a:t>
            </a:fld>
            <a:endParaRPr lang="en-GB" dirty="0"/>
          </a:p>
        </p:txBody>
      </p:sp>
    </p:spTree>
    <p:extLst>
      <p:ext uri="{BB962C8B-B14F-4D97-AF65-F5344CB8AC3E}">
        <p14:creationId xmlns:p14="http://schemas.microsoft.com/office/powerpoint/2010/main" val="2764889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96EB9D-6C12-4C23-8D92-489E8A3EDE00}" type="slidenum">
              <a:rPr lang="en-GB" smtClean="0"/>
              <a:t>12</a:t>
            </a:fld>
            <a:endParaRPr lang="en-GB" dirty="0"/>
          </a:p>
        </p:txBody>
      </p:sp>
    </p:spTree>
    <p:extLst>
      <p:ext uri="{BB962C8B-B14F-4D97-AF65-F5344CB8AC3E}">
        <p14:creationId xmlns:p14="http://schemas.microsoft.com/office/powerpoint/2010/main" val="3030235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96EB9D-6C12-4C23-8D92-489E8A3EDE00}" type="slidenum">
              <a:rPr lang="en-GB" smtClean="0"/>
              <a:t>13</a:t>
            </a:fld>
            <a:endParaRPr lang="en-GB" dirty="0"/>
          </a:p>
        </p:txBody>
      </p:sp>
    </p:spTree>
    <p:extLst>
      <p:ext uri="{BB962C8B-B14F-4D97-AF65-F5344CB8AC3E}">
        <p14:creationId xmlns:p14="http://schemas.microsoft.com/office/powerpoint/2010/main" val="3816848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96EB9D-6C12-4C23-8D92-489E8A3EDE00}" type="slidenum">
              <a:rPr lang="en-GB" smtClean="0"/>
              <a:t>14</a:t>
            </a:fld>
            <a:endParaRPr lang="en-GB" dirty="0"/>
          </a:p>
        </p:txBody>
      </p:sp>
    </p:spTree>
    <p:extLst>
      <p:ext uri="{BB962C8B-B14F-4D97-AF65-F5344CB8AC3E}">
        <p14:creationId xmlns:p14="http://schemas.microsoft.com/office/powerpoint/2010/main" val="28505413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996EB9D-6C12-4C23-8D92-489E8A3EDE00}" type="slidenum">
              <a:rPr lang="en-GB" smtClean="0"/>
              <a:t>15</a:t>
            </a:fld>
            <a:endParaRPr lang="en-GB" dirty="0"/>
          </a:p>
        </p:txBody>
      </p:sp>
    </p:spTree>
    <p:extLst>
      <p:ext uri="{BB962C8B-B14F-4D97-AF65-F5344CB8AC3E}">
        <p14:creationId xmlns:p14="http://schemas.microsoft.com/office/powerpoint/2010/main" val="172127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Mental Health First Aiders are people who are specifically trained to recognise the symptoms of Mental Health.  They are the go-to person in the workplace and will have knowledge of services in your local area you can approach for help. They also work to raise awareness of mental health illness as well as work to reduce stigma in the workplace. </a:t>
            </a:r>
          </a:p>
          <a:p>
            <a:endParaRPr lang="en-GB" dirty="0"/>
          </a:p>
          <a:p>
            <a:r>
              <a:rPr lang="en-GB" dirty="0"/>
              <a:t>It is very important to remember though that a mental health first aider is not a therapist and is not trained to provide therapy, they are there to support an individual and help to make their life at work easier</a:t>
            </a:r>
          </a:p>
          <a:p>
            <a:endParaRPr lang="en-GB" dirty="0"/>
          </a:p>
        </p:txBody>
      </p:sp>
      <p:sp>
        <p:nvSpPr>
          <p:cNvPr id="4" name="Slide Number Placeholder 3"/>
          <p:cNvSpPr>
            <a:spLocks noGrp="1"/>
          </p:cNvSpPr>
          <p:nvPr>
            <p:ph type="sldNum" sz="quarter" idx="5"/>
          </p:nvPr>
        </p:nvSpPr>
        <p:spPr/>
        <p:txBody>
          <a:bodyPr/>
          <a:lstStyle/>
          <a:p>
            <a:fld id="{8996EB9D-6C12-4C23-8D92-489E8A3EDE00}" type="slidenum">
              <a:rPr lang="en-GB" smtClean="0"/>
              <a:t>2</a:t>
            </a:fld>
            <a:endParaRPr lang="en-GB" dirty="0"/>
          </a:p>
        </p:txBody>
      </p:sp>
    </p:spTree>
    <p:extLst>
      <p:ext uri="{BB962C8B-B14F-4D97-AF65-F5344CB8AC3E}">
        <p14:creationId xmlns:p14="http://schemas.microsoft.com/office/powerpoint/2010/main" val="3689808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dirty="0"/>
              <a:t>Anyone can become a Mental Health First Aider however there is a certified training course and training days which you must commit to attending to keep your training and knowledge up to date.</a:t>
            </a:r>
          </a:p>
          <a:p>
            <a:pPr lvl="1"/>
            <a:endParaRPr lang="en-GB" dirty="0"/>
          </a:p>
          <a:p>
            <a:pPr lvl="1"/>
            <a:r>
              <a:rPr lang="en-GB" dirty="0"/>
              <a:t>It is important that you are approachable and are a good listener, you must also have awareness and empathy towards your colleagues.  Confidence in dealing with issues and escalation procedures should someone deteriorate in their mental health or become a harm to themselves or others, be non-judgemental and of course maintain confidentiality at all time.</a:t>
            </a:r>
          </a:p>
          <a:p>
            <a:endParaRPr lang="en-GB" dirty="0"/>
          </a:p>
        </p:txBody>
      </p:sp>
      <p:sp>
        <p:nvSpPr>
          <p:cNvPr id="4" name="Slide Number Placeholder 3"/>
          <p:cNvSpPr>
            <a:spLocks noGrp="1"/>
          </p:cNvSpPr>
          <p:nvPr>
            <p:ph type="sldNum" sz="quarter" idx="5"/>
          </p:nvPr>
        </p:nvSpPr>
        <p:spPr/>
        <p:txBody>
          <a:bodyPr/>
          <a:lstStyle/>
          <a:p>
            <a:fld id="{8996EB9D-6C12-4C23-8D92-489E8A3EDE00}" type="slidenum">
              <a:rPr lang="en-GB" smtClean="0"/>
              <a:t>3</a:t>
            </a:fld>
            <a:endParaRPr lang="en-GB" dirty="0"/>
          </a:p>
        </p:txBody>
      </p:sp>
    </p:spTree>
    <p:extLst>
      <p:ext uri="{BB962C8B-B14F-4D97-AF65-F5344CB8AC3E}">
        <p14:creationId xmlns:p14="http://schemas.microsoft.com/office/powerpoint/2010/main" val="4176382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pPr defTabSz="946221">
              <a:defRPr/>
            </a:pPr>
            <a:r>
              <a:rPr lang="en-GB" dirty="0"/>
              <a:t>If you don’t support people through their mental health issues and provide resources for them to seek help they can start to feel stigmatised.  Without people onsite at your workplace who are trained to recognised those suffering from mental ill health they wont get the support that they need and can feel alone which only deepens the problem.</a:t>
            </a:r>
          </a:p>
          <a:p>
            <a:pPr defTabSz="946221">
              <a:defRPr/>
            </a:pPr>
            <a:endParaRPr lang="en-GB" dirty="0"/>
          </a:p>
          <a:p>
            <a:pPr defTabSz="946221">
              <a:defRPr/>
            </a:pPr>
            <a:r>
              <a:rPr lang="en-GB" dirty="0"/>
              <a:t>At the same time, we recognise that it can seem much ‘easier’ to recognise </a:t>
            </a:r>
            <a:r>
              <a:rPr lang="en-GB" dirty="0" err="1"/>
              <a:t>someones</a:t>
            </a:r>
            <a:r>
              <a:rPr lang="en-GB" dirty="0"/>
              <a:t> physical health over their mental health and that having these conversations can be difficult.</a:t>
            </a:r>
          </a:p>
          <a:p>
            <a:endParaRPr lang="en-GB" dirty="0"/>
          </a:p>
        </p:txBody>
      </p:sp>
      <p:sp>
        <p:nvSpPr>
          <p:cNvPr id="4" name="Slide Number Placeholder 3"/>
          <p:cNvSpPr>
            <a:spLocks noGrp="1"/>
          </p:cNvSpPr>
          <p:nvPr>
            <p:ph type="sldNum" sz="quarter" idx="5"/>
          </p:nvPr>
        </p:nvSpPr>
        <p:spPr/>
        <p:txBody>
          <a:bodyPr/>
          <a:lstStyle/>
          <a:p>
            <a:fld id="{8996EB9D-6C12-4C23-8D92-489E8A3EDE00}" type="slidenum">
              <a:rPr lang="en-GB" smtClean="0"/>
              <a:t>4</a:t>
            </a:fld>
            <a:endParaRPr lang="en-GB" dirty="0"/>
          </a:p>
        </p:txBody>
      </p:sp>
    </p:spTree>
    <p:extLst>
      <p:ext uri="{BB962C8B-B14F-4D97-AF65-F5344CB8AC3E}">
        <p14:creationId xmlns:p14="http://schemas.microsoft.com/office/powerpoint/2010/main" val="3748671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Group work</a:t>
            </a:r>
          </a:p>
          <a:p>
            <a:r>
              <a:rPr lang="en-GB" dirty="0"/>
              <a:t>In a group think of signs that may show that you or your colleagues are under stress?</a:t>
            </a:r>
          </a:p>
          <a:p>
            <a:endParaRPr lang="en-GB" dirty="0"/>
          </a:p>
          <a:p>
            <a:r>
              <a:rPr lang="en-GB" dirty="0"/>
              <a:t>The more people that are aware of mental health issues the more we can support those in need.  If you know someone who is struggling with their mental wellbeing, it can sometimes be difficult to know what to do or how to help, therefore some people worry about saying or doing the wrong thing.  However it is important not to wait – giving them the support they need is crucial.</a:t>
            </a:r>
          </a:p>
          <a:p>
            <a:endParaRPr lang="en-GB" dirty="0"/>
          </a:p>
          <a:p>
            <a:r>
              <a:rPr lang="en-GB" dirty="0"/>
              <a:t>You can be aware of the signs to look out for mental ill health in yourself and others, behaviours include:</a:t>
            </a:r>
          </a:p>
          <a:p>
            <a:pPr lvl="1"/>
            <a:r>
              <a:rPr lang="en-GB" b="0" dirty="0"/>
              <a:t>Being more anxious or irritable than normal</a:t>
            </a:r>
          </a:p>
          <a:p>
            <a:pPr lvl="1"/>
            <a:r>
              <a:rPr lang="en-GB" dirty="0"/>
              <a:t>Disturbed sleep patterns/insomnia</a:t>
            </a:r>
          </a:p>
          <a:p>
            <a:pPr lvl="1"/>
            <a:r>
              <a:rPr lang="en-GB" dirty="0"/>
              <a:t>Isolation, not going out or doing usual activities</a:t>
            </a:r>
          </a:p>
          <a:p>
            <a:pPr lvl="1"/>
            <a:r>
              <a:rPr lang="en-GB" dirty="0"/>
              <a:t>Confused thinking or lack of concentration</a:t>
            </a:r>
          </a:p>
          <a:p>
            <a:pPr lvl="1"/>
            <a:r>
              <a:rPr lang="en-GB" dirty="0"/>
              <a:t>Feeling extremely sad or low</a:t>
            </a:r>
          </a:p>
          <a:p>
            <a:pPr lvl="1"/>
            <a:r>
              <a:rPr lang="en-GB" dirty="0"/>
              <a:t>Change in eating habits, either lack of or increased appetite</a:t>
            </a:r>
          </a:p>
          <a:p>
            <a:r>
              <a:rPr lang="en-GB" dirty="0"/>
              <a:t>Signs you can look out for in yourself or colleagues to show that you/they are under stress.</a:t>
            </a:r>
          </a:p>
          <a:p>
            <a:endParaRPr lang="en-GB" dirty="0"/>
          </a:p>
        </p:txBody>
      </p:sp>
      <p:sp>
        <p:nvSpPr>
          <p:cNvPr id="4" name="Slide Number Placeholder 3"/>
          <p:cNvSpPr>
            <a:spLocks noGrp="1"/>
          </p:cNvSpPr>
          <p:nvPr>
            <p:ph type="sldNum" sz="quarter" idx="5"/>
          </p:nvPr>
        </p:nvSpPr>
        <p:spPr/>
        <p:txBody>
          <a:bodyPr/>
          <a:lstStyle/>
          <a:p>
            <a:fld id="{8996EB9D-6C12-4C23-8D92-489E8A3EDE00}" type="slidenum">
              <a:rPr lang="en-GB" smtClean="0"/>
              <a:t>5</a:t>
            </a:fld>
            <a:endParaRPr lang="en-GB"/>
          </a:p>
        </p:txBody>
      </p:sp>
    </p:spTree>
    <p:extLst>
      <p:ext uri="{BB962C8B-B14F-4D97-AF65-F5344CB8AC3E}">
        <p14:creationId xmlns:p14="http://schemas.microsoft.com/office/powerpoint/2010/main" val="3529549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a:t>Group work</a:t>
            </a:r>
          </a:p>
          <a:p>
            <a:pPr lvl="0"/>
            <a:r>
              <a:rPr lang="en-GB" dirty="0"/>
              <a:t>Think about different ways you can help to make a difference. </a:t>
            </a:r>
          </a:p>
          <a:p>
            <a:pPr lvl="0"/>
            <a:endParaRPr lang="en-GB" dirty="0"/>
          </a:p>
          <a:p>
            <a:pPr marL="177416" indent="-177416">
              <a:buFontTx/>
              <a:buChar char="-"/>
            </a:pPr>
            <a:r>
              <a:rPr lang="en-GB" dirty="0"/>
              <a:t>Talking is probably one of the most important things you can do, but you need to be prepared for sometimes a difficult conversation.  Although with talking comes listening and really listening</a:t>
            </a:r>
          </a:p>
          <a:p>
            <a:pPr marL="177416" indent="-177416" defTabSz="946221">
              <a:buFontTx/>
              <a:buChar char="-"/>
              <a:defRPr/>
            </a:pPr>
            <a:r>
              <a:rPr lang="en-GB" dirty="0"/>
              <a:t>Learn the signs and symptoms of mental health illnesses</a:t>
            </a:r>
          </a:p>
          <a:p>
            <a:pPr marL="177416" indent="-177416" defTabSz="946221">
              <a:buFontTx/>
              <a:buChar char="-"/>
              <a:defRPr/>
            </a:pPr>
            <a:r>
              <a:rPr lang="en-GB" dirty="0"/>
              <a:t>Don’t be afraid to bring up the subject, be positive about mental health</a:t>
            </a:r>
          </a:p>
          <a:p>
            <a:pPr lvl="0"/>
            <a:r>
              <a:rPr lang="en-GB" dirty="0"/>
              <a:t>-   Experiment ways that help you to deal with pressure or stress during the working day</a:t>
            </a:r>
          </a:p>
          <a:p>
            <a:pPr marL="177416" indent="-177416">
              <a:buFontTx/>
              <a:buChar char="-"/>
            </a:pPr>
            <a:r>
              <a:rPr lang="en-GB" dirty="0"/>
              <a:t>Repetitive enquiries relates to probing people on multiple occasions if you see that they are struggling, we know that people wont always open up at the first instance so you might need to go back to them</a:t>
            </a:r>
          </a:p>
          <a:p>
            <a:pPr marL="177416" indent="-177416">
              <a:buFontTx/>
              <a:buChar char="-"/>
            </a:pPr>
            <a:r>
              <a:rPr lang="en-GB" dirty="0"/>
              <a:t>Use your annual leave and encourage others to do so, having a break and time away from work is essential to maintaining good MH</a:t>
            </a:r>
          </a:p>
          <a:p>
            <a:pPr marL="177416" indent="-177416">
              <a:buFontTx/>
              <a:buChar char="-"/>
            </a:pPr>
            <a:r>
              <a:rPr lang="en-GB" dirty="0"/>
              <a:t>Be supportive and approachable, make yourself available.  Also be supportive of their journey, its not a quick fix and one size does not fit all</a:t>
            </a:r>
          </a:p>
          <a:p>
            <a:pPr marL="177416" indent="-177416">
              <a:buFontTx/>
              <a:buChar char="-"/>
            </a:pPr>
            <a:r>
              <a:rPr lang="en-GB" dirty="0"/>
              <a:t>And above all remember to look after yourself, you can’t take care of others if you are not taking care of yourself</a:t>
            </a:r>
          </a:p>
          <a:p>
            <a:endParaRPr lang="en-GB" dirty="0"/>
          </a:p>
          <a:p>
            <a:endParaRPr lang="en-GB" dirty="0"/>
          </a:p>
        </p:txBody>
      </p:sp>
      <p:sp>
        <p:nvSpPr>
          <p:cNvPr id="4" name="Slide Number Placeholder 3"/>
          <p:cNvSpPr>
            <a:spLocks noGrp="1"/>
          </p:cNvSpPr>
          <p:nvPr>
            <p:ph type="sldNum" sz="quarter" idx="5"/>
          </p:nvPr>
        </p:nvSpPr>
        <p:spPr/>
        <p:txBody>
          <a:bodyPr/>
          <a:lstStyle/>
          <a:p>
            <a:fld id="{8996EB9D-6C12-4C23-8D92-489E8A3EDE00}" type="slidenum">
              <a:rPr lang="en-GB" smtClean="0"/>
              <a:t>6</a:t>
            </a:fld>
            <a:endParaRPr lang="en-GB" dirty="0"/>
          </a:p>
        </p:txBody>
      </p:sp>
    </p:spTree>
    <p:extLst>
      <p:ext uri="{BB962C8B-B14F-4D97-AF65-F5344CB8AC3E}">
        <p14:creationId xmlns:p14="http://schemas.microsoft.com/office/powerpoint/2010/main" val="1578500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when we are talking about having these conversations it’s important that you remember to be open, approachable and really listen to what the other person is saying.  These talking tips can be a helpful reminder.</a:t>
            </a:r>
          </a:p>
        </p:txBody>
      </p:sp>
      <p:sp>
        <p:nvSpPr>
          <p:cNvPr id="4" name="Slide Number Placeholder 3"/>
          <p:cNvSpPr>
            <a:spLocks noGrp="1"/>
          </p:cNvSpPr>
          <p:nvPr>
            <p:ph type="sldNum" sz="quarter" idx="5"/>
          </p:nvPr>
        </p:nvSpPr>
        <p:spPr/>
        <p:txBody>
          <a:bodyPr/>
          <a:lstStyle/>
          <a:p>
            <a:fld id="{8996EB9D-6C12-4C23-8D92-489E8A3EDE00}" type="slidenum">
              <a:rPr lang="en-GB" smtClean="0"/>
              <a:t>7</a:t>
            </a:fld>
            <a:endParaRPr lang="en-GB" dirty="0"/>
          </a:p>
        </p:txBody>
      </p:sp>
    </p:spTree>
    <p:extLst>
      <p:ext uri="{BB962C8B-B14F-4D97-AF65-F5344CB8AC3E}">
        <p14:creationId xmlns:p14="http://schemas.microsoft.com/office/powerpoint/2010/main" val="62407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While we talk about leadership here this relates to those mainly in higher level positions, however its important to remember that we are all leaders and we can all create positive changes, supportive environments and we can help our friends and colleagues in many ways.</a:t>
            </a:r>
          </a:p>
        </p:txBody>
      </p:sp>
      <p:sp>
        <p:nvSpPr>
          <p:cNvPr id="4" name="Slide Number Placeholder 3"/>
          <p:cNvSpPr>
            <a:spLocks noGrp="1"/>
          </p:cNvSpPr>
          <p:nvPr>
            <p:ph type="sldNum" sz="quarter" idx="5"/>
          </p:nvPr>
        </p:nvSpPr>
        <p:spPr/>
        <p:txBody>
          <a:bodyPr/>
          <a:lstStyle/>
          <a:p>
            <a:fld id="{8996EB9D-6C12-4C23-8D92-489E8A3EDE00}" type="slidenum">
              <a:rPr lang="en-GB" smtClean="0"/>
              <a:t>8</a:t>
            </a:fld>
            <a:endParaRPr lang="en-GB" dirty="0"/>
          </a:p>
        </p:txBody>
      </p:sp>
    </p:spTree>
    <p:extLst>
      <p:ext uri="{BB962C8B-B14F-4D97-AF65-F5344CB8AC3E}">
        <p14:creationId xmlns:p14="http://schemas.microsoft.com/office/powerpoint/2010/main" val="1576370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Group work</a:t>
            </a:r>
          </a:p>
          <a:p>
            <a:r>
              <a:rPr lang="en-GB" dirty="0"/>
              <a:t>What do you think the impact of Covid-19 will have on Mental Health within the workplace?</a:t>
            </a:r>
          </a:p>
          <a:p>
            <a:endParaRPr lang="en-GB" dirty="0"/>
          </a:p>
          <a:p>
            <a:pPr marL="295694" indent="-295694">
              <a:buFont typeface="Arial" panose="020B0604020202020204" pitchFamily="34" charset="0"/>
              <a:buChar char="•"/>
            </a:pPr>
            <a:r>
              <a:rPr lang="en-GB" dirty="0"/>
              <a:t>Isolation – increase mental health issue i.e. suicide. (1/3 of all calls to Samaritans of all Covid-19 related issues)</a:t>
            </a:r>
          </a:p>
          <a:p>
            <a:pPr marL="295694" indent="-295694">
              <a:buFont typeface="Arial" panose="020B0604020202020204" pitchFamily="34" charset="0"/>
              <a:buChar char="•"/>
            </a:pPr>
            <a:r>
              <a:rPr lang="en-GB" dirty="0"/>
              <a:t>Anxiety – i.e. fearful of catching Covid-19, bringing it home to family members. </a:t>
            </a:r>
          </a:p>
          <a:p>
            <a:pPr marL="768805" lvl="1" indent="-295694">
              <a:buFont typeface="Arial" panose="020B0604020202020204" pitchFamily="34" charset="0"/>
              <a:buChar char="•"/>
            </a:pPr>
            <a:r>
              <a:rPr lang="en-GB" dirty="0"/>
              <a:t>Family members not wishing to be in contact with health workers</a:t>
            </a:r>
          </a:p>
          <a:p>
            <a:pPr marL="768805" lvl="1" indent="-295694">
              <a:buFont typeface="Arial" panose="020B0604020202020204" pitchFamily="34" charset="0"/>
              <a:buChar char="•"/>
            </a:pPr>
            <a:r>
              <a:rPr lang="en-GB" dirty="0"/>
              <a:t>Being asked to return to work when you feel you should be shielding</a:t>
            </a:r>
          </a:p>
          <a:p>
            <a:pPr marL="295694" indent="-295694">
              <a:buFont typeface="Arial" panose="020B0604020202020204" pitchFamily="34" charset="0"/>
              <a:buChar char="•"/>
            </a:pPr>
            <a:r>
              <a:rPr lang="en-GB" dirty="0"/>
              <a:t>Grief – At work or at home. This could be a delayed effect due to not having time to reflect or process events.</a:t>
            </a:r>
          </a:p>
          <a:p>
            <a:pPr marL="295694" indent="-295694">
              <a:buFont typeface="Arial" panose="020B0604020202020204" pitchFamily="34" charset="0"/>
              <a:buChar char="•"/>
            </a:pPr>
            <a:r>
              <a:rPr lang="en-GB" dirty="0"/>
              <a:t>Family pressures – Redundancy or sickness putting a strain on MH, financial concerns, childcare due to difference in school schedules, etc.</a:t>
            </a:r>
          </a:p>
          <a:p>
            <a:pPr marL="295694" indent="-295694">
              <a:buFont typeface="Arial" panose="020B0604020202020204" pitchFamily="34" charset="0"/>
              <a:buChar char="•"/>
            </a:pPr>
            <a:r>
              <a:rPr lang="en-GB" dirty="0"/>
              <a:t>Sickness – Concerns that your sickness record is adversely affected due to time off for shielding</a:t>
            </a:r>
          </a:p>
          <a:p>
            <a:pPr marL="295694" indent="-295694">
              <a:buFont typeface="Arial" panose="020B0604020202020204" pitchFamily="34" charset="0"/>
              <a:buChar char="•"/>
            </a:pPr>
            <a:r>
              <a:rPr lang="en-GB" dirty="0"/>
              <a:t>Staff burnout/workplace stress due to insufficient time for reflection and processing, could be a delay in this as everyone will deal with this at different time </a:t>
            </a:r>
          </a:p>
        </p:txBody>
      </p:sp>
      <p:sp>
        <p:nvSpPr>
          <p:cNvPr id="4" name="Slide Number Placeholder 3"/>
          <p:cNvSpPr>
            <a:spLocks noGrp="1"/>
          </p:cNvSpPr>
          <p:nvPr>
            <p:ph type="sldNum" sz="quarter" idx="5"/>
          </p:nvPr>
        </p:nvSpPr>
        <p:spPr/>
        <p:txBody>
          <a:bodyPr/>
          <a:lstStyle/>
          <a:p>
            <a:fld id="{8996EB9D-6C12-4C23-8D92-489E8A3EDE00}" type="slidenum">
              <a:rPr lang="en-GB" smtClean="0"/>
              <a:t>9</a:t>
            </a:fld>
            <a:endParaRPr lang="en-GB" dirty="0"/>
          </a:p>
        </p:txBody>
      </p:sp>
    </p:spTree>
    <p:extLst>
      <p:ext uri="{BB962C8B-B14F-4D97-AF65-F5344CB8AC3E}">
        <p14:creationId xmlns:p14="http://schemas.microsoft.com/office/powerpoint/2010/main" val="2464820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6/29/2020</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7200" y="6525768"/>
            <a:ext cx="8229600" cy="13970"/>
          </a:xfrm>
          <a:custGeom>
            <a:avLst/>
            <a:gdLst/>
            <a:ahLst/>
            <a:cxnLst/>
            <a:rect l="l" t="t" r="r" b="b"/>
            <a:pathLst>
              <a:path w="8229600" h="13970">
                <a:moveTo>
                  <a:pt x="0" y="13563"/>
                </a:moveTo>
                <a:lnTo>
                  <a:pt x="8229600" y="0"/>
                </a:lnTo>
              </a:path>
            </a:pathLst>
          </a:custGeom>
          <a:ln w="9144">
            <a:solidFill>
              <a:srgbClr val="00ADEE"/>
            </a:solidFill>
          </a:ln>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6/29/2020</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6/29/2020</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9994" y="0"/>
            <a:ext cx="9134005" cy="6847959"/>
          </a:xfrm>
          <a:prstGeom prst="rect">
            <a:avLst/>
          </a:prstGeom>
          <a:blipFill>
            <a:blip r:embed="rId2" cstate="print"/>
            <a:stretch>
              <a:fillRect/>
            </a:stretch>
          </a:blip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6/29/2020</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 y="9980"/>
            <a:ext cx="9143994" cy="6837978"/>
          </a:xfrm>
          <a:prstGeom prst="rect">
            <a:avLst/>
          </a:prstGeom>
          <a:blipFill>
            <a:blip r:embed="rId2" cstate="print"/>
            <a:stretch>
              <a:fillRect/>
            </a:stretch>
          </a:blipFill>
        </p:spPr>
        <p:txBody>
          <a:bodyPr wrap="square" lIns="0" tIns="0" rIns="0" bIns="0" rtlCol="0"/>
          <a:lstStyle/>
          <a:p>
            <a:endParaRPr dirty="0"/>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6/29/2020</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455659" y="1848395"/>
            <a:ext cx="4232681" cy="452119"/>
          </a:xfrm>
          <a:prstGeom prst="rect">
            <a:avLst/>
          </a:prstGeom>
        </p:spPr>
        <p:txBody>
          <a:bodyPr wrap="square" lIns="0" tIns="0" rIns="0" bIns="0">
            <a:spAutoFit/>
          </a:bodyPr>
          <a:lstStyle>
            <a:lvl1pPr>
              <a:defRPr sz="2800" b="0" i="0">
                <a:solidFill>
                  <a:schemeClr val="bg1"/>
                </a:solidFill>
                <a:latin typeface="Calibri"/>
                <a:cs typeface="Calibri"/>
              </a:defRPr>
            </a:lvl1pPr>
          </a:lstStyle>
          <a:p>
            <a:endParaRPr/>
          </a:p>
        </p:txBody>
      </p:sp>
      <p:sp>
        <p:nvSpPr>
          <p:cNvPr id="3" name="Holder 3"/>
          <p:cNvSpPr>
            <a:spLocks noGrp="1"/>
          </p:cNvSpPr>
          <p:nvPr>
            <p:ph type="body" idx="1"/>
          </p:nvPr>
        </p:nvSpPr>
        <p:spPr>
          <a:xfrm>
            <a:off x="535940" y="1223264"/>
            <a:ext cx="8072119" cy="326326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6/29/2020</a:t>
            </a:fld>
            <a:endParaRPr lang="en-US" dirty="0"/>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www.rcm.org.u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hyperlink" Target="http://www.rcm.org.uk/" TargetMode="External"/><Relationship Id="rId7" Type="http://schemas.openxmlformats.org/officeDocument/2006/relationships/image" Target="../media/image12.jp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hyperlink" Target="https://www.publichealth.hscni.net/covid-19-coronavirus/guidance-hsc-staff-healthcare-workers-and-care-providers/staff-health-and" TargetMode="External"/><Relationship Id="rId3" Type="http://schemas.openxmlformats.org/officeDocument/2006/relationships/hyperlink" Target="http://www.rcm.org.uk/" TargetMode="External"/><Relationship Id="rId7" Type="http://schemas.openxmlformats.org/officeDocument/2006/relationships/hyperlink" Target="https://leadershipportal.heiw.wales/playlists/view/c0abd55e-92ee-44d2-bcd1-33dd0221d1e3/en/1?options=oHXU%252BPmvHPR07%252FdPJVyiI5sWo5wWqGQ3R4ZWrZU%252B9vn1fRQkuIHkJS3aCF%252F5pPA4NRIUrRdtEhtlc1jVmauiYg%253D%253D"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learn.nes.nhs.scot/28063/coronavirus-covid-19/psychosocial-mental-health-and-wellbeing-support-for-staff" TargetMode="External"/><Relationship Id="rId5" Type="http://schemas.openxmlformats.org/officeDocument/2006/relationships/hyperlink" Target="https://www.bps.org.uk/coronavirus-resources/professional" TargetMode="External"/><Relationship Id="rId4" Type="http://schemas.openxmlformats.org/officeDocument/2006/relationships/hyperlink" Target="https://www.bps.org.uk/sites/www.bps.org.uk/files/News/News%20-%20Files/Psychological%20needs%20of%20healthcare%20staff.pdf" TargetMode="External"/><Relationship Id="rId9"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hyperlink" Target="http://www.rcm.org.uk/" TargetMode="External"/><Relationship Id="rId7" Type="http://schemas.openxmlformats.org/officeDocument/2006/relationships/hyperlink" Target="https://www.youtube.com/watch?v=a2EDraTRJjE&amp;list=PL1yY3WBVbNWAUNRjD5SUeC9R-G9vT8Gvq&amp;index=4&amp;t=0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nhsemployers.org/retention-and-staff-experience/health-and-wellbeing/taking-a-targeted-approach/taking-a-targeted-approach/how-are-you-feeling-today-nhs-toolkit" TargetMode="External"/><Relationship Id="rId5" Type="http://schemas.openxmlformats.org/officeDocument/2006/relationships/hyperlink" Target="https://www.rcpsych.ac.uk/about-us/responding-to-covid-19/covid-19-and-mental-health" TargetMode="Externa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rcm.org.uk/" TargetMode="External"/><Relationship Id="rId7" Type="http://schemas.openxmlformats.org/officeDocument/2006/relationships/hyperlink" Target="https://www.samaritans.org/scotland/how-we-can-help/if-youre-having-difficult-time/if-youre-worried-about-your-mental-health-during-coronavirus-outbreak/"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mentalhealthatwork.org.uk/resource/being-a-mental-health-first-aider-your-guide-to-the-role/" TargetMode="External"/><Relationship Id="rId5" Type="http://schemas.openxmlformats.org/officeDocument/2006/relationships/hyperlink" Target="https://www.bps.org.uk/sites/www.bps.org.uk/files/News/News%20-%20Files/Psychological%20needs%20of%20healthcare%20staff.pdf" TargetMode="External"/><Relationship Id="rId4" Type="http://schemas.openxmlformats.org/officeDocument/2006/relationships/hyperlink" Target="https://www.3btraining.com/first-aid-courses/mental-health-first-aider/"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rcm.org.uk/" TargetMode="External"/><Relationship Id="rId2" Type="http://schemas.openxmlformats.org/officeDocument/2006/relationships/notesSlide" Target="../notesSlides/notesSlide15.xml"/><Relationship Id="rId1" Type="http://schemas.openxmlformats.org/officeDocument/2006/relationships/slideLayout" Target="../slideLayouts/slideLayout5.xml"/><Relationship Id="rId5" Type="http://schemas.openxmlformats.org/officeDocument/2006/relationships/hyperlink" Target="http://www.facebook.com/midwivesRCM" TargetMode="External"/><Relationship Id="rId4" Type="http://schemas.openxmlformats.org/officeDocument/2006/relationships/hyperlink" Target="mailto:info@rcm.org.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rcm.org.u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www.rcm.org.u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www.rcm.org.u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www.rcm.org.u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www.rcm.org.u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hyperlink" Target="http://www.rcm.org.u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hyperlink" Target="http://www.rcm.org.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hyperlink" Target="http://www.rcm.org.u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nchor="t">
            <a:spAutoFit/>
          </a:bodyPr>
          <a:lstStyle/>
          <a:p>
            <a:pPr marL="120650" algn="ctr">
              <a:lnSpc>
                <a:spcPct val="100000"/>
              </a:lnSpc>
              <a:spcBef>
                <a:spcPts val="95"/>
              </a:spcBef>
            </a:pPr>
            <a:r>
              <a:rPr lang="en-GB" spc="-5" dirty="0"/>
              <a:t>Mental Health First Aid</a:t>
            </a:r>
            <a:endParaRPr lang="en-US" spc="-1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71156" y="6571284"/>
            <a:ext cx="1728470" cy="128270"/>
          </a:xfrm>
          <a:prstGeom prst="rect">
            <a:avLst/>
          </a:prstGeom>
        </p:spPr>
        <p:txBody>
          <a:bodyPr vert="horz" wrap="square" lIns="0" tIns="15240" rIns="0" bIns="0" rtlCol="0">
            <a:spAutoFit/>
          </a:bodyPr>
          <a:lstStyle/>
          <a:p>
            <a:pPr marL="12700">
              <a:lnSpc>
                <a:spcPct val="100000"/>
              </a:lnSpc>
              <a:spcBef>
                <a:spcPts val="120"/>
              </a:spcBef>
            </a:pPr>
            <a:r>
              <a:rPr sz="650" spc="5" dirty="0">
                <a:solidFill>
                  <a:srgbClr val="00ADEE"/>
                </a:solidFill>
                <a:latin typeface="Calibri"/>
                <a:cs typeface="Calibri"/>
              </a:rPr>
              <a:t>The Royal College </a:t>
            </a:r>
            <a:r>
              <a:rPr sz="650" spc="10" dirty="0">
                <a:solidFill>
                  <a:srgbClr val="00ADEE"/>
                </a:solidFill>
                <a:latin typeface="Calibri"/>
                <a:cs typeface="Calibri"/>
              </a:rPr>
              <a:t>of </a:t>
            </a:r>
            <a:r>
              <a:rPr sz="650" spc="5" dirty="0">
                <a:solidFill>
                  <a:srgbClr val="00ADEE"/>
                </a:solidFill>
                <a:latin typeface="Calibri"/>
                <a:cs typeface="Calibri"/>
              </a:rPr>
              <a:t>Midwives </a:t>
            </a:r>
            <a:r>
              <a:rPr sz="650" spc="10" dirty="0">
                <a:solidFill>
                  <a:srgbClr val="004382"/>
                </a:solidFill>
                <a:latin typeface="Calibri"/>
                <a:cs typeface="Calibri"/>
              </a:rPr>
              <a:t>|</a:t>
            </a:r>
            <a:r>
              <a:rPr sz="650" spc="-45" dirty="0">
                <a:solidFill>
                  <a:srgbClr val="004382"/>
                </a:solidFill>
                <a:latin typeface="Calibri"/>
                <a:cs typeface="Calibri"/>
              </a:rPr>
              <a:t> </a:t>
            </a:r>
            <a:r>
              <a:rPr sz="650" spc="5" dirty="0">
                <a:solidFill>
                  <a:srgbClr val="004382"/>
                </a:solidFill>
                <a:latin typeface="Calibri"/>
                <a:cs typeface="Calibri"/>
                <a:hlinkClick r:id="rId3"/>
              </a:rPr>
              <a:t>www.rcm.org.uk</a:t>
            </a:r>
            <a:endParaRPr sz="650" dirty="0">
              <a:latin typeface="Calibri"/>
              <a:cs typeface="Calibri"/>
            </a:endParaRPr>
          </a:p>
        </p:txBody>
      </p:sp>
      <p:sp>
        <p:nvSpPr>
          <p:cNvPr id="3" name="object 3"/>
          <p:cNvSpPr txBox="1"/>
          <p:nvPr/>
        </p:nvSpPr>
        <p:spPr>
          <a:xfrm>
            <a:off x="304801" y="1143000"/>
            <a:ext cx="8394826" cy="5884944"/>
          </a:xfrm>
          <a:prstGeom prst="rect">
            <a:avLst/>
          </a:prstGeom>
        </p:spPr>
        <p:txBody>
          <a:bodyPr vert="horz" wrap="square" lIns="0" tIns="67310" rIns="0" bIns="0" rtlCol="0" anchor="t">
            <a:spAutoFit/>
          </a:bodyPr>
          <a:lstStyle/>
          <a:p>
            <a:pPr marL="285750" indent="-285750">
              <a:buFont typeface="Arial" panose="020B0604020202020204" pitchFamily="34" charset="0"/>
              <a:buChar char="•"/>
            </a:pPr>
            <a:r>
              <a:rPr lang="en-GB" dirty="0"/>
              <a:t>It is important, when this is over, that we do not return to business as usual without considering our long-term psychological needs (of ourselves and our workforce)</a:t>
            </a:r>
          </a:p>
          <a:p>
            <a:pPr marL="285750" indent="-285750">
              <a:buFont typeface="Arial" panose="020B0604020202020204" pitchFamily="34" charset="0"/>
              <a:buChar char="•"/>
            </a:pPr>
            <a:r>
              <a:rPr lang="en-GB" dirty="0"/>
              <a:t>Must allow time for taking stock</a:t>
            </a:r>
          </a:p>
          <a:p>
            <a:pPr marL="742950" lvl="1" indent="-285750">
              <a:buFont typeface="Arial" panose="020B0604020202020204" pitchFamily="34" charset="0"/>
              <a:buChar char="•"/>
            </a:pPr>
            <a:r>
              <a:rPr lang="en-GB" dirty="0"/>
              <a:t>Utilise resources at your disposal, facilitate reflection and processing of experiences</a:t>
            </a:r>
          </a:p>
          <a:p>
            <a:pPr marL="285750" indent="-285750">
              <a:buFont typeface="Arial" panose="020B0604020202020204" pitchFamily="34" charset="0"/>
              <a:buChar char="•"/>
            </a:pPr>
            <a:r>
              <a:rPr lang="en-GB" dirty="0"/>
              <a:t>Organise active learning events that involve healthcare staff at all levels – feed learning into future preparedness plans</a:t>
            </a:r>
          </a:p>
          <a:p>
            <a:pPr marL="285750" indent="-285750">
              <a:buFont typeface="Arial" panose="020B0604020202020204" pitchFamily="34" charset="0"/>
              <a:buChar char="•"/>
            </a:pPr>
            <a:r>
              <a:rPr lang="en-GB" dirty="0"/>
              <a:t>Organise thanks and rewards for everyday going above and</a:t>
            </a:r>
          </a:p>
          <a:p>
            <a:r>
              <a:rPr lang="en-GB" dirty="0"/>
              <a:t>	beyond</a:t>
            </a:r>
          </a:p>
          <a:p>
            <a:pPr marL="285750" indent="-285750">
              <a:buFont typeface="Arial" panose="020B0604020202020204" pitchFamily="34" charset="0"/>
              <a:buChar char="•"/>
            </a:pPr>
            <a:r>
              <a:rPr lang="en-GB" dirty="0"/>
              <a:t>Assess the needs of staff </a:t>
            </a:r>
          </a:p>
          <a:p>
            <a:pPr marL="742950" lvl="1" indent="-285750">
              <a:buFont typeface="Arial" panose="020B0604020202020204" pitchFamily="34" charset="0"/>
              <a:buChar char="•"/>
            </a:pPr>
            <a:r>
              <a:rPr lang="en-GB" dirty="0"/>
              <a:t>What did they find helpful, what ongoing input would</a:t>
            </a:r>
          </a:p>
          <a:p>
            <a:pPr lvl="1"/>
            <a:r>
              <a:rPr lang="en-GB" dirty="0"/>
              <a:t>      they want now.  If needed, increase your access to</a:t>
            </a:r>
          </a:p>
          <a:p>
            <a:pPr lvl="1"/>
            <a:r>
              <a:rPr lang="en-GB" dirty="0"/>
              <a:t>      in-house Employee Wellbeing Services</a:t>
            </a:r>
          </a:p>
          <a:p>
            <a:pPr marL="285750" indent="-285750">
              <a:buFont typeface="Arial" panose="020B0604020202020204" pitchFamily="34" charset="0"/>
              <a:buChar char="•"/>
            </a:pPr>
            <a:r>
              <a:rPr lang="en-GB" dirty="0"/>
              <a:t>Provide spaces for ongoing peer support</a:t>
            </a:r>
          </a:p>
          <a:p>
            <a:pPr marL="285750" indent="-285750">
              <a:buFont typeface="Arial" panose="020B0604020202020204" pitchFamily="34" charset="0"/>
              <a:buChar char="•"/>
            </a:pPr>
            <a:r>
              <a:rPr lang="en-GB" dirty="0"/>
              <a:t>Remember that people will process their experiences and feelings differently and at different times</a:t>
            </a:r>
          </a:p>
          <a:p>
            <a:r>
              <a:rPr lang="en-GB" dirty="0">
                <a:cs typeface="Calibri"/>
              </a:rPr>
              <a:t>					(</a:t>
            </a:r>
            <a:r>
              <a:rPr lang="en-GB" i="1" dirty="0">
                <a:cs typeface="Calibri"/>
              </a:rPr>
              <a:t>British Psychological Society, 2020)</a:t>
            </a:r>
            <a:endParaRPr lang="en-GB" dirty="0">
              <a:cs typeface="Calibri"/>
            </a:endParaRPr>
          </a:p>
          <a:p>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endParaRPr lang="en-GB" dirty="0">
              <a:cs typeface="Calibri"/>
            </a:endParaRPr>
          </a:p>
        </p:txBody>
      </p:sp>
      <p:sp>
        <p:nvSpPr>
          <p:cNvPr id="4" name="object 4"/>
          <p:cNvSpPr/>
          <p:nvPr/>
        </p:nvSpPr>
        <p:spPr>
          <a:xfrm>
            <a:off x="0" y="-19710"/>
            <a:ext cx="9144000" cy="745408"/>
          </a:xfrm>
          <a:prstGeom prst="rect">
            <a:avLst/>
          </a:prstGeom>
          <a:blipFill>
            <a:blip r:embed="rId4" cstate="print"/>
            <a:stretch>
              <a:fillRect/>
            </a:stretch>
          </a:blipFill>
        </p:spPr>
        <p:txBody>
          <a:bodyPr wrap="square" lIns="0" tIns="0" rIns="0" bIns="0" rtlCol="0"/>
          <a:lstStyle/>
          <a:p>
            <a:endParaRPr dirty="0"/>
          </a:p>
        </p:txBody>
      </p:sp>
      <p:sp>
        <p:nvSpPr>
          <p:cNvPr id="5" name="object 5"/>
          <p:cNvSpPr txBox="1">
            <a:spLocks noGrp="1"/>
          </p:cNvSpPr>
          <p:nvPr>
            <p:ph type="title"/>
          </p:nvPr>
        </p:nvSpPr>
        <p:spPr>
          <a:xfrm>
            <a:off x="367195" y="94246"/>
            <a:ext cx="5752780" cy="382156"/>
          </a:xfrm>
          <a:prstGeom prst="rect">
            <a:avLst/>
          </a:prstGeom>
        </p:spPr>
        <p:txBody>
          <a:bodyPr vert="horz" wrap="square" lIns="0" tIns="12700" rIns="0" bIns="0" rtlCol="0" anchor="t">
            <a:spAutoFit/>
          </a:bodyPr>
          <a:lstStyle/>
          <a:p>
            <a:pPr marL="12700">
              <a:spcBef>
                <a:spcPts val="100"/>
              </a:spcBef>
            </a:pPr>
            <a:r>
              <a:rPr lang="en-GB" sz="2400" dirty="0"/>
              <a:t>Covid-19 and Mental Health (Cont.)</a:t>
            </a:r>
            <a:endParaRPr sz="2400" dirty="0"/>
          </a:p>
        </p:txBody>
      </p:sp>
      <p:sp>
        <p:nvSpPr>
          <p:cNvPr id="6" name="object 6"/>
          <p:cNvSpPr txBox="1"/>
          <p:nvPr/>
        </p:nvSpPr>
        <p:spPr>
          <a:xfrm>
            <a:off x="8814727" y="143738"/>
            <a:ext cx="154305" cy="330200"/>
          </a:xfrm>
          <a:prstGeom prst="rect">
            <a:avLst/>
          </a:prstGeom>
        </p:spPr>
        <p:txBody>
          <a:bodyPr vert="horz" wrap="square" lIns="0" tIns="12700" rIns="0" bIns="0" rtlCol="0" anchor="t">
            <a:spAutoFit/>
          </a:bodyPr>
          <a:lstStyle/>
          <a:p>
            <a:pPr marL="12700">
              <a:lnSpc>
                <a:spcPct val="100000"/>
              </a:lnSpc>
              <a:spcBef>
                <a:spcPts val="100"/>
              </a:spcBef>
            </a:pPr>
            <a:endParaRPr lang="en-US" sz="2000" dirty="0">
              <a:solidFill>
                <a:srgbClr val="FFFFFF"/>
              </a:solidFill>
              <a:latin typeface="Calibri"/>
              <a:cs typeface="Calibri"/>
            </a:endParaRPr>
          </a:p>
        </p:txBody>
      </p:sp>
      <p:pic>
        <p:nvPicPr>
          <p:cNvPr id="7" name="Picture 6">
            <a:extLst>
              <a:ext uri="{FF2B5EF4-FFF2-40B4-BE49-F238E27FC236}">
                <a16:creationId xmlns:a16="http://schemas.microsoft.com/office/drawing/2014/main" id="{5AA596F5-4EBF-4D86-AB2B-EF4B7FB9AA27}"/>
              </a:ext>
            </a:extLst>
          </p:cNvPr>
          <p:cNvPicPr>
            <a:picLocks noChangeAspect="1"/>
          </p:cNvPicPr>
          <p:nvPr/>
        </p:nvPicPr>
        <p:blipFill>
          <a:blip r:embed="rId5"/>
          <a:stretch>
            <a:fillRect/>
          </a:stretch>
        </p:blipFill>
        <p:spPr>
          <a:xfrm>
            <a:off x="6172200" y="3200400"/>
            <a:ext cx="2866239" cy="1440285"/>
          </a:xfrm>
          <a:prstGeom prst="rect">
            <a:avLst/>
          </a:prstGeom>
        </p:spPr>
      </p:pic>
    </p:spTree>
    <p:extLst>
      <p:ext uri="{BB962C8B-B14F-4D97-AF65-F5344CB8AC3E}">
        <p14:creationId xmlns:p14="http://schemas.microsoft.com/office/powerpoint/2010/main" val="141656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71156" y="6571284"/>
            <a:ext cx="1728470" cy="128270"/>
          </a:xfrm>
          <a:prstGeom prst="rect">
            <a:avLst/>
          </a:prstGeom>
        </p:spPr>
        <p:txBody>
          <a:bodyPr vert="horz" wrap="square" lIns="0" tIns="15240" rIns="0" bIns="0" rtlCol="0">
            <a:spAutoFit/>
          </a:bodyPr>
          <a:lstStyle/>
          <a:p>
            <a:pPr marL="12700">
              <a:lnSpc>
                <a:spcPct val="100000"/>
              </a:lnSpc>
              <a:spcBef>
                <a:spcPts val="120"/>
              </a:spcBef>
            </a:pPr>
            <a:r>
              <a:rPr sz="650" spc="5" dirty="0">
                <a:solidFill>
                  <a:srgbClr val="00ADEE"/>
                </a:solidFill>
                <a:latin typeface="Calibri"/>
                <a:cs typeface="Calibri"/>
              </a:rPr>
              <a:t>The Royal College </a:t>
            </a:r>
            <a:r>
              <a:rPr sz="650" spc="10" dirty="0">
                <a:solidFill>
                  <a:srgbClr val="00ADEE"/>
                </a:solidFill>
                <a:latin typeface="Calibri"/>
                <a:cs typeface="Calibri"/>
              </a:rPr>
              <a:t>of </a:t>
            </a:r>
            <a:r>
              <a:rPr sz="650" spc="5" dirty="0">
                <a:solidFill>
                  <a:srgbClr val="00ADEE"/>
                </a:solidFill>
                <a:latin typeface="Calibri"/>
                <a:cs typeface="Calibri"/>
              </a:rPr>
              <a:t>Midwives </a:t>
            </a:r>
            <a:r>
              <a:rPr sz="650" spc="10" dirty="0">
                <a:solidFill>
                  <a:srgbClr val="004382"/>
                </a:solidFill>
                <a:latin typeface="Calibri"/>
                <a:cs typeface="Calibri"/>
              </a:rPr>
              <a:t>|</a:t>
            </a:r>
            <a:r>
              <a:rPr sz="650" spc="-45" dirty="0">
                <a:solidFill>
                  <a:srgbClr val="004382"/>
                </a:solidFill>
                <a:latin typeface="Calibri"/>
                <a:cs typeface="Calibri"/>
              </a:rPr>
              <a:t> </a:t>
            </a:r>
            <a:r>
              <a:rPr sz="650" spc="5" dirty="0">
                <a:solidFill>
                  <a:srgbClr val="004382"/>
                </a:solidFill>
                <a:latin typeface="Calibri"/>
                <a:cs typeface="Calibri"/>
                <a:hlinkClick r:id="rId3"/>
              </a:rPr>
              <a:t>www.rcm.org.uk</a:t>
            </a:r>
            <a:endParaRPr sz="650" dirty="0">
              <a:latin typeface="Calibri"/>
              <a:cs typeface="Calibri"/>
            </a:endParaRPr>
          </a:p>
        </p:txBody>
      </p:sp>
      <p:sp>
        <p:nvSpPr>
          <p:cNvPr id="4" name="object 4"/>
          <p:cNvSpPr/>
          <p:nvPr/>
        </p:nvSpPr>
        <p:spPr>
          <a:xfrm>
            <a:off x="0" y="7184"/>
            <a:ext cx="9144000" cy="745408"/>
          </a:xfrm>
          <a:prstGeom prst="rect">
            <a:avLst/>
          </a:prstGeom>
          <a:blipFill>
            <a:blip r:embed="rId4" cstate="print"/>
            <a:stretch>
              <a:fillRect/>
            </a:stretch>
          </a:blipFill>
        </p:spPr>
        <p:txBody>
          <a:bodyPr wrap="square" lIns="0" tIns="0" rIns="0" bIns="0" rtlCol="0"/>
          <a:lstStyle/>
          <a:p>
            <a:endParaRPr dirty="0"/>
          </a:p>
        </p:txBody>
      </p:sp>
      <p:sp>
        <p:nvSpPr>
          <p:cNvPr id="5" name="object 5"/>
          <p:cNvSpPr txBox="1">
            <a:spLocks noGrp="1"/>
          </p:cNvSpPr>
          <p:nvPr>
            <p:ph type="title"/>
          </p:nvPr>
        </p:nvSpPr>
        <p:spPr>
          <a:xfrm>
            <a:off x="367194" y="94246"/>
            <a:ext cx="7405205" cy="382156"/>
          </a:xfrm>
          <a:prstGeom prst="rect">
            <a:avLst/>
          </a:prstGeom>
        </p:spPr>
        <p:txBody>
          <a:bodyPr vert="horz" wrap="square" lIns="0" tIns="12700" rIns="0" bIns="0" rtlCol="0">
            <a:spAutoFit/>
          </a:bodyPr>
          <a:lstStyle/>
          <a:p>
            <a:pPr marL="12700">
              <a:lnSpc>
                <a:spcPct val="100000"/>
              </a:lnSpc>
              <a:spcBef>
                <a:spcPts val="100"/>
              </a:spcBef>
            </a:pPr>
            <a:r>
              <a:rPr lang="en-GB" sz="2400" dirty="0"/>
              <a:t>Caring for You</a:t>
            </a:r>
            <a:endParaRPr sz="2400" dirty="0"/>
          </a:p>
        </p:txBody>
      </p:sp>
      <p:sp>
        <p:nvSpPr>
          <p:cNvPr id="6" name="object 6"/>
          <p:cNvSpPr txBox="1"/>
          <p:nvPr/>
        </p:nvSpPr>
        <p:spPr>
          <a:xfrm>
            <a:off x="8814727" y="143738"/>
            <a:ext cx="154305" cy="330200"/>
          </a:xfrm>
          <a:prstGeom prst="rect">
            <a:avLst/>
          </a:prstGeom>
        </p:spPr>
        <p:txBody>
          <a:bodyPr vert="horz" wrap="square" lIns="0" tIns="12700" rIns="0" bIns="0" rtlCol="0" anchor="t">
            <a:spAutoFit/>
          </a:bodyPr>
          <a:lstStyle/>
          <a:p>
            <a:pPr marL="12700">
              <a:lnSpc>
                <a:spcPct val="100000"/>
              </a:lnSpc>
              <a:spcBef>
                <a:spcPts val="100"/>
              </a:spcBef>
            </a:pPr>
            <a:endParaRPr lang="en-US" sz="2000" dirty="0">
              <a:solidFill>
                <a:srgbClr val="FFFFFF"/>
              </a:solidFill>
              <a:latin typeface="Calibri"/>
              <a:cs typeface="Calibri"/>
            </a:endParaRPr>
          </a:p>
        </p:txBody>
      </p:sp>
      <p:pic>
        <p:nvPicPr>
          <p:cNvPr id="7" name="Picture 6" descr="A picture containing drawing&#10;&#10;Description automatically generated">
            <a:extLst>
              <a:ext uri="{FF2B5EF4-FFF2-40B4-BE49-F238E27FC236}">
                <a16:creationId xmlns:a16="http://schemas.microsoft.com/office/drawing/2014/main" id="{FABB6B45-500F-41CD-86E3-8AA738361B6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1371600"/>
            <a:ext cx="3463290" cy="2768346"/>
          </a:xfrm>
          <a:prstGeom prst="rect">
            <a:avLst/>
          </a:prstGeom>
        </p:spPr>
      </p:pic>
      <p:pic>
        <p:nvPicPr>
          <p:cNvPr id="8" name="Picture 7">
            <a:extLst>
              <a:ext uri="{FF2B5EF4-FFF2-40B4-BE49-F238E27FC236}">
                <a16:creationId xmlns:a16="http://schemas.microsoft.com/office/drawing/2014/main" id="{0B523E0A-A91B-4851-8D12-D26F08B38E53}"/>
              </a:ext>
            </a:extLst>
          </p:cNvPr>
          <p:cNvPicPr>
            <a:picLocks noChangeAspect="1"/>
          </p:cNvPicPr>
          <p:nvPr/>
        </p:nvPicPr>
        <p:blipFill>
          <a:blip r:embed="rId6"/>
          <a:stretch>
            <a:fillRect/>
          </a:stretch>
        </p:blipFill>
        <p:spPr>
          <a:xfrm>
            <a:off x="313917" y="2230738"/>
            <a:ext cx="2269805" cy="1414632"/>
          </a:xfrm>
          <a:prstGeom prst="rect">
            <a:avLst/>
          </a:prstGeom>
        </p:spPr>
      </p:pic>
      <p:pic>
        <p:nvPicPr>
          <p:cNvPr id="9" name="Picture 8" descr="A close up of a sign&#10;&#10;Description automatically generated">
            <a:extLst>
              <a:ext uri="{FF2B5EF4-FFF2-40B4-BE49-F238E27FC236}">
                <a16:creationId xmlns:a16="http://schemas.microsoft.com/office/drawing/2014/main" id="{643A6FF5-24F9-4AA0-A24A-CF26C31AAEF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29570" y="4724831"/>
            <a:ext cx="3999830" cy="1523138"/>
          </a:xfrm>
          <a:prstGeom prst="rect">
            <a:avLst/>
          </a:prstGeom>
        </p:spPr>
      </p:pic>
      <p:pic>
        <p:nvPicPr>
          <p:cNvPr id="10" name="Picture 9" descr="A close up of a sign&#10;&#10;Description automatically generated">
            <a:extLst>
              <a:ext uri="{FF2B5EF4-FFF2-40B4-BE49-F238E27FC236}">
                <a16:creationId xmlns:a16="http://schemas.microsoft.com/office/drawing/2014/main" id="{10B0982E-C4BD-4538-BAC6-AB89BDC289B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25753" y="1905000"/>
            <a:ext cx="1819275" cy="1871254"/>
          </a:xfrm>
          <a:prstGeom prst="rect">
            <a:avLst/>
          </a:prstGeom>
        </p:spPr>
      </p:pic>
    </p:spTree>
    <p:extLst>
      <p:ext uri="{BB962C8B-B14F-4D97-AF65-F5344CB8AC3E}">
        <p14:creationId xmlns:p14="http://schemas.microsoft.com/office/powerpoint/2010/main" val="857704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71156" y="6571284"/>
            <a:ext cx="1728470" cy="128270"/>
          </a:xfrm>
          <a:prstGeom prst="rect">
            <a:avLst/>
          </a:prstGeom>
        </p:spPr>
        <p:txBody>
          <a:bodyPr vert="horz" wrap="square" lIns="0" tIns="15240" rIns="0" bIns="0" rtlCol="0">
            <a:spAutoFit/>
          </a:bodyPr>
          <a:lstStyle/>
          <a:p>
            <a:pPr marL="12700">
              <a:lnSpc>
                <a:spcPct val="100000"/>
              </a:lnSpc>
              <a:spcBef>
                <a:spcPts val="120"/>
              </a:spcBef>
            </a:pPr>
            <a:r>
              <a:rPr sz="650" spc="5" dirty="0">
                <a:solidFill>
                  <a:srgbClr val="00ADEE"/>
                </a:solidFill>
                <a:latin typeface="Calibri"/>
                <a:cs typeface="Calibri"/>
              </a:rPr>
              <a:t>The Royal College </a:t>
            </a:r>
            <a:r>
              <a:rPr sz="650" spc="10" dirty="0">
                <a:solidFill>
                  <a:srgbClr val="00ADEE"/>
                </a:solidFill>
                <a:latin typeface="Calibri"/>
                <a:cs typeface="Calibri"/>
              </a:rPr>
              <a:t>of </a:t>
            </a:r>
            <a:r>
              <a:rPr sz="650" spc="5" dirty="0">
                <a:solidFill>
                  <a:srgbClr val="00ADEE"/>
                </a:solidFill>
                <a:latin typeface="Calibri"/>
                <a:cs typeface="Calibri"/>
              </a:rPr>
              <a:t>Midwives </a:t>
            </a:r>
            <a:r>
              <a:rPr sz="650" spc="10" dirty="0">
                <a:solidFill>
                  <a:srgbClr val="004382"/>
                </a:solidFill>
                <a:latin typeface="Calibri"/>
                <a:cs typeface="Calibri"/>
              </a:rPr>
              <a:t>|</a:t>
            </a:r>
            <a:r>
              <a:rPr sz="650" spc="-45" dirty="0">
                <a:solidFill>
                  <a:srgbClr val="004382"/>
                </a:solidFill>
                <a:latin typeface="Calibri"/>
                <a:cs typeface="Calibri"/>
              </a:rPr>
              <a:t> </a:t>
            </a:r>
            <a:r>
              <a:rPr sz="650" spc="5" dirty="0">
                <a:solidFill>
                  <a:srgbClr val="004382"/>
                </a:solidFill>
                <a:latin typeface="Calibri"/>
                <a:cs typeface="Calibri"/>
                <a:hlinkClick r:id="rId3"/>
              </a:rPr>
              <a:t>www.rcm.org.uk</a:t>
            </a:r>
            <a:endParaRPr sz="650" dirty="0">
              <a:latin typeface="Calibri"/>
              <a:cs typeface="Calibri"/>
            </a:endParaRPr>
          </a:p>
        </p:txBody>
      </p:sp>
      <p:sp>
        <p:nvSpPr>
          <p:cNvPr id="3" name="object 3"/>
          <p:cNvSpPr txBox="1"/>
          <p:nvPr/>
        </p:nvSpPr>
        <p:spPr>
          <a:xfrm>
            <a:off x="397955" y="983017"/>
            <a:ext cx="8166227" cy="5607945"/>
          </a:xfrm>
          <a:prstGeom prst="rect">
            <a:avLst/>
          </a:prstGeom>
        </p:spPr>
        <p:txBody>
          <a:bodyPr vert="horz" wrap="square" lIns="0" tIns="67310" rIns="0" bIns="0" rtlCol="0" anchor="t">
            <a:spAutoFit/>
          </a:bodyPr>
          <a:lstStyle/>
          <a:p>
            <a:r>
              <a:rPr lang="en-US" dirty="0"/>
              <a:t>British Psychological Society: </a:t>
            </a:r>
            <a:r>
              <a:rPr lang="en-US" dirty="0">
                <a:hlinkClick r:id="rId4"/>
              </a:rPr>
              <a:t>https://www.bps.org.uk/sites/www.bps.org.uk/files/News/News%20-%20Files/Psychological%20needs%20of%20healthcare%20staff.pdf</a:t>
            </a:r>
          </a:p>
          <a:p>
            <a:endParaRPr lang="en-US" dirty="0">
              <a:hlinkClick r:id="rId4"/>
            </a:endParaRPr>
          </a:p>
          <a:p>
            <a:r>
              <a:rPr lang="en-US" dirty="0"/>
              <a:t>British Psychological Society (Webinar on supporting people recovering from Covid-19):</a:t>
            </a:r>
          </a:p>
          <a:p>
            <a:r>
              <a:rPr lang="en-US" dirty="0">
                <a:hlinkClick r:id="rId5"/>
              </a:rPr>
              <a:t>https://www.bps.org.uk/coronavirus-resources/professional</a:t>
            </a:r>
            <a:r>
              <a:rPr lang="en-US" dirty="0"/>
              <a:t> </a:t>
            </a:r>
            <a:endParaRPr lang="en-US" dirty="0">
              <a:hlinkClick r:id="rId4"/>
            </a:endParaRPr>
          </a:p>
          <a:p>
            <a:endParaRPr lang="en-US" dirty="0"/>
          </a:p>
          <a:p>
            <a:r>
              <a:rPr lang="en-US" dirty="0"/>
              <a:t>Scotland:</a:t>
            </a:r>
          </a:p>
          <a:p>
            <a:r>
              <a:rPr lang="en-US" dirty="0">
                <a:hlinkClick r:id="rId6"/>
              </a:rPr>
              <a:t>https://learn.nes.nhs.scot/28063/coronavirus-covid-19/psychosocial-mental-health-and-wellbeing-support-for-staff</a:t>
            </a:r>
          </a:p>
          <a:p>
            <a:endParaRPr lang="en-US" dirty="0"/>
          </a:p>
          <a:p>
            <a:r>
              <a:rPr lang="en-US" dirty="0"/>
              <a:t>Wales:</a:t>
            </a:r>
          </a:p>
          <a:p>
            <a:r>
              <a:rPr lang="en-US" dirty="0">
                <a:hlinkClick r:id="rId7"/>
              </a:rPr>
              <a:t>https://leadershipportal.heiw.wales/playlists/view/c0abd55e-92ee-44d2-bcd1-33dd0221d1e3/en/1?options=oHXU%252BPmvHPR07%252FdPJVyiI5sWo5wWqGQ3R4ZWrZU%252B9vn1fRQkuIHkJS3aCF%252F5pPA4NRIUrRdtEhtlc1jVmauiYg%253D%253D</a:t>
            </a:r>
          </a:p>
          <a:p>
            <a:endParaRPr lang="en-US" dirty="0"/>
          </a:p>
          <a:p>
            <a:r>
              <a:rPr lang="en-US" dirty="0"/>
              <a:t>Northern Ireland: </a:t>
            </a:r>
          </a:p>
          <a:p>
            <a:r>
              <a:rPr lang="en-US" dirty="0">
                <a:hlinkClick r:id="rId8"/>
              </a:rPr>
              <a:t>https://www.publichealth.hscni.net/covid-19-coronavirus/guidance-hsc-staff-healthcare-workers-and-care-providers/staff-health-and</a:t>
            </a:r>
          </a:p>
          <a:p>
            <a:endParaRPr lang="en-GB" dirty="0">
              <a:cs typeface="Calibri"/>
            </a:endParaRPr>
          </a:p>
        </p:txBody>
      </p:sp>
      <p:sp>
        <p:nvSpPr>
          <p:cNvPr id="4" name="object 4"/>
          <p:cNvSpPr/>
          <p:nvPr/>
        </p:nvSpPr>
        <p:spPr>
          <a:xfrm>
            <a:off x="0" y="-61655"/>
            <a:ext cx="9144000" cy="745408"/>
          </a:xfrm>
          <a:prstGeom prst="rect">
            <a:avLst/>
          </a:prstGeom>
          <a:blipFill>
            <a:blip r:embed="rId9" cstate="print"/>
            <a:stretch>
              <a:fillRect/>
            </a:stretch>
          </a:blipFill>
        </p:spPr>
        <p:txBody>
          <a:bodyPr wrap="square" lIns="0" tIns="0" rIns="0" bIns="0" rtlCol="0"/>
          <a:lstStyle/>
          <a:p>
            <a:endParaRPr dirty="0"/>
          </a:p>
        </p:txBody>
      </p:sp>
      <p:sp>
        <p:nvSpPr>
          <p:cNvPr id="5" name="object 5"/>
          <p:cNvSpPr txBox="1">
            <a:spLocks noGrp="1"/>
          </p:cNvSpPr>
          <p:nvPr>
            <p:ph type="title"/>
          </p:nvPr>
        </p:nvSpPr>
        <p:spPr>
          <a:xfrm>
            <a:off x="367195" y="94246"/>
            <a:ext cx="5752780" cy="382156"/>
          </a:xfrm>
          <a:prstGeom prst="rect">
            <a:avLst/>
          </a:prstGeom>
        </p:spPr>
        <p:txBody>
          <a:bodyPr vert="horz" wrap="square" lIns="0" tIns="12700" rIns="0" bIns="0" rtlCol="0" anchor="t">
            <a:spAutoFit/>
          </a:bodyPr>
          <a:lstStyle/>
          <a:p>
            <a:pPr marL="12700">
              <a:spcBef>
                <a:spcPts val="100"/>
              </a:spcBef>
            </a:pPr>
            <a:r>
              <a:rPr lang="en-GB" sz="2400" dirty="0"/>
              <a:t>Additional Resources</a:t>
            </a:r>
            <a:endParaRPr sz="2400" dirty="0"/>
          </a:p>
        </p:txBody>
      </p:sp>
      <p:sp>
        <p:nvSpPr>
          <p:cNvPr id="6" name="object 6"/>
          <p:cNvSpPr txBox="1"/>
          <p:nvPr/>
        </p:nvSpPr>
        <p:spPr>
          <a:xfrm>
            <a:off x="8814727" y="143738"/>
            <a:ext cx="154305" cy="330200"/>
          </a:xfrm>
          <a:prstGeom prst="rect">
            <a:avLst/>
          </a:prstGeom>
        </p:spPr>
        <p:txBody>
          <a:bodyPr vert="horz" wrap="square" lIns="0" tIns="12700" rIns="0" bIns="0" rtlCol="0" anchor="t">
            <a:spAutoFit/>
          </a:bodyPr>
          <a:lstStyle/>
          <a:p>
            <a:pPr marL="12700">
              <a:lnSpc>
                <a:spcPct val="100000"/>
              </a:lnSpc>
              <a:spcBef>
                <a:spcPts val="100"/>
              </a:spcBef>
            </a:pPr>
            <a:endParaRPr lang="en-US" sz="2000" dirty="0">
              <a:solidFill>
                <a:srgbClr val="FFFFFF"/>
              </a:solidFill>
              <a:latin typeface="Calibri"/>
              <a:cs typeface="Calibri"/>
            </a:endParaRPr>
          </a:p>
        </p:txBody>
      </p:sp>
    </p:spTree>
    <p:extLst>
      <p:ext uri="{BB962C8B-B14F-4D97-AF65-F5344CB8AC3E}">
        <p14:creationId xmlns:p14="http://schemas.microsoft.com/office/powerpoint/2010/main" val="2120406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71156" y="6571284"/>
            <a:ext cx="1728470" cy="128270"/>
          </a:xfrm>
          <a:prstGeom prst="rect">
            <a:avLst/>
          </a:prstGeom>
        </p:spPr>
        <p:txBody>
          <a:bodyPr vert="horz" wrap="square" lIns="0" tIns="15240" rIns="0" bIns="0" rtlCol="0">
            <a:spAutoFit/>
          </a:bodyPr>
          <a:lstStyle/>
          <a:p>
            <a:pPr marL="12700">
              <a:lnSpc>
                <a:spcPct val="100000"/>
              </a:lnSpc>
              <a:spcBef>
                <a:spcPts val="120"/>
              </a:spcBef>
            </a:pPr>
            <a:r>
              <a:rPr sz="650" spc="5" dirty="0">
                <a:solidFill>
                  <a:srgbClr val="00ADEE"/>
                </a:solidFill>
                <a:latin typeface="Calibri"/>
                <a:cs typeface="Calibri"/>
              </a:rPr>
              <a:t>The Royal College </a:t>
            </a:r>
            <a:r>
              <a:rPr sz="650" spc="10" dirty="0">
                <a:solidFill>
                  <a:srgbClr val="00ADEE"/>
                </a:solidFill>
                <a:latin typeface="Calibri"/>
                <a:cs typeface="Calibri"/>
              </a:rPr>
              <a:t>of </a:t>
            </a:r>
            <a:r>
              <a:rPr sz="650" spc="5" dirty="0">
                <a:solidFill>
                  <a:srgbClr val="00ADEE"/>
                </a:solidFill>
                <a:latin typeface="Calibri"/>
                <a:cs typeface="Calibri"/>
              </a:rPr>
              <a:t>Midwives </a:t>
            </a:r>
            <a:r>
              <a:rPr sz="650" spc="10" dirty="0">
                <a:solidFill>
                  <a:srgbClr val="004382"/>
                </a:solidFill>
                <a:latin typeface="Calibri"/>
                <a:cs typeface="Calibri"/>
              </a:rPr>
              <a:t>|</a:t>
            </a:r>
            <a:r>
              <a:rPr sz="650" spc="-45" dirty="0">
                <a:solidFill>
                  <a:srgbClr val="004382"/>
                </a:solidFill>
                <a:latin typeface="Calibri"/>
                <a:cs typeface="Calibri"/>
              </a:rPr>
              <a:t> </a:t>
            </a:r>
            <a:r>
              <a:rPr sz="650" spc="5" dirty="0">
                <a:solidFill>
                  <a:srgbClr val="004382"/>
                </a:solidFill>
                <a:latin typeface="Calibri"/>
                <a:cs typeface="Calibri"/>
                <a:hlinkClick r:id="rId3"/>
              </a:rPr>
              <a:t>www.rcm.org.uk</a:t>
            </a:r>
            <a:endParaRPr sz="650" dirty="0">
              <a:latin typeface="Calibri"/>
              <a:cs typeface="Calibri"/>
            </a:endParaRPr>
          </a:p>
        </p:txBody>
      </p:sp>
      <p:sp>
        <p:nvSpPr>
          <p:cNvPr id="4" name="object 4"/>
          <p:cNvSpPr/>
          <p:nvPr/>
        </p:nvSpPr>
        <p:spPr>
          <a:xfrm>
            <a:off x="0" y="7184"/>
            <a:ext cx="9144000" cy="745408"/>
          </a:xfrm>
          <a:prstGeom prst="rect">
            <a:avLst/>
          </a:prstGeom>
          <a:blipFill>
            <a:blip r:embed="rId4" cstate="print"/>
            <a:stretch>
              <a:fillRect/>
            </a:stretch>
          </a:blipFill>
        </p:spPr>
        <p:txBody>
          <a:bodyPr wrap="square" lIns="0" tIns="0" rIns="0" bIns="0" rtlCol="0"/>
          <a:lstStyle/>
          <a:p>
            <a:endParaRPr dirty="0"/>
          </a:p>
        </p:txBody>
      </p:sp>
      <p:sp>
        <p:nvSpPr>
          <p:cNvPr id="5" name="object 5"/>
          <p:cNvSpPr txBox="1">
            <a:spLocks noGrp="1"/>
          </p:cNvSpPr>
          <p:nvPr>
            <p:ph type="title"/>
          </p:nvPr>
        </p:nvSpPr>
        <p:spPr>
          <a:xfrm>
            <a:off x="367194" y="94246"/>
            <a:ext cx="7405205" cy="382156"/>
          </a:xfrm>
          <a:prstGeom prst="rect">
            <a:avLst/>
          </a:prstGeom>
        </p:spPr>
        <p:txBody>
          <a:bodyPr vert="horz" wrap="square" lIns="0" tIns="12700" rIns="0" bIns="0" rtlCol="0">
            <a:spAutoFit/>
          </a:bodyPr>
          <a:lstStyle/>
          <a:p>
            <a:pPr marL="12700">
              <a:lnSpc>
                <a:spcPct val="100000"/>
              </a:lnSpc>
              <a:spcBef>
                <a:spcPts val="100"/>
              </a:spcBef>
            </a:pPr>
            <a:r>
              <a:rPr lang="en-GB" sz="2400" dirty="0"/>
              <a:t>Additional Resources (Cont.)</a:t>
            </a:r>
            <a:endParaRPr sz="2400" dirty="0"/>
          </a:p>
        </p:txBody>
      </p:sp>
      <p:sp>
        <p:nvSpPr>
          <p:cNvPr id="6" name="object 6"/>
          <p:cNvSpPr txBox="1"/>
          <p:nvPr/>
        </p:nvSpPr>
        <p:spPr>
          <a:xfrm>
            <a:off x="8814727" y="143738"/>
            <a:ext cx="154305" cy="330200"/>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FFFFFF"/>
                </a:solidFill>
                <a:latin typeface="Calibri"/>
                <a:cs typeface="Calibri"/>
              </a:rPr>
              <a:t>2</a:t>
            </a:r>
            <a:endParaRPr sz="2000" dirty="0">
              <a:latin typeface="Calibri"/>
              <a:cs typeface="Calibri"/>
            </a:endParaRPr>
          </a:p>
        </p:txBody>
      </p:sp>
      <p:sp>
        <p:nvSpPr>
          <p:cNvPr id="7" name="Rectangle 6">
            <a:extLst>
              <a:ext uri="{FF2B5EF4-FFF2-40B4-BE49-F238E27FC236}">
                <a16:creationId xmlns:a16="http://schemas.microsoft.com/office/drawing/2014/main" id="{E47BB716-1D87-44CE-A421-463D05E79241}"/>
              </a:ext>
            </a:extLst>
          </p:cNvPr>
          <p:cNvSpPr/>
          <p:nvPr/>
        </p:nvSpPr>
        <p:spPr>
          <a:xfrm>
            <a:off x="457200" y="1028343"/>
            <a:ext cx="8077200" cy="3416320"/>
          </a:xfrm>
          <a:prstGeom prst="rect">
            <a:avLst/>
          </a:prstGeom>
        </p:spPr>
        <p:txBody>
          <a:bodyPr wrap="square">
            <a:spAutoFit/>
          </a:bodyPr>
          <a:lstStyle/>
          <a:p>
            <a:r>
              <a:rPr lang="en-US" dirty="0"/>
              <a:t>The Royal College of Psychiatrists:</a:t>
            </a:r>
          </a:p>
          <a:p>
            <a:r>
              <a:rPr lang="en-US" dirty="0">
                <a:hlinkClick r:id="rId5"/>
              </a:rPr>
              <a:t>https://www.rcpsych.ac.uk/about-us/responding-to-covid-19/covid-19-and-mental-health</a:t>
            </a:r>
          </a:p>
          <a:p>
            <a:endParaRPr lang="en-US" dirty="0"/>
          </a:p>
          <a:p>
            <a:r>
              <a:rPr lang="en-US" dirty="0"/>
              <a:t>NHS Employers toolkit: </a:t>
            </a:r>
          </a:p>
          <a:p>
            <a:r>
              <a:rPr lang="en-US" dirty="0">
                <a:hlinkClick r:id="rId6"/>
              </a:rPr>
              <a:t>https://www.nhsemployers.org/retention-and-staff-experience/health-and-wellbeing/taking-a-targeted-approach/taking-a-targeted-approach/how-are-you-feeling-today-nhs-toolkit</a:t>
            </a:r>
          </a:p>
          <a:p>
            <a:endParaRPr lang="en-US" dirty="0"/>
          </a:p>
          <a:p>
            <a:r>
              <a:rPr lang="en-US" dirty="0"/>
              <a:t>The Royal Society of Medicine Webinar Series: </a:t>
            </a:r>
            <a:r>
              <a:rPr lang="en-US" dirty="0">
                <a:hlinkClick r:id="rId7"/>
              </a:rPr>
              <a:t>https://www.youtube.com/watch?v=a2EDraTRJjE&amp;list=PL1yY3WBVbNWAUNRjD5SUeC9R-G9vT8Gvq&amp;index=4&amp;t=0s</a:t>
            </a:r>
          </a:p>
        </p:txBody>
      </p:sp>
    </p:spTree>
    <p:extLst>
      <p:ext uri="{BB962C8B-B14F-4D97-AF65-F5344CB8AC3E}">
        <p14:creationId xmlns:p14="http://schemas.microsoft.com/office/powerpoint/2010/main" val="3257525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71156" y="6571284"/>
            <a:ext cx="1728470" cy="128270"/>
          </a:xfrm>
          <a:prstGeom prst="rect">
            <a:avLst/>
          </a:prstGeom>
        </p:spPr>
        <p:txBody>
          <a:bodyPr vert="horz" wrap="square" lIns="0" tIns="15240" rIns="0" bIns="0" rtlCol="0">
            <a:spAutoFit/>
          </a:bodyPr>
          <a:lstStyle/>
          <a:p>
            <a:pPr marL="12700">
              <a:lnSpc>
                <a:spcPct val="100000"/>
              </a:lnSpc>
              <a:spcBef>
                <a:spcPts val="120"/>
              </a:spcBef>
            </a:pPr>
            <a:r>
              <a:rPr sz="650" spc="5" dirty="0">
                <a:solidFill>
                  <a:srgbClr val="00ADEE"/>
                </a:solidFill>
                <a:latin typeface="Calibri"/>
                <a:cs typeface="Calibri"/>
              </a:rPr>
              <a:t>The Royal College </a:t>
            </a:r>
            <a:r>
              <a:rPr sz="650" spc="10" dirty="0">
                <a:solidFill>
                  <a:srgbClr val="00ADEE"/>
                </a:solidFill>
                <a:latin typeface="Calibri"/>
                <a:cs typeface="Calibri"/>
              </a:rPr>
              <a:t>of </a:t>
            </a:r>
            <a:r>
              <a:rPr sz="650" spc="5" dirty="0">
                <a:solidFill>
                  <a:srgbClr val="00ADEE"/>
                </a:solidFill>
                <a:latin typeface="Calibri"/>
                <a:cs typeface="Calibri"/>
              </a:rPr>
              <a:t>Midwives </a:t>
            </a:r>
            <a:r>
              <a:rPr sz="650" spc="10" dirty="0">
                <a:solidFill>
                  <a:srgbClr val="004382"/>
                </a:solidFill>
                <a:latin typeface="Calibri"/>
                <a:cs typeface="Calibri"/>
              </a:rPr>
              <a:t>|</a:t>
            </a:r>
            <a:r>
              <a:rPr sz="650" spc="-45" dirty="0">
                <a:solidFill>
                  <a:srgbClr val="004382"/>
                </a:solidFill>
                <a:latin typeface="Calibri"/>
                <a:cs typeface="Calibri"/>
              </a:rPr>
              <a:t> </a:t>
            </a:r>
            <a:r>
              <a:rPr sz="650" spc="5" dirty="0">
                <a:solidFill>
                  <a:srgbClr val="004382"/>
                </a:solidFill>
                <a:latin typeface="Calibri"/>
                <a:cs typeface="Calibri"/>
                <a:hlinkClick r:id="rId3"/>
              </a:rPr>
              <a:t>www.rcm.org.uk</a:t>
            </a:r>
            <a:endParaRPr sz="650" dirty="0">
              <a:latin typeface="Calibri"/>
              <a:cs typeface="Calibri"/>
            </a:endParaRPr>
          </a:p>
        </p:txBody>
      </p:sp>
      <p:sp>
        <p:nvSpPr>
          <p:cNvPr id="3" name="object 3"/>
          <p:cNvSpPr txBox="1"/>
          <p:nvPr/>
        </p:nvSpPr>
        <p:spPr>
          <a:xfrm>
            <a:off x="304801" y="1143000"/>
            <a:ext cx="8394826" cy="5053948"/>
          </a:xfrm>
          <a:prstGeom prst="rect">
            <a:avLst/>
          </a:prstGeom>
        </p:spPr>
        <p:txBody>
          <a:bodyPr vert="horz" wrap="square" lIns="0" tIns="67310" rIns="0" bIns="0" rtlCol="0" anchor="t">
            <a:spAutoFit/>
          </a:bodyPr>
          <a:lstStyle/>
          <a:p>
            <a:pPr marL="285750" indent="-285750">
              <a:buFont typeface="Arial" panose="020B0604020202020204" pitchFamily="34" charset="0"/>
              <a:buChar char="•"/>
            </a:pPr>
            <a:r>
              <a:rPr lang="en-GB" dirty="0"/>
              <a:t>3B Training. 2020. [online]. Available from:                         </a:t>
            </a:r>
            <a:r>
              <a:rPr lang="en-GB" dirty="0">
                <a:hlinkClick r:id="rId4"/>
              </a:rPr>
              <a:t>https://www.3btraining.com/first-aid-courses/mental-health-first-aider/</a:t>
            </a:r>
            <a:r>
              <a:rPr lang="en-GB" dirty="0"/>
              <a:t> [Last accessed 22 June 2020].</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US" dirty="0"/>
              <a:t>British Psychological Society. 2020. [online]. Available from: </a:t>
            </a:r>
            <a:r>
              <a:rPr lang="en-US" dirty="0">
                <a:hlinkClick r:id="rId5"/>
              </a:rPr>
              <a:t>https://www.bps.org.uk/sites/www.bps.org.uk/files/News/News%20-%20Files/Psychological%20needs%20of%20healthcare%20staff.pdf </a:t>
            </a:r>
            <a:r>
              <a:rPr lang="en-GB" dirty="0">
                <a:cs typeface="Calibri"/>
              </a:rPr>
              <a:t>[Last accessed 22 June 2020].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Mental Health Network. 2020. [online]. Available from: </a:t>
            </a:r>
            <a:r>
              <a:rPr lang="en-GB" dirty="0">
                <a:cs typeface="Calibri"/>
                <a:hlinkClick r:id="rId6"/>
              </a:rPr>
              <a:t>https://www.mentalhealthatwork.org.uk/resource/being-a-mental-health-first-aider-your-guide-to-the-role/</a:t>
            </a:r>
            <a:r>
              <a:rPr lang="en-GB" dirty="0">
                <a:cs typeface="Calibri"/>
              </a:rPr>
              <a:t> [Last accessed 22 June 2020].</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Samaritans. 2020. [online]. Available from:      </a:t>
            </a:r>
            <a:r>
              <a:rPr lang="en-GB" dirty="0">
                <a:hlinkClick r:id="rId7"/>
              </a:rPr>
              <a:t>https://www.samaritans.org/scotland/how-we-can-help/if-youre-having-difficult-time/if-youre-worried-about-your-mental-health-during-coronavirus-outbreak/</a:t>
            </a:r>
            <a:r>
              <a:rPr lang="en-GB" dirty="0"/>
              <a:t> [Last accessed 22 June 2020].</a:t>
            </a:r>
            <a:endParaRPr lang="en-GB" dirty="0">
              <a:cs typeface="Calibri"/>
            </a:endParaRPr>
          </a:p>
          <a:p>
            <a:endParaRPr lang="en-GB" dirty="0">
              <a:cs typeface="Calibri"/>
            </a:endParaRPr>
          </a:p>
        </p:txBody>
      </p:sp>
      <p:sp>
        <p:nvSpPr>
          <p:cNvPr id="4" name="object 4"/>
          <p:cNvSpPr/>
          <p:nvPr/>
        </p:nvSpPr>
        <p:spPr>
          <a:xfrm>
            <a:off x="0" y="-19710"/>
            <a:ext cx="9144000" cy="745408"/>
          </a:xfrm>
          <a:prstGeom prst="rect">
            <a:avLst/>
          </a:prstGeom>
          <a:blipFill>
            <a:blip r:embed="rId8" cstate="print"/>
            <a:stretch>
              <a:fillRect/>
            </a:stretch>
          </a:blipFill>
        </p:spPr>
        <p:txBody>
          <a:bodyPr wrap="square" lIns="0" tIns="0" rIns="0" bIns="0" rtlCol="0"/>
          <a:lstStyle/>
          <a:p>
            <a:endParaRPr dirty="0"/>
          </a:p>
        </p:txBody>
      </p:sp>
      <p:sp>
        <p:nvSpPr>
          <p:cNvPr id="5" name="object 5"/>
          <p:cNvSpPr txBox="1">
            <a:spLocks noGrp="1"/>
          </p:cNvSpPr>
          <p:nvPr>
            <p:ph type="title"/>
          </p:nvPr>
        </p:nvSpPr>
        <p:spPr>
          <a:xfrm>
            <a:off x="367195" y="94246"/>
            <a:ext cx="5752780" cy="382156"/>
          </a:xfrm>
          <a:prstGeom prst="rect">
            <a:avLst/>
          </a:prstGeom>
        </p:spPr>
        <p:txBody>
          <a:bodyPr vert="horz" wrap="square" lIns="0" tIns="12700" rIns="0" bIns="0" rtlCol="0" anchor="t">
            <a:spAutoFit/>
          </a:bodyPr>
          <a:lstStyle/>
          <a:p>
            <a:pPr marL="12700">
              <a:spcBef>
                <a:spcPts val="100"/>
              </a:spcBef>
            </a:pPr>
            <a:r>
              <a:rPr lang="en-GB" sz="2400" dirty="0"/>
              <a:t>References</a:t>
            </a:r>
            <a:endParaRPr sz="2400" dirty="0"/>
          </a:p>
        </p:txBody>
      </p:sp>
      <p:sp>
        <p:nvSpPr>
          <p:cNvPr id="6" name="object 6"/>
          <p:cNvSpPr txBox="1"/>
          <p:nvPr/>
        </p:nvSpPr>
        <p:spPr>
          <a:xfrm>
            <a:off x="8814727" y="143738"/>
            <a:ext cx="154305" cy="330200"/>
          </a:xfrm>
          <a:prstGeom prst="rect">
            <a:avLst/>
          </a:prstGeom>
        </p:spPr>
        <p:txBody>
          <a:bodyPr vert="horz" wrap="square" lIns="0" tIns="12700" rIns="0" bIns="0" rtlCol="0" anchor="t">
            <a:spAutoFit/>
          </a:bodyPr>
          <a:lstStyle/>
          <a:p>
            <a:pPr marL="12700">
              <a:lnSpc>
                <a:spcPct val="100000"/>
              </a:lnSpc>
              <a:spcBef>
                <a:spcPts val="100"/>
              </a:spcBef>
            </a:pPr>
            <a:endParaRPr lang="en-US" sz="2000" dirty="0">
              <a:solidFill>
                <a:srgbClr val="FFFFFF"/>
              </a:solidFill>
              <a:latin typeface="Calibri"/>
              <a:cs typeface="Calibri"/>
            </a:endParaRPr>
          </a:p>
        </p:txBody>
      </p:sp>
    </p:spTree>
    <p:extLst>
      <p:ext uri="{BB962C8B-B14F-4D97-AF65-F5344CB8AC3E}">
        <p14:creationId xmlns:p14="http://schemas.microsoft.com/office/powerpoint/2010/main" val="406030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743200" y="1066800"/>
            <a:ext cx="3657600" cy="2768600"/>
          </a:xfrm>
          <a:prstGeom prst="rect">
            <a:avLst/>
          </a:prstGeom>
        </p:spPr>
        <p:txBody>
          <a:bodyPr vert="horz" wrap="square" lIns="0" tIns="12700" rIns="0" bIns="0" rtlCol="0">
            <a:spAutoFit/>
          </a:bodyPr>
          <a:lstStyle/>
          <a:p>
            <a:pPr algn="ctr">
              <a:lnSpc>
                <a:spcPct val="100000"/>
              </a:lnSpc>
              <a:spcBef>
                <a:spcPts val="100"/>
              </a:spcBef>
            </a:pPr>
            <a:r>
              <a:rPr sz="2000" spc="-5" dirty="0">
                <a:solidFill>
                  <a:srgbClr val="FFFFFF"/>
                </a:solidFill>
                <a:latin typeface="Calibri"/>
                <a:cs typeface="Calibri"/>
              </a:rPr>
              <a:t>For further</a:t>
            </a:r>
            <a:r>
              <a:rPr sz="2000" spc="-65" dirty="0">
                <a:solidFill>
                  <a:srgbClr val="FFFFFF"/>
                </a:solidFill>
                <a:latin typeface="Calibri"/>
                <a:cs typeface="Calibri"/>
              </a:rPr>
              <a:t> </a:t>
            </a:r>
            <a:r>
              <a:rPr sz="2000" spc="-5" dirty="0">
                <a:solidFill>
                  <a:srgbClr val="FFFFFF"/>
                </a:solidFill>
                <a:latin typeface="Calibri"/>
                <a:cs typeface="Calibri"/>
              </a:rPr>
              <a:t>information:</a:t>
            </a:r>
            <a:endParaRPr sz="2000" dirty="0">
              <a:latin typeface="Calibri"/>
              <a:cs typeface="Calibri"/>
            </a:endParaRPr>
          </a:p>
          <a:p>
            <a:pPr>
              <a:lnSpc>
                <a:spcPct val="100000"/>
              </a:lnSpc>
              <a:spcBef>
                <a:spcPts val="15"/>
              </a:spcBef>
            </a:pPr>
            <a:endParaRPr sz="1950" dirty="0">
              <a:latin typeface="Calibri"/>
              <a:cs typeface="Calibri"/>
            </a:endParaRPr>
          </a:p>
          <a:p>
            <a:pPr marL="451484" marR="445770" indent="3175" algn="ctr">
              <a:lnSpc>
                <a:spcPct val="100000"/>
              </a:lnSpc>
              <a:spcBef>
                <a:spcPts val="5"/>
              </a:spcBef>
            </a:pPr>
            <a:r>
              <a:rPr sz="2000" dirty="0">
                <a:solidFill>
                  <a:schemeClr val="bg1"/>
                </a:solidFill>
                <a:latin typeface="Calibri"/>
                <a:cs typeface="Calibri"/>
                <a:hlinkClick r:id="rId3">
                  <a:extLst>
                    <a:ext uri="{A12FA001-AC4F-418D-AE19-62706E023703}">
                      <ahyp:hlinkClr xmlns:ahyp="http://schemas.microsoft.com/office/drawing/2018/hyperlinkcolor" val="tx"/>
                    </a:ext>
                  </a:extLst>
                </a:hlinkClick>
              </a:rPr>
              <a:t>Website: www.rcm.org.uk </a:t>
            </a:r>
            <a:r>
              <a:rPr sz="2000" dirty="0">
                <a:solidFill>
                  <a:schemeClr val="bg1"/>
                </a:solidFill>
                <a:latin typeface="Calibri"/>
                <a:cs typeface="Calibri"/>
              </a:rPr>
              <a:t> </a:t>
            </a:r>
            <a:r>
              <a:rPr sz="2000" spc="-5" dirty="0">
                <a:solidFill>
                  <a:srgbClr val="FFFFFF"/>
                </a:solidFill>
                <a:latin typeface="Calibri"/>
                <a:cs typeface="Calibri"/>
              </a:rPr>
              <a:t>Telephone: </a:t>
            </a:r>
            <a:r>
              <a:rPr sz="2000" dirty="0">
                <a:solidFill>
                  <a:srgbClr val="FFFFFF"/>
                </a:solidFill>
                <a:latin typeface="Calibri"/>
                <a:cs typeface="Calibri"/>
              </a:rPr>
              <a:t>0300 303</a:t>
            </a:r>
            <a:r>
              <a:rPr sz="2000" spc="-95" dirty="0">
                <a:solidFill>
                  <a:srgbClr val="FFFFFF"/>
                </a:solidFill>
                <a:latin typeface="Calibri"/>
                <a:cs typeface="Calibri"/>
              </a:rPr>
              <a:t> </a:t>
            </a:r>
            <a:r>
              <a:rPr sz="2000" dirty="0">
                <a:solidFill>
                  <a:srgbClr val="FFFFFF"/>
                </a:solidFill>
                <a:latin typeface="Calibri"/>
                <a:cs typeface="Calibri"/>
              </a:rPr>
              <a:t>0444  </a:t>
            </a:r>
            <a:r>
              <a:rPr sz="2000" spc="-5" dirty="0">
                <a:solidFill>
                  <a:srgbClr val="FFFFFF"/>
                </a:solidFill>
                <a:latin typeface="Calibri"/>
                <a:cs typeface="Calibri"/>
              </a:rPr>
              <a:t>Email:</a:t>
            </a:r>
            <a:r>
              <a:rPr sz="2000" spc="-30" dirty="0">
                <a:solidFill>
                  <a:srgbClr val="FFFFFF"/>
                </a:solidFill>
                <a:latin typeface="Calibri"/>
                <a:cs typeface="Calibri"/>
              </a:rPr>
              <a:t> </a:t>
            </a:r>
            <a:r>
              <a:rPr sz="2000" spc="-5" dirty="0">
                <a:solidFill>
                  <a:schemeClr val="bg1"/>
                </a:solidFill>
                <a:latin typeface="Calibri"/>
                <a:cs typeface="Calibri"/>
                <a:hlinkClick r:id="rId4">
                  <a:extLst>
                    <a:ext uri="{A12FA001-AC4F-418D-AE19-62706E023703}">
                      <ahyp:hlinkClr xmlns:ahyp="http://schemas.microsoft.com/office/drawing/2018/hyperlinkcolor" val="tx"/>
                    </a:ext>
                  </a:extLst>
                </a:hlinkClick>
              </a:rPr>
              <a:t>info@rcm.org.uk</a:t>
            </a:r>
            <a:endParaRPr sz="2000" dirty="0">
              <a:solidFill>
                <a:schemeClr val="bg1"/>
              </a:solidFill>
              <a:latin typeface="Calibri"/>
              <a:cs typeface="Calibri"/>
            </a:endParaRPr>
          </a:p>
          <a:p>
            <a:pPr>
              <a:lnSpc>
                <a:spcPct val="100000"/>
              </a:lnSpc>
              <a:spcBef>
                <a:spcPts val="15"/>
              </a:spcBef>
            </a:pPr>
            <a:endParaRPr sz="1950" dirty="0">
              <a:latin typeface="Calibri"/>
              <a:cs typeface="Calibri"/>
            </a:endParaRPr>
          </a:p>
          <a:p>
            <a:pPr marL="974090" marR="5080" indent="-962025">
              <a:lnSpc>
                <a:spcPct val="100000"/>
              </a:lnSpc>
              <a:spcBef>
                <a:spcPts val="5"/>
              </a:spcBef>
            </a:pPr>
            <a:r>
              <a:rPr sz="2000" dirty="0">
                <a:solidFill>
                  <a:schemeClr val="bg1"/>
                </a:solidFill>
                <a:latin typeface="Calibri"/>
                <a:cs typeface="Calibri"/>
                <a:hlinkClick r:id="rId5">
                  <a:extLst>
                    <a:ext uri="{A12FA001-AC4F-418D-AE19-62706E023703}">
                      <ahyp:hlinkClr xmlns:ahyp="http://schemas.microsoft.com/office/drawing/2018/hyperlinkcolor" val="tx"/>
                    </a:ext>
                  </a:extLst>
                </a:hlinkClick>
              </a:rPr>
              <a:t>www.facebook.com/midwivesRCM </a:t>
            </a:r>
            <a:r>
              <a:rPr sz="2000" dirty="0">
                <a:solidFill>
                  <a:schemeClr val="bg1"/>
                </a:solidFill>
                <a:latin typeface="Calibri"/>
                <a:cs typeface="Calibri"/>
              </a:rPr>
              <a:t> </a:t>
            </a:r>
            <a:r>
              <a:rPr sz="2000" spc="-5" dirty="0">
                <a:solidFill>
                  <a:srgbClr val="FFFFFF"/>
                </a:solidFill>
                <a:latin typeface="Calibri"/>
                <a:cs typeface="Calibri"/>
              </a:rPr>
              <a:t>@MidwivesRCM  </a:t>
            </a:r>
            <a:r>
              <a:rPr sz="2000" dirty="0">
                <a:solidFill>
                  <a:srgbClr val="FFFFFF"/>
                </a:solidFill>
                <a:latin typeface="Calibri"/>
                <a:cs typeface="Calibri"/>
              </a:rPr>
              <a:t>midwives_RCM</a:t>
            </a:r>
            <a:endParaRPr sz="2000" dirty="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71156" y="6571284"/>
            <a:ext cx="1728470" cy="128270"/>
          </a:xfrm>
          <a:prstGeom prst="rect">
            <a:avLst/>
          </a:prstGeom>
        </p:spPr>
        <p:txBody>
          <a:bodyPr vert="horz" wrap="square" lIns="0" tIns="15240" rIns="0" bIns="0" rtlCol="0">
            <a:spAutoFit/>
          </a:bodyPr>
          <a:lstStyle/>
          <a:p>
            <a:pPr marL="12700">
              <a:lnSpc>
                <a:spcPct val="100000"/>
              </a:lnSpc>
              <a:spcBef>
                <a:spcPts val="120"/>
              </a:spcBef>
            </a:pPr>
            <a:r>
              <a:rPr sz="650" spc="5" dirty="0">
                <a:solidFill>
                  <a:srgbClr val="00ADEE"/>
                </a:solidFill>
                <a:latin typeface="Calibri"/>
                <a:cs typeface="Calibri"/>
              </a:rPr>
              <a:t>The Royal College </a:t>
            </a:r>
            <a:r>
              <a:rPr sz="650" spc="10" dirty="0">
                <a:solidFill>
                  <a:srgbClr val="00ADEE"/>
                </a:solidFill>
                <a:latin typeface="Calibri"/>
                <a:cs typeface="Calibri"/>
              </a:rPr>
              <a:t>of </a:t>
            </a:r>
            <a:r>
              <a:rPr sz="650" spc="5" dirty="0">
                <a:solidFill>
                  <a:srgbClr val="00ADEE"/>
                </a:solidFill>
                <a:latin typeface="Calibri"/>
                <a:cs typeface="Calibri"/>
              </a:rPr>
              <a:t>Midwives </a:t>
            </a:r>
            <a:r>
              <a:rPr sz="650" spc="10" dirty="0">
                <a:solidFill>
                  <a:srgbClr val="004382"/>
                </a:solidFill>
                <a:latin typeface="Calibri"/>
                <a:cs typeface="Calibri"/>
              </a:rPr>
              <a:t>|</a:t>
            </a:r>
            <a:r>
              <a:rPr sz="650" spc="-45" dirty="0">
                <a:solidFill>
                  <a:srgbClr val="004382"/>
                </a:solidFill>
                <a:latin typeface="Calibri"/>
                <a:cs typeface="Calibri"/>
              </a:rPr>
              <a:t> </a:t>
            </a:r>
            <a:r>
              <a:rPr sz="650" spc="5" dirty="0">
                <a:solidFill>
                  <a:srgbClr val="004382"/>
                </a:solidFill>
                <a:latin typeface="Calibri"/>
                <a:cs typeface="Calibri"/>
                <a:hlinkClick r:id="rId3"/>
              </a:rPr>
              <a:t>www.rcm.org.uk</a:t>
            </a:r>
            <a:endParaRPr sz="650" dirty="0">
              <a:latin typeface="Calibri"/>
              <a:cs typeface="Calibri"/>
            </a:endParaRPr>
          </a:p>
        </p:txBody>
      </p:sp>
      <p:sp>
        <p:nvSpPr>
          <p:cNvPr id="3" name="object 3"/>
          <p:cNvSpPr txBox="1"/>
          <p:nvPr/>
        </p:nvSpPr>
        <p:spPr>
          <a:xfrm>
            <a:off x="304801" y="1143000"/>
            <a:ext cx="8394826" cy="5607945"/>
          </a:xfrm>
          <a:prstGeom prst="rect">
            <a:avLst/>
          </a:prstGeom>
        </p:spPr>
        <p:txBody>
          <a:bodyPr vert="horz" wrap="square" lIns="0" tIns="67310" rIns="0" bIns="0" rtlCol="0" anchor="t">
            <a:spAutoFit/>
          </a:bodyPr>
          <a:lstStyle/>
          <a:p>
            <a:r>
              <a:rPr lang="en-GB" dirty="0"/>
              <a:t>A Mental Health First Aider is: </a:t>
            </a:r>
          </a:p>
          <a:p>
            <a:endParaRPr lang="en-US" dirty="0"/>
          </a:p>
          <a:p>
            <a:pPr marL="285750" indent="-285750">
              <a:buFont typeface="Arial"/>
              <a:buChar char="•"/>
            </a:pPr>
            <a:r>
              <a:rPr lang="en-GB" dirty="0"/>
              <a:t>Professionally Trained to recognise the symptoms of ill mental health</a:t>
            </a:r>
          </a:p>
          <a:p>
            <a:pPr marL="285750" indent="-285750">
              <a:buFont typeface="Arial"/>
              <a:buChar char="•"/>
            </a:pPr>
            <a:r>
              <a:rPr lang="en-GB" dirty="0"/>
              <a:t>The ‘go to’ person in the workplace who can:</a:t>
            </a:r>
          </a:p>
          <a:p>
            <a:pPr marL="742950" lvl="1" indent="-285750">
              <a:buFont typeface="Arial"/>
              <a:buChar char="•"/>
            </a:pPr>
            <a:r>
              <a:rPr lang="en-GB" dirty="0"/>
              <a:t>Offer help</a:t>
            </a:r>
          </a:p>
          <a:p>
            <a:pPr marL="742950" lvl="1" indent="-285750">
              <a:buFont typeface="Arial"/>
              <a:buChar char="•"/>
            </a:pPr>
            <a:r>
              <a:rPr lang="en-GB" dirty="0"/>
              <a:t>Has an awareness of local services</a:t>
            </a:r>
          </a:p>
          <a:p>
            <a:pPr marL="742950" lvl="1" indent="-285750">
              <a:buFont typeface="Arial"/>
              <a:buChar char="•"/>
            </a:pPr>
            <a:r>
              <a:rPr lang="en-GB" dirty="0"/>
              <a:t>Assist you with making your life at work more manageable </a:t>
            </a:r>
          </a:p>
          <a:p>
            <a:endParaRPr lang="en-GB" dirty="0"/>
          </a:p>
          <a:p>
            <a:r>
              <a:rPr lang="en-GB" dirty="0"/>
              <a:t>They also work to:</a:t>
            </a:r>
          </a:p>
          <a:p>
            <a:pPr marL="285750" indent="-285750">
              <a:buFont typeface="Arial"/>
              <a:buChar char="•"/>
            </a:pPr>
            <a:r>
              <a:rPr lang="en-GB" dirty="0"/>
              <a:t>Increase awareness of Mental Health Issues</a:t>
            </a:r>
            <a:endParaRPr lang="en-GB" dirty="0">
              <a:cs typeface="Calibri"/>
            </a:endParaRPr>
          </a:p>
          <a:p>
            <a:pPr marL="285750" indent="-285750">
              <a:buFont typeface="Arial"/>
              <a:buChar char="•"/>
            </a:pPr>
            <a:r>
              <a:rPr lang="en-GB" dirty="0"/>
              <a:t>Reduce workplace stigma</a:t>
            </a:r>
          </a:p>
          <a:p>
            <a:pPr marL="285750" indent="-285750">
              <a:buFont typeface="Arial"/>
              <a:buChar char="•"/>
            </a:pPr>
            <a:endParaRPr lang="en-GB" dirty="0">
              <a:cs typeface="Calibri"/>
            </a:endParaRPr>
          </a:p>
          <a:p>
            <a:r>
              <a:rPr lang="en-GB" dirty="0">
                <a:cs typeface="Calibri"/>
              </a:rPr>
              <a:t>			But important to remember that they are not </a:t>
            </a:r>
          </a:p>
          <a:p>
            <a:r>
              <a:rPr lang="en-GB" dirty="0">
                <a:cs typeface="Calibri"/>
              </a:rPr>
              <a:t>			trained therapists</a:t>
            </a:r>
          </a:p>
          <a:p>
            <a:pPr marL="285750" indent="-285750">
              <a:buFont typeface="Arial"/>
              <a:buChar char="•"/>
            </a:pPr>
            <a:endParaRPr lang="en-GB" dirty="0">
              <a:cs typeface="Calibri"/>
            </a:endParaRPr>
          </a:p>
          <a:p>
            <a:endParaRPr lang="en-GB" dirty="0">
              <a:cs typeface="Calibri"/>
            </a:endParaRPr>
          </a:p>
          <a:p>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endParaRPr lang="en-GB" dirty="0">
              <a:cs typeface="Calibri"/>
            </a:endParaRPr>
          </a:p>
        </p:txBody>
      </p:sp>
      <p:sp>
        <p:nvSpPr>
          <p:cNvPr id="4" name="object 4"/>
          <p:cNvSpPr/>
          <p:nvPr/>
        </p:nvSpPr>
        <p:spPr>
          <a:xfrm>
            <a:off x="0" y="-19710"/>
            <a:ext cx="9144000" cy="745408"/>
          </a:xfrm>
          <a:prstGeom prst="rect">
            <a:avLst/>
          </a:prstGeom>
          <a:blipFill>
            <a:blip r:embed="rId4" cstate="print"/>
            <a:stretch>
              <a:fillRect/>
            </a:stretch>
          </a:blipFill>
        </p:spPr>
        <p:txBody>
          <a:bodyPr wrap="square" lIns="0" tIns="0" rIns="0" bIns="0" rtlCol="0"/>
          <a:lstStyle/>
          <a:p>
            <a:endParaRPr dirty="0"/>
          </a:p>
        </p:txBody>
      </p:sp>
      <p:sp>
        <p:nvSpPr>
          <p:cNvPr id="5" name="object 5"/>
          <p:cNvSpPr txBox="1">
            <a:spLocks noGrp="1"/>
          </p:cNvSpPr>
          <p:nvPr>
            <p:ph type="title"/>
          </p:nvPr>
        </p:nvSpPr>
        <p:spPr>
          <a:xfrm>
            <a:off x="367195" y="94246"/>
            <a:ext cx="5752780" cy="382156"/>
          </a:xfrm>
          <a:prstGeom prst="rect">
            <a:avLst/>
          </a:prstGeom>
        </p:spPr>
        <p:txBody>
          <a:bodyPr vert="horz" wrap="square" lIns="0" tIns="12700" rIns="0" bIns="0" rtlCol="0" anchor="t">
            <a:spAutoFit/>
          </a:bodyPr>
          <a:lstStyle/>
          <a:p>
            <a:pPr marL="12700">
              <a:spcBef>
                <a:spcPts val="100"/>
              </a:spcBef>
            </a:pPr>
            <a:r>
              <a:rPr lang="en-GB" sz="2400" dirty="0"/>
              <a:t>What is a Mental Health First Aider?</a:t>
            </a:r>
            <a:endParaRPr sz="2400" dirty="0"/>
          </a:p>
        </p:txBody>
      </p:sp>
      <p:sp>
        <p:nvSpPr>
          <p:cNvPr id="6" name="object 6"/>
          <p:cNvSpPr txBox="1"/>
          <p:nvPr/>
        </p:nvSpPr>
        <p:spPr>
          <a:xfrm>
            <a:off x="8814727" y="143738"/>
            <a:ext cx="154305" cy="330200"/>
          </a:xfrm>
          <a:prstGeom prst="rect">
            <a:avLst/>
          </a:prstGeom>
        </p:spPr>
        <p:txBody>
          <a:bodyPr vert="horz" wrap="square" lIns="0" tIns="12700" rIns="0" bIns="0" rtlCol="0" anchor="t">
            <a:spAutoFit/>
          </a:bodyPr>
          <a:lstStyle/>
          <a:p>
            <a:pPr marL="12700">
              <a:lnSpc>
                <a:spcPct val="100000"/>
              </a:lnSpc>
              <a:spcBef>
                <a:spcPts val="100"/>
              </a:spcBef>
            </a:pPr>
            <a:endParaRPr lang="en-US" sz="2000" dirty="0">
              <a:solidFill>
                <a:srgbClr val="FFFFFF"/>
              </a:solidFill>
              <a:latin typeface="Calibri"/>
              <a:cs typeface="Calibri"/>
            </a:endParaRPr>
          </a:p>
        </p:txBody>
      </p:sp>
      <p:pic>
        <p:nvPicPr>
          <p:cNvPr id="7" name="Picture 6" descr="A close up of a sign&#10;&#10;Description automatically generated">
            <a:extLst>
              <a:ext uri="{FF2B5EF4-FFF2-40B4-BE49-F238E27FC236}">
                <a16:creationId xmlns:a16="http://schemas.microsoft.com/office/drawing/2014/main" id="{903F52E5-AA36-4B9C-B1AE-E50683C0BF1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7169" y="4456846"/>
            <a:ext cx="2017101" cy="201710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71156" y="6571284"/>
            <a:ext cx="1728470" cy="128270"/>
          </a:xfrm>
          <a:prstGeom prst="rect">
            <a:avLst/>
          </a:prstGeom>
        </p:spPr>
        <p:txBody>
          <a:bodyPr vert="horz" wrap="square" lIns="0" tIns="15240" rIns="0" bIns="0" rtlCol="0">
            <a:spAutoFit/>
          </a:bodyPr>
          <a:lstStyle/>
          <a:p>
            <a:pPr marL="12700">
              <a:lnSpc>
                <a:spcPct val="100000"/>
              </a:lnSpc>
              <a:spcBef>
                <a:spcPts val="120"/>
              </a:spcBef>
            </a:pPr>
            <a:r>
              <a:rPr sz="650" spc="5" dirty="0">
                <a:solidFill>
                  <a:srgbClr val="00ADEE"/>
                </a:solidFill>
                <a:latin typeface="Calibri"/>
                <a:cs typeface="Calibri"/>
              </a:rPr>
              <a:t>The Royal College </a:t>
            </a:r>
            <a:r>
              <a:rPr sz="650" spc="10" dirty="0">
                <a:solidFill>
                  <a:srgbClr val="00ADEE"/>
                </a:solidFill>
                <a:latin typeface="Calibri"/>
                <a:cs typeface="Calibri"/>
              </a:rPr>
              <a:t>of </a:t>
            </a:r>
            <a:r>
              <a:rPr sz="650" spc="5" dirty="0">
                <a:solidFill>
                  <a:srgbClr val="00ADEE"/>
                </a:solidFill>
                <a:latin typeface="Calibri"/>
                <a:cs typeface="Calibri"/>
              </a:rPr>
              <a:t>Midwives </a:t>
            </a:r>
            <a:r>
              <a:rPr sz="650" spc="10" dirty="0">
                <a:solidFill>
                  <a:srgbClr val="004382"/>
                </a:solidFill>
                <a:latin typeface="Calibri"/>
                <a:cs typeface="Calibri"/>
              </a:rPr>
              <a:t>|</a:t>
            </a:r>
            <a:r>
              <a:rPr sz="650" spc="-45" dirty="0">
                <a:solidFill>
                  <a:srgbClr val="004382"/>
                </a:solidFill>
                <a:latin typeface="Calibri"/>
                <a:cs typeface="Calibri"/>
              </a:rPr>
              <a:t> </a:t>
            </a:r>
            <a:r>
              <a:rPr sz="650" spc="5" dirty="0">
                <a:solidFill>
                  <a:srgbClr val="004382"/>
                </a:solidFill>
                <a:latin typeface="Calibri"/>
                <a:cs typeface="Calibri"/>
                <a:hlinkClick r:id="rId3"/>
              </a:rPr>
              <a:t>www.rcm.org.uk</a:t>
            </a:r>
            <a:endParaRPr sz="650" dirty="0">
              <a:latin typeface="Calibri"/>
              <a:cs typeface="Calibri"/>
            </a:endParaRPr>
          </a:p>
        </p:txBody>
      </p:sp>
      <p:sp>
        <p:nvSpPr>
          <p:cNvPr id="3" name="object 3"/>
          <p:cNvSpPr txBox="1"/>
          <p:nvPr/>
        </p:nvSpPr>
        <p:spPr>
          <a:xfrm>
            <a:off x="304801" y="1143000"/>
            <a:ext cx="8394826" cy="5607945"/>
          </a:xfrm>
          <a:prstGeom prst="rect">
            <a:avLst/>
          </a:prstGeom>
        </p:spPr>
        <p:txBody>
          <a:bodyPr vert="horz" wrap="square" lIns="0" tIns="67310" rIns="0" bIns="0" rtlCol="0" anchor="t">
            <a:spAutoFit/>
          </a:bodyPr>
          <a:lstStyle/>
          <a:p>
            <a:r>
              <a:rPr lang="en-GB" dirty="0"/>
              <a:t>Anyone can become a Mental Health First Aider</a:t>
            </a:r>
          </a:p>
          <a:p>
            <a:endParaRPr lang="en-GB" dirty="0"/>
          </a:p>
          <a:p>
            <a:r>
              <a:rPr lang="en-GB" dirty="0"/>
              <a:t>Skills required are:</a:t>
            </a:r>
          </a:p>
          <a:p>
            <a:pPr marL="742950" lvl="1" indent="-285750">
              <a:buFont typeface="Arial"/>
              <a:buChar char="•"/>
            </a:pPr>
            <a:r>
              <a:rPr lang="en-GB" dirty="0"/>
              <a:t>Approachability</a:t>
            </a:r>
            <a:endParaRPr lang="en-GB" dirty="0">
              <a:cs typeface="Calibri"/>
            </a:endParaRPr>
          </a:p>
          <a:p>
            <a:pPr marL="742950" lvl="1" indent="-285750">
              <a:buFont typeface="Arial"/>
              <a:buChar char="•"/>
            </a:pPr>
            <a:r>
              <a:rPr lang="en-GB" dirty="0"/>
              <a:t>Good listener</a:t>
            </a:r>
            <a:endParaRPr lang="en-GB" dirty="0">
              <a:cs typeface="Calibri"/>
            </a:endParaRPr>
          </a:p>
          <a:p>
            <a:pPr marL="742950" lvl="1" indent="-285750">
              <a:buFont typeface="Arial"/>
              <a:buChar char="•"/>
            </a:pPr>
            <a:r>
              <a:rPr lang="en-GB" dirty="0"/>
              <a:t>Awareness</a:t>
            </a:r>
            <a:endParaRPr lang="en-GB" dirty="0">
              <a:cs typeface="Calibri"/>
            </a:endParaRPr>
          </a:p>
          <a:p>
            <a:pPr marL="742950" lvl="1" indent="-285750">
              <a:buFont typeface="Arial"/>
              <a:buChar char="•"/>
            </a:pPr>
            <a:r>
              <a:rPr lang="en-GB" dirty="0"/>
              <a:t>Empathy</a:t>
            </a:r>
            <a:endParaRPr lang="en-GB" dirty="0">
              <a:cs typeface="Calibri"/>
            </a:endParaRPr>
          </a:p>
          <a:p>
            <a:pPr marL="742950" lvl="1" indent="-285750">
              <a:buFont typeface="Arial"/>
              <a:buChar char="•"/>
            </a:pPr>
            <a:r>
              <a:rPr lang="en-GB" dirty="0"/>
              <a:t>Confidence</a:t>
            </a:r>
            <a:endParaRPr lang="en-GB" dirty="0">
              <a:cs typeface="Calibri"/>
            </a:endParaRPr>
          </a:p>
          <a:p>
            <a:pPr marL="742950" lvl="1" indent="-285750">
              <a:buFont typeface="Arial"/>
              <a:buChar char="•"/>
            </a:pPr>
            <a:r>
              <a:rPr lang="en-GB" dirty="0"/>
              <a:t>Knowledge</a:t>
            </a:r>
          </a:p>
          <a:p>
            <a:pPr marL="742950" lvl="1" indent="-285750">
              <a:buFont typeface="Arial"/>
              <a:buChar char="•"/>
            </a:pPr>
            <a:r>
              <a:rPr lang="en-GB" dirty="0">
                <a:cs typeface="Calibri"/>
              </a:rPr>
              <a:t>Non-judgemental</a:t>
            </a:r>
          </a:p>
          <a:p>
            <a:pPr marL="742950" lvl="1" indent="-285750">
              <a:buFont typeface="Arial"/>
              <a:buChar char="•"/>
            </a:pPr>
            <a:r>
              <a:rPr lang="en-GB" dirty="0"/>
              <a:t>Assessment and escalation skills</a:t>
            </a:r>
            <a:endParaRPr lang="en-GB" dirty="0">
              <a:cs typeface="Calibri"/>
            </a:endParaRPr>
          </a:p>
          <a:p>
            <a:pPr marL="742950" lvl="1" indent="-285750">
              <a:buFont typeface="Arial"/>
              <a:buChar char="•"/>
            </a:pPr>
            <a:r>
              <a:rPr lang="en-GB" dirty="0"/>
              <a:t>Confidentiality</a:t>
            </a:r>
            <a:endParaRPr lang="en-GB" dirty="0">
              <a:cs typeface="Calibri"/>
            </a:endParaRPr>
          </a:p>
          <a:p>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endParaRPr lang="en-GB" dirty="0">
              <a:cs typeface="Calibri"/>
            </a:endParaRPr>
          </a:p>
        </p:txBody>
      </p:sp>
      <p:sp>
        <p:nvSpPr>
          <p:cNvPr id="4" name="object 4"/>
          <p:cNvSpPr/>
          <p:nvPr/>
        </p:nvSpPr>
        <p:spPr>
          <a:xfrm>
            <a:off x="0" y="-19710"/>
            <a:ext cx="9144000" cy="745408"/>
          </a:xfrm>
          <a:prstGeom prst="rect">
            <a:avLst/>
          </a:prstGeom>
          <a:blipFill>
            <a:blip r:embed="rId4" cstate="print"/>
            <a:stretch>
              <a:fillRect/>
            </a:stretch>
          </a:blipFill>
        </p:spPr>
        <p:txBody>
          <a:bodyPr wrap="square" lIns="0" tIns="0" rIns="0" bIns="0" rtlCol="0"/>
          <a:lstStyle/>
          <a:p>
            <a:endParaRPr dirty="0"/>
          </a:p>
        </p:txBody>
      </p:sp>
      <p:sp>
        <p:nvSpPr>
          <p:cNvPr id="5" name="object 5"/>
          <p:cNvSpPr txBox="1">
            <a:spLocks noGrp="1"/>
          </p:cNvSpPr>
          <p:nvPr>
            <p:ph type="title"/>
          </p:nvPr>
        </p:nvSpPr>
        <p:spPr>
          <a:xfrm>
            <a:off x="367195" y="94246"/>
            <a:ext cx="5752780" cy="382156"/>
          </a:xfrm>
          <a:prstGeom prst="rect">
            <a:avLst/>
          </a:prstGeom>
        </p:spPr>
        <p:txBody>
          <a:bodyPr vert="horz" wrap="square" lIns="0" tIns="12700" rIns="0" bIns="0" rtlCol="0" anchor="t">
            <a:spAutoFit/>
          </a:bodyPr>
          <a:lstStyle/>
          <a:p>
            <a:pPr marL="12700">
              <a:spcBef>
                <a:spcPts val="100"/>
              </a:spcBef>
            </a:pPr>
            <a:r>
              <a:rPr lang="en-GB" sz="2400" dirty="0"/>
              <a:t>Skills of a Mental Health First Aider</a:t>
            </a:r>
            <a:endParaRPr sz="2400" dirty="0"/>
          </a:p>
        </p:txBody>
      </p:sp>
      <p:sp>
        <p:nvSpPr>
          <p:cNvPr id="6" name="object 6"/>
          <p:cNvSpPr txBox="1"/>
          <p:nvPr/>
        </p:nvSpPr>
        <p:spPr>
          <a:xfrm>
            <a:off x="8814727" y="143738"/>
            <a:ext cx="154305" cy="330200"/>
          </a:xfrm>
          <a:prstGeom prst="rect">
            <a:avLst/>
          </a:prstGeom>
        </p:spPr>
        <p:txBody>
          <a:bodyPr vert="horz" wrap="square" lIns="0" tIns="12700" rIns="0" bIns="0" rtlCol="0" anchor="t">
            <a:spAutoFit/>
          </a:bodyPr>
          <a:lstStyle/>
          <a:p>
            <a:pPr marL="12700">
              <a:lnSpc>
                <a:spcPct val="100000"/>
              </a:lnSpc>
              <a:spcBef>
                <a:spcPts val="100"/>
              </a:spcBef>
            </a:pPr>
            <a:endParaRPr lang="en-US" sz="2000" dirty="0">
              <a:solidFill>
                <a:srgbClr val="FFFFFF"/>
              </a:solidFill>
              <a:latin typeface="Calibri"/>
              <a:cs typeface="Calibri"/>
            </a:endParaRPr>
          </a:p>
        </p:txBody>
      </p:sp>
      <p:pic>
        <p:nvPicPr>
          <p:cNvPr id="9" name="Picture 2" descr="Image result for what is a mental health first aider skills">
            <a:extLst>
              <a:ext uri="{FF2B5EF4-FFF2-40B4-BE49-F238E27FC236}">
                <a16:creationId xmlns:a16="http://schemas.microsoft.com/office/drawing/2014/main" id="{1A4751BD-D9D9-49EF-8A16-27BD62B5A0B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3116614"/>
            <a:ext cx="2280805" cy="2598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5801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71156" y="6571284"/>
            <a:ext cx="1728470" cy="128270"/>
          </a:xfrm>
          <a:prstGeom prst="rect">
            <a:avLst/>
          </a:prstGeom>
        </p:spPr>
        <p:txBody>
          <a:bodyPr vert="horz" wrap="square" lIns="0" tIns="15240" rIns="0" bIns="0" rtlCol="0">
            <a:spAutoFit/>
          </a:bodyPr>
          <a:lstStyle/>
          <a:p>
            <a:pPr marL="12700">
              <a:lnSpc>
                <a:spcPct val="100000"/>
              </a:lnSpc>
              <a:spcBef>
                <a:spcPts val="120"/>
              </a:spcBef>
            </a:pPr>
            <a:r>
              <a:rPr sz="650" spc="5" dirty="0">
                <a:solidFill>
                  <a:srgbClr val="00ADEE"/>
                </a:solidFill>
                <a:latin typeface="Calibri"/>
                <a:cs typeface="Calibri"/>
              </a:rPr>
              <a:t>The Royal College </a:t>
            </a:r>
            <a:r>
              <a:rPr sz="650" spc="10" dirty="0">
                <a:solidFill>
                  <a:srgbClr val="00ADEE"/>
                </a:solidFill>
                <a:latin typeface="Calibri"/>
                <a:cs typeface="Calibri"/>
              </a:rPr>
              <a:t>of </a:t>
            </a:r>
            <a:r>
              <a:rPr sz="650" spc="5" dirty="0">
                <a:solidFill>
                  <a:srgbClr val="00ADEE"/>
                </a:solidFill>
                <a:latin typeface="Calibri"/>
                <a:cs typeface="Calibri"/>
              </a:rPr>
              <a:t>Midwives </a:t>
            </a:r>
            <a:r>
              <a:rPr sz="650" spc="10" dirty="0">
                <a:solidFill>
                  <a:srgbClr val="004382"/>
                </a:solidFill>
                <a:latin typeface="Calibri"/>
                <a:cs typeface="Calibri"/>
              </a:rPr>
              <a:t>|</a:t>
            </a:r>
            <a:r>
              <a:rPr sz="650" spc="-45" dirty="0">
                <a:solidFill>
                  <a:srgbClr val="004382"/>
                </a:solidFill>
                <a:latin typeface="Calibri"/>
                <a:cs typeface="Calibri"/>
              </a:rPr>
              <a:t> </a:t>
            </a:r>
            <a:r>
              <a:rPr sz="650" spc="5" dirty="0">
                <a:solidFill>
                  <a:srgbClr val="004382"/>
                </a:solidFill>
                <a:latin typeface="Calibri"/>
                <a:cs typeface="Calibri"/>
                <a:hlinkClick r:id="rId3"/>
              </a:rPr>
              <a:t>www.rcm.org.uk</a:t>
            </a:r>
            <a:endParaRPr sz="650" dirty="0">
              <a:latin typeface="Calibri"/>
              <a:cs typeface="Calibri"/>
            </a:endParaRPr>
          </a:p>
        </p:txBody>
      </p:sp>
      <p:sp>
        <p:nvSpPr>
          <p:cNvPr id="3" name="object 3"/>
          <p:cNvSpPr txBox="1"/>
          <p:nvPr/>
        </p:nvSpPr>
        <p:spPr>
          <a:xfrm>
            <a:off x="304801" y="1143000"/>
            <a:ext cx="8394826" cy="6161943"/>
          </a:xfrm>
          <a:prstGeom prst="rect">
            <a:avLst/>
          </a:prstGeom>
        </p:spPr>
        <p:txBody>
          <a:bodyPr vert="horz" wrap="square" lIns="0" tIns="67310" rIns="0" bIns="0" rtlCol="0" anchor="t">
            <a:spAutoFit/>
          </a:bodyPr>
          <a:lstStyle/>
          <a:p>
            <a:pPr marL="285750" indent="-285750">
              <a:buFont typeface="Arial"/>
              <a:buChar char="•"/>
            </a:pPr>
            <a:r>
              <a:rPr lang="en-GB" dirty="0"/>
              <a:t>Mental health issues are just as much as a priority as physical health, if not more so as our mental health directly affects our physical wellbeing</a:t>
            </a:r>
          </a:p>
          <a:p>
            <a:pPr marL="285750" indent="-285750">
              <a:buFont typeface="Arial"/>
              <a:buChar char="•"/>
            </a:pPr>
            <a:r>
              <a:rPr lang="en-GB" dirty="0"/>
              <a:t>Mental ill-health affects as many as 1 in 4 people </a:t>
            </a:r>
          </a:p>
          <a:p>
            <a:pPr marL="285750" indent="-285750">
              <a:buFont typeface="Arial"/>
              <a:buChar char="•"/>
            </a:pPr>
            <a:r>
              <a:rPr lang="en-GB" dirty="0"/>
              <a:t>1 in 4 of us will experience mental health issues at some point in our lives </a:t>
            </a:r>
          </a:p>
          <a:p>
            <a:pPr marL="285750" indent="-285750">
              <a:buFont typeface="Arial"/>
              <a:buChar char="•"/>
            </a:pPr>
            <a:r>
              <a:rPr lang="en-GB" dirty="0"/>
              <a:t>Up to 300,000 people with mental health issues are made redundant from their jobs each year </a:t>
            </a:r>
          </a:p>
          <a:p>
            <a:pPr marL="285750" indent="-285750">
              <a:buFont typeface="Arial"/>
              <a:buChar char="•"/>
            </a:pPr>
            <a:r>
              <a:rPr lang="en-GB" dirty="0"/>
              <a:t>In the UK in 2018, 15.4 million work days were lost due to work-related stress, depression or anxiety </a:t>
            </a:r>
          </a:p>
          <a:p>
            <a:r>
              <a:rPr lang="en-GB" dirty="0"/>
              <a:t>						</a:t>
            </a:r>
            <a:r>
              <a:rPr lang="en-GB" i="1" dirty="0"/>
              <a:t>(3B Training, 2020)</a:t>
            </a:r>
          </a:p>
          <a:p>
            <a:endParaRPr lang="en-GB" dirty="0"/>
          </a:p>
          <a:p>
            <a:pPr marL="285750" indent="-285750">
              <a:buFont typeface="Arial"/>
              <a:buChar char="•"/>
            </a:pPr>
            <a:r>
              <a:rPr lang="en-GB" dirty="0"/>
              <a:t>The Samaritans report that since the outbreak of Covid-19 they have seen an increase in the number of calls overall and state that now 1/3 of all calls relate to Covid-19, mental health and suicidal thoughts			</a:t>
            </a:r>
            <a:r>
              <a:rPr lang="en-GB" i="1" dirty="0"/>
              <a:t>(The Samaritans, 2020)</a:t>
            </a:r>
          </a:p>
          <a:p>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endParaRPr lang="en-GB" dirty="0">
              <a:cs typeface="Calibri"/>
            </a:endParaRPr>
          </a:p>
        </p:txBody>
      </p:sp>
      <p:sp>
        <p:nvSpPr>
          <p:cNvPr id="4" name="object 4"/>
          <p:cNvSpPr/>
          <p:nvPr/>
        </p:nvSpPr>
        <p:spPr>
          <a:xfrm>
            <a:off x="0" y="-19710"/>
            <a:ext cx="9144000" cy="745408"/>
          </a:xfrm>
          <a:prstGeom prst="rect">
            <a:avLst/>
          </a:prstGeom>
          <a:blipFill>
            <a:blip r:embed="rId4" cstate="print"/>
            <a:stretch>
              <a:fillRect/>
            </a:stretch>
          </a:blipFill>
        </p:spPr>
        <p:txBody>
          <a:bodyPr wrap="square" lIns="0" tIns="0" rIns="0" bIns="0" rtlCol="0"/>
          <a:lstStyle/>
          <a:p>
            <a:endParaRPr dirty="0"/>
          </a:p>
        </p:txBody>
      </p:sp>
      <p:sp>
        <p:nvSpPr>
          <p:cNvPr id="5" name="object 5"/>
          <p:cNvSpPr txBox="1">
            <a:spLocks noGrp="1"/>
          </p:cNvSpPr>
          <p:nvPr>
            <p:ph type="title"/>
          </p:nvPr>
        </p:nvSpPr>
        <p:spPr>
          <a:xfrm>
            <a:off x="367195" y="94246"/>
            <a:ext cx="5752780" cy="382156"/>
          </a:xfrm>
          <a:prstGeom prst="rect">
            <a:avLst/>
          </a:prstGeom>
        </p:spPr>
        <p:txBody>
          <a:bodyPr vert="horz" wrap="square" lIns="0" tIns="12700" rIns="0" bIns="0" rtlCol="0" anchor="t">
            <a:spAutoFit/>
          </a:bodyPr>
          <a:lstStyle/>
          <a:p>
            <a:pPr marL="12700">
              <a:spcBef>
                <a:spcPts val="100"/>
              </a:spcBef>
            </a:pPr>
            <a:r>
              <a:rPr lang="en-GB" sz="2400" dirty="0"/>
              <a:t>Why is Mental Health Important?</a:t>
            </a:r>
            <a:endParaRPr sz="2400" dirty="0"/>
          </a:p>
        </p:txBody>
      </p:sp>
      <p:sp>
        <p:nvSpPr>
          <p:cNvPr id="6" name="object 6"/>
          <p:cNvSpPr txBox="1"/>
          <p:nvPr/>
        </p:nvSpPr>
        <p:spPr>
          <a:xfrm>
            <a:off x="8814727" y="143738"/>
            <a:ext cx="154305" cy="330200"/>
          </a:xfrm>
          <a:prstGeom prst="rect">
            <a:avLst/>
          </a:prstGeom>
        </p:spPr>
        <p:txBody>
          <a:bodyPr vert="horz" wrap="square" lIns="0" tIns="12700" rIns="0" bIns="0" rtlCol="0" anchor="t">
            <a:spAutoFit/>
          </a:bodyPr>
          <a:lstStyle/>
          <a:p>
            <a:pPr marL="12700">
              <a:lnSpc>
                <a:spcPct val="100000"/>
              </a:lnSpc>
              <a:spcBef>
                <a:spcPts val="100"/>
              </a:spcBef>
            </a:pPr>
            <a:endParaRPr lang="en-US" sz="2000" dirty="0">
              <a:solidFill>
                <a:srgbClr val="FFFFFF"/>
              </a:solidFill>
              <a:latin typeface="Calibri"/>
              <a:cs typeface="Calibri"/>
            </a:endParaRPr>
          </a:p>
        </p:txBody>
      </p:sp>
      <p:pic>
        <p:nvPicPr>
          <p:cNvPr id="8" name="Picture 7" descr="Mental Health First Aid">
            <a:extLst>
              <a:ext uri="{FF2B5EF4-FFF2-40B4-BE49-F238E27FC236}">
                <a16:creationId xmlns:a16="http://schemas.microsoft.com/office/drawing/2014/main" id="{30DD8AFD-D9DD-4BC5-A0BF-31C707EABBE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9600" y="4928870"/>
            <a:ext cx="2362200" cy="1572260"/>
          </a:xfrm>
          <a:prstGeom prst="rect">
            <a:avLst/>
          </a:prstGeom>
          <a:noFill/>
          <a:ln>
            <a:noFill/>
          </a:ln>
        </p:spPr>
      </p:pic>
    </p:spTree>
    <p:extLst>
      <p:ext uri="{BB962C8B-B14F-4D97-AF65-F5344CB8AC3E}">
        <p14:creationId xmlns:p14="http://schemas.microsoft.com/office/powerpoint/2010/main" val="1483939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71156" y="6571284"/>
            <a:ext cx="1728470" cy="128270"/>
          </a:xfrm>
          <a:prstGeom prst="rect">
            <a:avLst/>
          </a:prstGeom>
        </p:spPr>
        <p:txBody>
          <a:bodyPr vert="horz" wrap="square" lIns="0" tIns="15240" rIns="0" bIns="0" rtlCol="0">
            <a:spAutoFit/>
          </a:bodyPr>
          <a:lstStyle/>
          <a:p>
            <a:pPr marL="12700">
              <a:lnSpc>
                <a:spcPct val="100000"/>
              </a:lnSpc>
              <a:spcBef>
                <a:spcPts val="120"/>
              </a:spcBef>
            </a:pPr>
            <a:r>
              <a:rPr sz="650" spc="5" dirty="0">
                <a:solidFill>
                  <a:srgbClr val="00ADEE"/>
                </a:solidFill>
                <a:latin typeface="Calibri"/>
                <a:cs typeface="Calibri"/>
              </a:rPr>
              <a:t>The Royal College </a:t>
            </a:r>
            <a:r>
              <a:rPr sz="650" spc="10" dirty="0">
                <a:solidFill>
                  <a:srgbClr val="00ADEE"/>
                </a:solidFill>
                <a:latin typeface="Calibri"/>
                <a:cs typeface="Calibri"/>
              </a:rPr>
              <a:t>of </a:t>
            </a:r>
            <a:r>
              <a:rPr sz="650" spc="5" dirty="0">
                <a:solidFill>
                  <a:srgbClr val="00ADEE"/>
                </a:solidFill>
                <a:latin typeface="Calibri"/>
                <a:cs typeface="Calibri"/>
              </a:rPr>
              <a:t>Midwives </a:t>
            </a:r>
            <a:r>
              <a:rPr sz="650" spc="10" dirty="0">
                <a:solidFill>
                  <a:srgbClr val="004382"/>
                </a:solidFill>
                <a:latin typeface="Calibri"/>
                <a:cs typeface="Calibri"/>
              </a:rPr>
              <a:t>|</a:t>
            </a:r>
            <a:r>
              <a:rPr sz="650" spc="-45" dirty="0">
                <a:solidFill>
                  <a:srgbClr val="004382"/>
                </a:solidFill>
                <a:latin typeface="Calibri"/>
                <a:cs typeface="Calibri"/>
              </a:rPr>
              <a:t> </a:t>
            </a:r>
            <a:r>
              <a:rPr sz="650" spc="5" dirty="0">
                <a:solidFill>
                  <a:srgbClr val="004382"/>
                </a:solidFill>
                <a:latin typeface="Calibri"/>
                <a:cs typeface="Calibri"/>
                <a:hlinkClick r:id="rId3"/>
              </a:rPr>
              <a:t>www.rcm.org.uk</a:t>
            </a:r>
            <a:endParaRPr sz="650">
              <a:latin typeface="Calibri"/>
              <a:cs typeface="Calibri"/>
            </a:endParaRPr>
          </a:p>
        </p:txBody>
      </p:sp>
      <p:sp>
        <p:nvSpPr>
          <p:cNvPr id="4" name="object 4"/>
          <p:cNvSpPr/>
          <p:nvPr/>
        </p:nvSpPr>
        <p:spPr>
          <a:xfrm>
            <a:off x="0" y="7184"/>
            <a:ext cx="9144000" cy="745408"/>
          </a:xfrm>
          <a:prstGeom prst="rect">
            <a:avLst/>
          </a:prstGeom>
          <a:blipFill>
            <a:blip r:embed="rId4" cstate="print"/>
            <a:stretch>
              <a:fillRect/>
            </a:stretch>
          </a:blipFill>
        </p:spPr>
        <p:txBody>
          <a:bodyPr wrap="square" lIns="0" tIns="0" rIns="0" bIns="0" rtlCol="0"/>
          <a:lstStyle/>
          <a:p>
            <a:endParaRPr/>
          </a:p>
        </p:txBody>
      </p:sp>
      <p:sp>
        <p:nvSpPr>
          <p:cNvPr id="5" name="object 5"/>
          <p:cNvSpPr txBox="1">
            <a:spLocks noGrp="1"/>
          </p:cNvSpPr>
          <p:nvPr>
            <p:ph type="title"/>
          </p:nvPr>
        </p:nvSpPr>
        <p:spPr>
          <a:xfrm>
            <a:off x="367194" y="94246"/>
            <a:ext cx="7862405" cy="382156"/>
          </a:xfrm>
          <a:prstGeom prst="rect">
            <a:avLst/>
          </a:prstGeom>
        </p:spPr>
        <p:txBody>
          <a:bodyPr vert="horz" wrap="square" lIns="0" tIns="12700" rIns="0" bIns="0" rtlCol="0" anchor="t">
            <a:spAutoFit/>
          </a:bodyPr>
          <a:lstStyle/>
          <a:p>
            <a:pPr marL="12700">
              <a:lnSpc>
                <a:spcPct val="100000"/>
              </a:lnSpc>
              <a:spcBef>
                <a:spcPts val="100"/>
              </a:spcBef>
            </a:pPr>
            <a:r>
              <a:rPr lang="en-GB" sz="2400" dirty="0"/>
              <a:t>Group Work: Signs that your colleagues are under stress</a:t>
            </a:r>
            <a:endParaRPr sz="2400" dirty="0"/>
          </a:p>
        </p:txBody>
      </p:sp>
      <p:sp>
        <p:nvSpPr>
          <p:cNvPr id="6" name="object 6"/>
          <p:cNvSpPr txBox="1"/>
          <p:nvPr/>
        </p:nvSpPr>
        <p:spPr>
          <a:xfrm>
            <a:off x="8814727" y="143738"/>
            <a:ext cx="154305" cy="330200"/>
          </a:xfrm>
          <a:prstGeom prst="rect">
            <a:avLst/>
          </a:prstGeom>
        </p:spPr>
        <p:txBody>
          <a:bodyPr vert="horz" wrap="square" lIns="0" tIns="12700" rIns="0" bIns="0" rtlCol="0" anchor="t">
            <a:spAutoFit/>
          </a:bodyPr>
          <a:lstStyle/>
          <a:p>
            <a:pPr marL="12700">
              <a:lnSpc>
                <a:spcPct val="100000"/>
              </a:lnSpc>
              <a:spcBef>
                <a:spcPts val="100"/>
              </a:spcBef>
            </a:pPr>
            <a:endParaRPr lang="en-US" sz="2000" dirty="0">
              <a:solidFill>
                <a:srgbClr val="FFFFFF"/>
              </a:solidFill>
              <a:latin typeface="Calibri"/>
              <a:cs typeface="Calibri"/>
            </a:endParaRPr>
          </a:p>
        </p:txBody>
      </p:sp>
      <p:sp>
        <p:nvSpPr>
          <p:cNvPr id="3" name="Rectangle 2">
            <a:extLst>
              <a:ext uri="{FF2B5EF4-FFF2-40B4-BE49-F238E27FC236}">
                <a16:creationId xmlns:a16="http://schemas.microsoft.com/office/drawing/2014/main" id="{A5092F61-47ED-45B5-8D09-79C2B54297CA}"/>
              </a:ext>
            </a:extLst>
          </p:cNvPr>
          <p:cNvSpPr/>
          <p:nvPr/>
        </p:nvSpPr>
        <p:spPr>
          <a:xfrm>
            <a:off x="228600" y="1143000"/>
            <a:ext cx="18288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Irritability</a:t>
            </a:r>
          </a:p>
        </p:txBody>
      </p:sp>
      <p:sp>
        <p:nvSpPr>
          <p:cNvPr id="7" name="Rectangle: Top Corners One Rounded and One Snipped 6">
            <a:extLst>
              <a:ext uri="{FF2B5EF4-FFF2-40B4-BE49-F238E27FC236}">
                <a16:creationId xmlns:a16="http://schemas.microsoft.com/office/drawing/2014/main" id="{77F85415-3696-49C5-BEC8-34BC935FA426}"/>
              </a:ext>
            </a:extLst>
          </p:cNvPr>
          <p:cNvSpPr/>
          <p:nvPr/>
        </p:nvSpPr>
        <p:spPr>
          <a:xfrm>
            <a:off x="6591300" y="1154142"/>
            <a:ext cx="1981200" cy="745408"/>
          </a:xfrm>
          <a:prstGeom prst="snip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Insomnia</a:t>
            </a:r>
          </a:p>
        </p:txBody>
      </p:sp>
      <p:sp>
        <p:nvSpPr>
          <p:cNvPr id="8" name="Rectangle 7">
            <a:extLst>
              <a:ext uri="{FF2B5EF4-FFF2-40B4-BE49-F238E27FC236}">
                <a16:creationId xmlns:a16="http://schemas.microsoft.com/office/drawing/2014/main" id="{2EFAD2F4-9DBB-4881-9C94-A97E8D0EBDAE}"/>
              </a:ext>
            </a:extLst>
          </p:cNvPr>
          <p:cNvSpPr/>
          <p:nvPr/>
        </p:nvSpPr>
        <p:spPr>
          <a:xfrm>
            <a:off x="2149676" y="3917492"/>
            <a:ext cx="2057400" cy="7454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Appetite Changes</a:t>
            </a:r>
          </a:p>
        </p:txBody>
      </p:sp>
      <p:sp>
        <p:nvSpPr>
          <p:cNvPr id="9" name="Rectangle: Top Corners One Rounded and One Snipped 8">
            <a:extLst>
              <a:ext uri="{FF2B5EF4-FFF2-40B4-BE49-F238E27FC236}">
                <a16:creationId xmlns:a16="http://schemas.microsoft.com/office/drawing/2014/main" id="{50B3CD05-E827-4980-B36E-8BE4BB5E9A16}"/>
              </a:ext>
            </a:extLst>
          </p:cNvPr>
          <p:cNvSpPr/>
          <p:nvPr/>
        </p:nvSpPr>
        <p:spPr>
          <a:xfrm>
            <a:off x="2430777" y="5645642"/>
            <a:ext cx="1676400" cy="745408"/>
          </a:xfrm>
          <a:prstGeom prst="snip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Headaches</a:t>
            </a:r>
          </a:p>
        </p:txBody>
      </p:sp>
      <p:sp>
        <p:nvSpPr>
          <p:cNvPr id="12" name="Rectangle 11">
            <a:extLst>
              <a:ext uri="{FF2B5EF4-FFF2-40B4-BE49-F238E27FC236}">
                <a16:creationId xmlns:a16="http://schemas.microsoft.com/office/drawing/2014/main" id="{23D585B9-8A7E-4E7E-88BF-E13AB16C39F4}"/>
              </a:ext>
            </a:extLst>
          </p:cNvPr>
          <p:cNvSpPr/>
          <p:nvPr/>
        </p:nvSpPr>
        <p:spPr>
          <a:xfrm>
            <a:off x="4992391" y="2289030"/>
            <a:ext cx="1828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Fatigue</a:t>
            </a:r>
          </a:p>
        </p:txBody>
      </p:sp>
      <p:sp>
        <p:nvSpPr>
          <p:cNvPr id="13" name="Rectangle 12">
            <a:extLst>
              <a:ext uri="{FF2B5EF4-FFF2-40B4-BE49-F238E27FC236}">
                <a16:creationId xmlns:a16="http://schemas.microsoft.com/office/drawing/2014/main" id="{6F0F6AB0-C321-4896-AFD4-643D3D44A3D1}"/>
              </a:ext>
            </a:extLst>
          </p:cNvPr>
          <p:cNvSpPr/>
          <p:nvPr/>
        </p:nvSpPr>
        <p:spPr>
          <a:xfrm>
            <a:off x="4541523" y="4880013"/>
            <a:ext cx="1828800" cy="10237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Excessive Worrying/</a:t>
            </a:r>
          </a:p>
          <a:p>
            <a:pPr algn="ctr"/>
            <a:r>
              <a:rPr lang="en-GB" dirty="0"/>
              <a:t>Anxiousness</a:t>
            </a:r>
          </a:p>
        </p:txBody>
      </p:sp>
      <p:sp>
        <p:nvSpPr>
          <p:cNvPr id="14" name="Rectangle 13">
            <a:extLst>
              <a:ext uri="{FF2B5EF4-FFF2-40B4-BE49-F238E27FC236}">
                <a16:creationId xmlns:a16="http://schemas.microsoft.com/office/drawing/2014/main" id="{7F062B81-2CFB-4674-A628-A3500293B72E}"/>
              </a:ext>
            </a:extLst>
          </p:cNvPr>
          <p:cNvSpPr/>
          <p:nvPr/>
        </p:nvSpPr>
        <p:spPr>
          <a:xfrm>
            <a:off x="6821191" y="4077365"/>
            <a:ext cx="1600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Frequent Sickness</a:t>
            </a:r>
          </a:p>
        </p:txBody>
      </p:sp>
      <p:sp>
        <p:nvSpPr>
          <p:cNvPr id="15" name="Oval 14">
            <a:extLst>
              <a:ext uri="{FF2B5EF4-FFF2-40B4-BE49-F238E27FC236}">
                <a16:creationId xmlns:a16="http://schemas.microsoft.com/office/drawing/2014/main" id="{E45BE69A-5865-4FCD-834F-6CB2784DF513}"/>
              </a:ext>
            </a:extLst>
          </p:cNvPr>
          <p:cNvSpPr/>
          <p:nvPr/>
        </p:nvSpPr>
        <p:spPr>
          <a:xfrm>
            <a:off x="4801212" y="3160654"/>
            <a:ext cx="16764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Decreased</a:t>
            </a:r>
          </a:p>
          <a:p>
            <a:pPr algn="ctr"/>
            <a:r>
              <a:rPr lang="en-GB" dirty="0"/>
              <a:t>Energy</a:t>
            </a:r>
          </a:p>
        </p:txBody>
      </p:sp>
      <p:sp>
        <p:nvSpPr>
          <p:cNvPr id="16" name="Oval 15">
            <a:extLst>
              <a:ext uri="{FF2B5EF4-FFF2-40B4-BE49-F238E27FC236}">
                <a16:creationId xmlns:a16="http://schemas.microsoft.com/office/drawing/2014/main" id="{ACFBFBF1-A03C-4305-AB02-49A91446638A}"/>
              </a:ext>
            </a:extLst>
          </p:cNvPr>
          <p:cNvSpPr/>
          <p:nvPr/>
        </p:nvSpPr>
        <p:spPr>
          <a:xfrm>
            <a:off x="289420" y="2453748"/>
            <a:ext cx="1828800" cy="16167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Changes in Libido</a:t>
            </a:r>
          </a:p>
        </p:txBody>
      </p:sp>
      <p:sp>
        <p:nvSpPr>
          <p:cNvPr id="17" name="Oval 16">
            <a:extLst>
              <a:ext uri="{FF2B5EF4-FFF2-40B4-BE49-F238E27FC236}">
                <a16:creationId xmlns:a16="http://schemas.microsoft.com/office/drawing/2014/main" id="{A1A927B0-1FCE-430F-85CF-E9811E61B52A}"/>
              </a:ext>
            </a:extLst>
          </p:cNvPr>
          <p:cNvSpPr/>
          <p:nvPr/>
        </p:nvSpPr>
        <p:spPr>
          <a:xfrm>
            <a:off x="3409950" y="839654"/>
            <a:ext cx="1828800" cy="11258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Sweating</a:t>
            </a:r>
          </a:p>
        </p:txBody>
      </p:sp>
      <p:sp>
        <p:nvSpPr>
          <p:cNvPr id="18" name="Isosceles Triangle 17">
            <a:extLst>
              <a:ext uri="{FF2B5EF4-FFF2-40B4-BE49-F238E27FC236}">
                <a16:creationId xmlns:a16="http://schemas.microsoft.com/office/drawing/2014/main" id="{F3B4C29F-24FE-452A-8E57-5A8B0972BA45}"/>
              </a:ext>
            </a:extLst>
          </p:cNvPr>
          <p:cNvSpPr/>
          <p:nvPr/>
        </p:nvSpPr>
        <p:spPr>
          <a:xfrm>
            <a:off x="457200" y="4343400"/>
            <a:ext cx="1752600" cy="1524000"/>
          </a:xfrm>
          <a:prstGeom prst="triangle">
            <a:avLst>
              <a:gd name="adj" fmla="val 521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Rapid Heart</a:t>
            </a:r>
          </a:p>
          <a:p>
            <a:pPr algn="ctr"/>
            <a:r>
              <a:rPr lang="en-GB" dirty="0"/>
              <a:t>Rate</a:t>
            </a:r>
            <a:endParaRPr lang="en-GB" dirty="0">
              <a:cs typeface="Calibri"/>
            </a:endParaRPr>
          </a:p>
        </p:txBody>
      </p:sp>
      <p:sp>
        <p:nvSpPr>
          <p:cNvPr id="19" name="Rectangle: Top Corners One Rounded and One Snipped 18">
            <a:extLst>
              <a:ext uri="{FF2B5EF4-FFF2-40B4-BE49-F238E27FC236}">
                <a16:creationId xmlns:a16="http://schemas.microsoft.com/office/drawing/2014/main" id="{91FA86F6-E9FA-478D-893B-2FA7946FC69D}"/>
              </a:ext>
            </a:extLst>
          </p:cNvPr>
          <p:cNvSpPr/>
          <p:nvPr/>
        </p:nvSpPr>
        <p:spPr>
          <a:xfrm>
            <a:off x="2534870" y="2134248"/>
            <a:ext cx="1676400" cy="745408"/>
          </a:xfrm>
          <a:prstGeom prst="snip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Isolation</a:t>
            </a:r>
          </a:p>
        </p:txBody>
      </p:sp>
      <p:sp>
        <p:nvSpPr>
          <p:cNvPr id="20" name="Isosceles Triangle 19">
            <a:extLst>
              <a:ext uri="{FF2B5EF4-FFF2-40B4-BE49-F238E27FC236}">
                <a16:creationId xmlns:a16="http://schemas.microsoft.com/office/drawing/2014/main" id="{1D39F4DB-E3E5-4D87-9FB3-27FE1F0147F3}"/>
              </a:ext>
            </a:extLst>
          </p:cNvPr>
          <p:cNvSpPr/>
          <p:nvPr/>
        </p:nvSpPr>
        <p:spPr>
          <a:xfrm>
            <a:off x="6591300" y="5310153"/>
            <a:ext cx="2388140" cy="844015"/>
          </a:xfrm>
          <a:prstGeom prst="triangle">
            <a:avLst>
              <a:gd name="adj" fmla="val 521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cs typeface="Calibri"/>
              </a:rPr>
              <a:t>Confusion</a:t>
            </a:r>
          </a:p>
        </p:txBody>
      </p:sp>
      <p:sp>
        <p:nvSpPr>
          <p:cNvPr id="21" name="Isosceles Triangle 20">
            <a:extLst>
              <a:ext uri="{FF2B5EF4-FFF2-40B4-BE49-F238E27FC236}">
                <a16:creationId xmlns:a16="http://schemas.microsoft.com/office/drawing/2014/main" id="{ADF8E7C4-C9E6-4B54-867A-4081244AF4CE}"/>
              </a:ext>
            </a:extLst>
          </p:cNvPr>
          <p:cNvSpPr/>
          <p:nvPr/>
        </p:nvSpPr>
        <p:spPr>
          <a:xfrm>
            <a:off x="6971156" y="2006377"/>
            <a:ext cx="1905000" cy="1524000"/>
          </a:xfrm>
          <a:prstGeom prst="triangle">
            <a:avLst>
              <a:gd name="adj" fmla="val 521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cs typeface="Calibri"/>
              </a:rPr>
              <a:t>Rapid Mood Swings</a:t>
            </a:r>
          </a:p>
        </p:txBody>
      </p:sp>
    </p:spTree>
    <p:extLst>
      <p:ext uri="{BB962C8B-B14F-4D97-AF65-F5344CB8AC3E}">
        <p14:creationId xmlns:p14="http://schemas.microsoft.com/office/powerpoint/2010/main" val="1849391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1000" fill="hold"/>
                                        <p:tgtEl>
                                          <p:spTgt spid="17"/>
                                        </p:tgtEl>
                                        <p:attrNameLst>
                                          <p:attrName>ppt_w</p:attrName>
                                        </p:attrNameLst>
                                      </p:cBhvr>
                                      <p:tavLst>
                                        <p:tav tm="0">
                                          <p:val>
                                            <p:fltVal val="0"/>
                                          </p:val>
                                        </p:tav>
                                        <p:tav tm="100000">
                                          <p:val>
                                            <p:strVal val="#ppt_w"/>
                                          </p:val>
                                        </p:tav>
                                      </p:tavLst>
                                    </p:anim>
                                    <p:anim calcmode="lin" valueType="num">
                                      <p:cBhvr>
                                        <p:cTn id="14" dur="1000" fill="hold"/>
                                        <p:tgtEl>
                                          <p:spTgt spid="17"/>
                                        </p:tgtEl>
                                        <p:attrNameLst>
                                          <p:attrName>ppt_h</p:attrName>
                                        </p:attrNameLst>
                                      </p:cBhvr>
                                      <p:tavLst>
                                        <p:tav tm="0">
                                          <p:val>
                                            <p:fltVal val="0"/>
                                          </p:val>
                                        </p:tav>
                                        <p:tav tm="100000">
                                          <p:val>
                                            <p:strVal val="#ppt_h"/>
                                          </p:val>
                                        </p:tav>
                                      </p:tavLst>
                                    </p:anim>
                                    <p:anim calcmode="lin" valueType="num">
                                      <p:cBhvr>
                                        <p:cTn id="15" dur="1000" fill="hold"/>
                                        <p:tgtEl>
                                          <p:spTgt spid="17"/>
                                        </p:tgtEl>
                                        <p:attrNameLst>
                                          <p:attrName>style.rotation</p:attrName>
                                        </p:attrNameLst>
                                      </p:cBhvr>
                                      <p:tavLst>
                                        <p:tav tm="0">
                                          <p:val>
                                            <p:fltVal val="90"/>
                                          </p:val>
                                        </p:tav>
                                        <p:tav tm="100000">
                                          <p:val>
                                            <p:fltVal val="0"/>
                                          </p:val>
                                        </p:tav>
                                      </p:tavLst>
                                    </p:anim>
                                    <p:animEffect transition="in" filter="fade">
                                      <p:cBhvr>
                                        <p:cTn id="16" dur="1000"/>
                                        <p:tgtEl>
                                          <p:spTgt spid="17"/>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1000" fill="hold"/>
                                        <p:tgtEl>
                                          <p:spTgt spid="12"/>
                                        </p:tgtEl>
                                        <p:attrNameLst>
                                          <p:attrName>ppt_w</p:attrName>
                                        </p:attrNameLst>
                                      </p:cBhvr>
                                      <p:tavLst>
                                        <p:tav tm="0">
                                          <p:val>
                                            <p:fltVal val="0"/>
                                          </p:val>
                                        </p:tav>
                                        <p:tav tm="100000">
                                          <p:val>
                                            <p:strVal val="#ppt_w"/>
                                          </p:val>
                                        </p:tav>
                                      </p:tavLst>
                                    </p:anim>
                                    <p:anim calcmode="lin" valueType="num">
                                      <p:cBhvr>
                                        <p:cTn id="26" dur="1000" fill="hold"/>
                                        <p:tgtEl>
                                          <p:spTgt spid="12"/>
                                        </p:tgtEl>
                                        <p:attrNameLst>
                                          <p:attrName>ppt_h</p:attrName>
                                        </p:attrNameLst>
                                      </p:cBhvr>
                                      <p:tavLst>
                                        <p:tav tm="0">
                                          <p:val>
                                            <p:fltVal val="0"/>
                                          </p:val>
                                        </p:tav>
                                        <p:tav tm="100000">
                                          <p:val>
                                            <p:strVal val="#ppt_h"/>
                                          </p:val>
                                        </p:tav>
                                      </p:tavLst>
                                    </p:anim>
                                    <p:anim calcmode="lin" valueType="num">
                                      <p:cBhvr>
                                        <p:cTn id="27" dur="1000" fill="hold"/>
                                        <p:tgtEl>
                                          <p:spTgt spid="12"/>
                                        </p:tgtEl>
                                        <p:attrNameLst>
                                          <p:attrName>style.rotation</p:attrName>
                                        </p:attrNameLst>
                                      </p:cBhvr>
                                      <p:tavLst>
                                        <p:tav tm="0">
                                          <p:val>
                                            <p:fltVal val="90"/>
                                          </p:val>
                                        </p:tav>
                                        <p:tav tm="100000">
                                          <p:val>
                                            <p:fltVal val="0"/>
                                          </p:val>
                                        </p:tav>
                                      </p:tavLst>
                                    </p:anim>
                                    <p:animEffect transition="in" filter="fade">
                                      <p:cBhvr>
                                        <p:cTn id="28" dur="1000"/>
                                        <p:tgtEl>
                                          <p:spTgt spid="12"/>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1000" fill="hold"/>
                                        <p:tgtEl>
                                          <p:spTgt spid="8"/>
                                        </p:tgtEl>
                                        <p:attrNameLst>
                                          <p:attrName>ppt_w</p:attrName>
                                        </p:attrNameLst>
                                      </p:cBhvr>
                                      <p:tavLst>
                                        <p:tav tm="0">
                                          <p:val>
                                            <p:fltVal val="0"/>
                                          </p:val>
                                        </p:tav>
                                        <p:tav tm="100000">
                                          <p:val>
                                            <p:strVal val="#ppt_w"/>
                                          </p:val>
                                        </p:tav>
                                      </p:tavLst>
                                    </p:anim>
                                    <p:anim calcmode="lin" valueType="num">
                                      <p:cBhvr>
                                        <p:cTn id="32" dur="1000" fill="hold"/>
                                        <p:tgtEl>
                                          <p:spTgt spid="8"/>
                                        </p:tgtEl>
                                        <p:attrNameLst>
                                          <p:attrName>ppt_h</p:attrName>
                                        </p:attrNameLst>
                                      </p:cBhvr>
                                      <p:tavLst>
                                        <p:tav tm="0">
                                          <p:val>
                                            <p:fltVal val="0"/>
                                          </p:val>
                                        </p:tav>
                                        <p:tav tm="100000">
                                          <p:val>
                                            <p:strVal val="#ppt_h"/>
                                          </p:val>
                                        </p:tav>
                                      </p:tavLst>
                                    </p:anim>
                                    <p:anim calcmode="lin" valueType="num">
                                      <p:cBhvr>
                                        <p:cTn id="33" dur="1000" fill="hold"/>
                                        <p:tgtEl>
                                          <p:spTgt spid="8"/>
                                        </p:tgtEl>
                                        <p:attrNameLst>
                                          <p:attrName>style.rotation</p:attrName>
                                        </p:attrNameLst>
                                      </p:cBhvr>
                                      <p:tavLst>
                                        <p:tav tm="0">
                                          <p:val>
                                            <p:fltVal val="90"/>
                                          </p:val>
                                        </p:tav>
                                        <p:tav tm="100000">
                                          <p:val>
                                            <p:fltVal val="0"/>
                                          </p:val>
                                        </p:tav>
                                      </p:tavLst>
                                    </p:anim>
                                    <p:animEffect transition="in" filter="fade">
                                      <p:cBhvr>
                                        <p:cTn id="34" dur="1000"/>
                                        <p:tgtEl>
                                          <p:spTgt spid="8"/>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p:cTn id="37" dur="1000" fill="hold"/>
                                        <p:tgtEl>
                                          <p:spTgt spid="19"/>
                                        </p:tgtEl>
                                        <p:attrNameLst>
                                          <p:attrName>ppt_w</p:attrName>
                                        </p:attrNameLst>
                                      </p:cBhvr>
                                      <p:tavLst>
                                        <p:tav tm="0">
                                          <p:val>
                                            <p:fltVal val="0"/>
                                          </p:val>
                                        </p:tav>
                                        <p:tav tm="100000">
                                          <p:val>
                                            <p:strVal val="#ppt_w"/>
                                          </p:val>
                                        </p:tav>
                                      </p:tavLst>
                                    </p:anim>
                                    <p:anim calcmode="lin" valueType="num">
                                      <p:cBhvr>
                                        <p:cTn id="38" dur="1000" fill="hold"/>
                                        <p:tgtEl>
                                          <p:spTgt spid="19"/>
                                        </p:tgtEl>
                                        <p:attrNameLst>
                                          <p:attrName>ppt_h</p:attrName>
                                        </p:attrNameLst>
                                      </p:cBhvr>
                                      <p:tavLst>
                                        <p:tav tm="0">
                                          <p:val>
                                            <p:fltVal val="0"/>
                                          </p:val>
                                        </p:tav>
                                        <p:tav tm="100000">
                                          <p:val>
                                            <p:strVal val="#ppt_h"/>
                                          </p:val>
                                        </p:tav>
                                      </p:tavLst>
                                    </p:anim>
                                    <p:anim calcmode="lin" valueType="num">
                                      <p:cBhvr>
                                        <p:cTn id="39" dur="1000" fill="hold"/>
                                        <p:tgtEl>
                                          <p:spTgt spid="19"/>
                                        </p:tgtEl>
                                        <p:attrNameLst>
                                          <p:attrName>style.rotation</p:attrName>
                                        </p:attrNameLst>
                                      </p:cBhvr>
                                      <p:tavLst>
                                        <p:tav tm="0">
                                          <p:val>
                                            <p:fltVal val="90"/>
                                          </p:val>
                                        </p:tav>
                                        <p:tav tm="100000">
                                          <p:val>
                                            <p:fltVal val="0"/>
                                          </p:val>
                                        </p:tav>
                                      </p:tavLst>
                                    </p:anim>
                                    <p:animEffect transition="in" filter="fade">
                                      <p:cBhvr>
                                        <p:cTn id="40" dur="1000"/>
                                        <p:tgtEl>
                                          <p:spTgt spid="19"/>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p:cTn id="43" dur="1000" fill="hold"/>
                                        <p:tgtEl>
                                          <p:spTgt spid="15"/>
                                        </p:tgtEl>
                                        <p:attrNameLst>
                                          <p:attrName>ppt_w</p:attrName>
                                        </p:attrNameLst>
                                      </p:cBhvr>
                                      <p:tavLst>
                                        <p:tav tm="0">
                                          <p:val>
                                            <p:fltVal val="0"/>
                                          </p:val>
                                        </p:tav>
                                        <p:tav tm="100000">
                                          <p:val>
                                            <p:strVal val="#ppt_w"/>
                                          </p:val>
                                        </p:tav>
                                      </p:tavLst>
                                    </p:anim>
                                    <p:anim calcmode="lin" valueType="num">
                                      <p:cBhvr>
                                        <p:cTn id="44" dur="1000" fill="hold"/>
                                        <p:tgtEl>
                                          <p:spTgt spid="15"/>
                                        </p:tgtEl>
                                        <p:attrNameLst>
                                          <p:attrName>ppt_h</p:attrName>
                                        </p:attrNameLst>
                                      </p:cBhvr>
                                      <p:tavLst>
                                        <p:tav tm="0">
                                          <p:val>
                                            <p:fltVal val="0"/>
                                          </p:val>
                                        </p:tav>
                                        <p:tav tm="100000">
                                          <p:val>
                                            <p:strVal val="#ppt_h"/>
                                          </p:val>
                                        </p:tav>
                                      </p:tavLst>
                                    </p:anim>
                                    <p:anim calcmode="lin" valueType="num">
                                      <p:cBhvr>
                                        <p:cTn id="45" dur="1000" fill="hold"/>
                                        <p:tgtEl>
                                          <p:spTgt spid="15"/>
                                        </p:tgtEl>
                                        <p:attrNameLst>
                                          <p:attrName>style.rotation</p:attrName>
                                        </p:attrNameLst>
                                      </p:cBhvr>
                                      <p:tavLst>
                                        <p:tav tm="0">
                                          <p:val>
                                            <p:fltVal val="90"/>
                                          </p:val>
                                        </p:tav>
                                        <p:tav tm="100000">
                                          <p:val>
                                            <p:fltVal val="0"/>
                                          </p:val>
                                        </p:tav>
                                      </p:tavLst>
                                    </p:anim>
                                    <p:animEffect transition="in" filter="fade">
                                      <p:cBhvr>
                                        <p:cTn id="46" dur="1000"/>
                                        <p:tgtEl>
                                          <p:spTgt spid="15"/>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1000" fill="hold"/>
                                        <p:tgtEl>
                                          <p:spTgt spid="13"/>
                                        </p:tgtEl>
                                        <p:attrNameLst>
                                          <p:attrName>ppt_w</p:attrName>
                                        </p:attrNameLst>
                                      </p:cBhvr>
                                      <p:tavLst>
                                        <p:tav tm="0">
                                          <p:val>
                                            <p:fltVal val="0"/>
                                          </p:val>
                                        </p:tav>
                                        <p:tav tm="100000">
                                          <p:val>
                                            <p:strVal val="#ppt_w"/>
                                          </p:val>
                                        </p:tav>
                                      </p:tavLst>
                                    </p:anim>
                                    <p:anim calcmode="lin" valueType="num">
                                      <p:cBhvr>
                                        <p:cTn id="50" dur="1000" fill="hold"/>
                                        <p:tgtEl>
                                          <p:spTgt spid="13"/>
                                        </p:tgtEl>
                                        <p:attrNameLst>
                                          <p:attrName>ppt_h</p:attrName>
                                        </p:attrNameLst>
                                      </p:cBhvr>
                                      <p:tavLst>
                                        <p:tav tm="0">
                                          <p:val>
                                            <p:fltVal val="0"/>
                                          </p:val>
                                        </p:tav>
                                        <p:tav tm="100000">
                                          <p:val>
                                            <p:strVal val="#ppt_h"/>
                                          </p:val>
                                        </p:tav>
                                      </p:tavLst>
                                    </p:anim>
                                    <p:anim calcmode="lin" valueType="num">
                                      <p:cBhvr>
                                        <p:cTn id="51" dur="1000" fill="hold"/>
                                        <p:tgtEl>
                                          <p:spTgt spid="13"/>
                                        </p:tgtEl>
                                        <p:attrNameLst>
                                          <p:attrName>style.rotation</p:attrName>
                                        </p:attrNameLst>
                                      </p:cBhvr>
                                      <p:tavLst>
                                        <p:tav tm="0">
                                          <p:val>
                                            <p:fltVal val="90"/>
                                          </p:val>
                                        </p:tav>
                                        <p:tav tm="100000">
                                          <p:val>
                                            <p:fltVal val="0"/>
                                          </p:val>
                                        </p:tav>
                                      </p:tavLst>
                                    </p:anim>
                                    <p:animEffect transition="in" filter="fade">
                                      <p:cBhvr>
                                        <p:cTn id="52" dur="1000"/>
                                        <p:tgtEl>
                                          <p:spTgt spid="13"/>
                                        </p:tgtEl>
                                      </p:cBhvr>
                                    </p:animEffect>
                                  </p:childTnLst>
                                </p:cTn>
                              </p:par>
                              <p:par>
                                <p:cTn id="53" presetID="31" presetClass="entr" presetSubtype="0" fill="hold" grpId="0" nodeType="with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p:cTn id="55" dur="1000" fill="hold"/>
                                        <p:tgtEl>
                                          <p:spTgt spid="9"/>
                                        </p:tgtEl>
                                        <p:attrNameLst>
                                          <p:attrName>ppt_w</p:attrName>
                                        </p:attrNameLst>
                                      </p:cBhvr>
                                      <p:tavLst>
                                        <p:tav tm="0">
                                          <p:val>
                                            <p:fltVal val="0"/>
                                          </p:val>
                                        </p:tav>
                                        <p:tav tm="100000">
                                          <p:val>
                                            <p:strVal val="#ppt_w"/>
                                          </p:val>
                                        </p:tav>
                                      </p:tavLst>
                                    </p:anim>
                                    <p:anim calcmode="lin" valueType="num">
                                      <p:cBhvr>
                                        <p:cTn id="56" dur="1000" fill="hold"/>
                                        <p:tgtEl>
                                          <p:spTgt spid="9"/>
                                        </p:tgtEl>
                                        <p:attrNameLst>
                                          <p:attrName>ppt_h</p:attrName>
                                        </p:attrNameLst>
                                      </p:cBhvr>
                                      <p:tavLst>
                                        <p:tav tm="0">
                                          <p:val>
                                            <p:fltVal val="0"/>
                                          </p:val>
                                        </p:tav>
                                        <p:tav tm="100000">
                                          <p:val>
                                            <p:strVal val="#ppt_h"/>
                                          </p:val>
                                        </p:tav>
                                      </p:tavLst>
                                    </p:anim>
                                    <p:anim calcmode="lin" valueType="num">
                                      <p:cBhvr>
                                        <p:cTn id="57" dur="1000" fill="hold"/>
                                        <p:tgtEl>
                                          <p:spTgt spid="9"/>
                                        </p:tgtEl>
                                        <p:attrNameLst>
                                          <p:attrName>style.rotation</p:attrName>
                                        </p:attrNameLst>
                                      </p:cBhvr>
                                      <p:tavLst>
                                        <p:tav tm="0">
                                          <p:val>
                                            <p:fltVal val="90"/>
                                          </p:val>
                                        </p:tav>
                                        <p:tav tm="100000">
                                          <p:val>
                                            <p:fltVal val="0"/>
                                          </p:val>
                                        </p:tav>
                                      </p:tavLst>
                                    </p:anim>
                                    <p:animEffect transition="in" filter="fade">
                                      <p:cBhvr>
                                        <p:cTn id="58" dur="1000"/>
                                        <p:tgtEl>
                                          <p:spTgt spid="9"/>
                                        </p:tgtEl>
                                      </p:cBhvr>
                                    </p:animEffect>
                                  </p:childTnLst>
                                </p:cTn>
                              </p:par>
                              <p:par>
                                <p:cTn id="59" presetID="31" presetClass="entr" presetSubtype="0"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p:cTn id="61" dur="1000" fill="hold"/>
                                        <p:tgtEl>
                                          <p:spTgt spid="18"/>
                                        </p:tgtEl>
                                        <p:attrNameLst>
                                          <p:attrName>ppt_w</p:attrName>
                                        </p:attrNameLst>
                                      </p:cBhvr>
                                      <p:tavLst>
                                        <p:tav tm="0">
                                          <p:val>
                                            <p:fltVal val="0"/>
                                          </p:val>
                                        </p:tav>
                                        <p:tav tm="100000">
                                          <p:val>
                                            <p:strVal val="#ppt_w"/>
                                          </p:val>
                                        </p:tav>
                                      </p:tavLst>
                                    </p:anim>
                                    <p:anim calcmode="lin" valueType="num">
                                      <p:cBhvr>
                                        <p:cTn id="62" dur="1000" fill="hold"/>
                                        <p:tgtEl>
                                          <p:spTgt spid="18"/>
                                        </p:tgtEl>
                                        <p:attrNameLst>
                                          <p:attrName>ppt_h</p:attrName>
                                        </p:attrNameLst>
                                      </p:cBhvr>
                                      <p:tavLst>
                                        <p:tav tm="0">
                                          <p:val>
                                            <p:fltVal val="0"/>
                                          </p:val>
                                        </p:tav>
                                        <p:tav tm="100000">
                                          <p:val>
                                            <p:strVal val="#ppt_h"/>
                                          </p:val>
                                        </p:tav>
                                      </p:tavLst>
                                    </p:anim>
                                    <p:anim calcmode="lin" valueType="num">
                                      <p:cBhvr>
                                        <p:cTn id="63" dur="1000" fill="hold"/>
                                        <p:tgtEl>
                                          <p:spTgt spid="18"/>
                                        </p:tgtEl>
                                        <p:attrNameLst>
                                          <p:attrName>style.rotation</p:attrName>
                                        </p:attrNameLst>
                                      </p:cBhvr>
                                      <p:tavLst>
                                        <p:tav tm="0">
                                          <p:val>
                                            <p:fltVal val="90"/>
                                          </p:val>
                                        </p:tav>
                                        <p:tav tm="100000">
                                          <p:val>
                                            <p:fltVal val="0"/>
                                          </p:val>
                                        </p:tav>
                                      </p:tavLst>
                                    </p:anim>
                                    <p:animEffect transition="in" filter="fade">
                                      <p:cBhvr>
                                        <p:cTn id="64" dur="1000"/>
                                        <p:tgtEl>
                                          <p:spTgt spid="18"/>
                                        </p:tgtEl>
                                      </p:cBhvr>
                                    </p:animEffect>
                                  </p:childTnLst>
                                </p:cTn>
                              </p:par>
                              <p:par>
                                <p:cTn id="65" presetID="31" presetClass="entr" presetSubtype="0" fill="hold" grpId="0" nodeType="with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p:cTn id="67" dur="1000" fill="hold"/>
                                        <p:tgtEl>
                                          <p:spTgt spid="16"/>
                                        </p:tgtEl>
                                        <p:attrNameLst>
                                          <p:attrName>ppt_w</p:attrName>
                                        </p:attrNameLst>
                                      </p:cBhvr>
                                      <p:tavLst>
                                        <p:tav tm="0">
                                          <p:val>
                                            <p:fltVal val="0"/>
                                          </p:val>
                                        </p:tav>
                                        <p:tav tm="100000">
                                          <p:val>
                                            <p:strVal val="#ppt_w"/>
                                          </p:val>
                                        </p:tav>
                                      </p:tavLst>
                                    </p:anim>
                                    <p:anim calcmode="lin" valueType="num">
                                      <p:cBhvr>
                                        <p:cTn id="68" dur="1000" fill="hold"/>
                                        <p:tgtEl>
                                          <p:spTgt spid="16"/>
                                        </p:tgtEl>
                                        <p:attrNameLst>
                                          <p:attrName>ppt_h</p:attrName>
                                        </p:attrNameLst>
                                      </p:cBhvr>
                                      <p:tavLst>
                                        <p:tav tm="0">
                                          <p:val>
                                            <p:fltVal val="0"/>
                                          </p:val>
                                        </p:tav>
                                        <p:tav tm="100000">
                                          <p:val>
                                            <p:strVal val="#ppt_h"/>
                                          </p:val>
                                        </p:tav>
                                      </p:tavLst>
                                    </p:anim>
                                    <p:anim calcmode="lin" valueType="num">
                                      <p:cBhvr>
                                        <p:cTn id="69" dur="1000" fill="hold"/>
                                        <p:tgtEl>
                                          <p:spTgt spid="16"/>
                                        </p:tgtEl>
                                        <p:attrNameLst>
                                          <p:attrName>style.rotation</p:attrName>
                                        </p:attrNameLst>
                                      </p:cBhvr>
                                      <p:tavLst>
                                        <p:tav tm="0">
                                          <p:val>
                                            <p:fltVal val="90"/>
                                          </p:val>
                                        </p:tav>
                                        <p:tav tm="100000">
                                          <p:val>
                                            <p:fltVal val="0"/>
                                          </p:val>
                                        </p:tav>
                                      </p:tavLst>
                                    </p:anim>
                                    <p:animEffect transition="in" filter="fade">
                                      <p:cBhvr>
                                        <p:cTn id="70" dur="1000"/>
                                        <p:tgtEl>
                                          <p:spTgt spid="16"/>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1000" fill="hold"/>
                                        <p:tgtEl>
                                          <p:spTgt spid="20"/>
                                        </p:tgtEl>
                                        <p:attrNameLst>
                                          <p:attrName>ppt_w</p:attrName>
                                        </p:attrNameLst>
                                      </p:cBhvr>
                                      <p:tavLst>
                                        <p:tav tm="0">
                                          <p:val>
                                            <p:fltVal val="0"/>
                                          </p:val>
                                        </p:tav>
                                        <p:tav tm="100000">
                                          <p:val>
                                            <p:strVal val="#ppt_w"/>
                                          </p:val>
                                        </p:tav>
                                      </p:tavLst>
                                    </p:anim>
                                    <p:anim calcmode="lin" valueType="num">
                                      <p:cBhvr>
                                        <p:cTn id="74" dur="1000" fill="hold"/>
                                        <p:tgtEl>
                                          <p:spTgt spid="20"/>
                                        </p:tgtEl>
                                        <p:attrNameLst>
                                          <p:attrName>ppt_h</p:attrName>
                                        </p:attrNameLst>
                                      </p:cBhvr>
                                      <p:tavLst>
                                        <p:tav tm="0">
                                          <p:val>
                                            <p:fltVal val="0"/>
                                          </p:val>
                                        </p:tav>
                                        <p:tav tm="100000">
                                          <p:val>
                                            <p:strVal val="#ppt_h"/>
                                          </p:val>
                                        </p:tav>
                                      </p:tavLst>
                                    </p:anim>
                                    <p:anim calcmode="lin" valueType="num">
                                      <p:cBhvr>
                                        <p:cTn id="75" dur="1000" fill="hold"/>
                                        <p:tgtEl>
                                          <p:spTgt spid="20"/>
                                        </p:tgtEl>
                                        <p:attrNameLst>
                                          <p:attrName>style.rotation</p:attrName>
                                        </p:attrNameLst>
                                      </p:cBhvr>
                                      <p:tavLst>
                                        <p:tav tm="0">
                                          <p:val>
                                            <p:fltVal val="90"/>
                                          </p:val>
                                        </p:tav>
                                        <p:tav tm="100000">
                                          <p:val>
                                            <p:fltVal val="0"/>
                                          </p:val>
                                        </p:tav>
                                      </p:tavLst>
                                    </p:anim>
                                    <p:animEffect transition="in" filter="fade">
                                      <p:cBhvr>
                                        <p:cTn id="76" dur="1000"/>
                                        <p:tgtEl>
                                          <p:spTgt spid="20"/>
                                        </p:tgtEl>
                                      </p:cBhvr>
                                    </p:animEffect>
                                  </p:childTnLst>
                                </p:cTn>
                              </p:par>
                              <p:par>
                                <p:cTn id="77" presetID="31" presetClass="entr" presetSubtype="0" fill="hold" grpId="0" nodeType="withEffect">
                                  <p:stCondLst>
                                    <p:cond delay="0"/>
                                  </p:stCondLst>
                                  <p:childTnLst>
                                    <p:set>
                                      <p:cBhvr>
                                        <p:cTn id="78" dur="1" fill="hold">
                                          <p:stCondLst>
                                            <p:cond delay="0"/>
                                          </p:stCondLst>
                                        </p:cTn>
                                        <p:tgtEl>
                                          <p:spTgt spid="21"/>
                                        </p:tgtEl>
                                        <p:attrNameLst>
                                          <p:attrName>style.visibility</p:attrName>
                                        </p:attrNameLst>
                                      </p:cBhvr>
                                      <p:to>
                                        <p:strVal val="visible"/>
                                      </p:to>
                                    </p:set>
                                    <p:anim calcmode="lin" valueType="num">
                                      <p:cBhvr>
                                        <p:cTn id="79" dur="1000" fill="hold"/>
                                        <p:tgtEl>
                                          <p:spTgt spid="21"/>
                                        </p:tgtEl>
                                        <p:attrNameLst>
                                          <p:attrName>ppt_w</p:attrName>
                                        </p:attrNameLst>
                                      </p:cBhvr>
                                      <p:tavLst>
                                        <p:tav tm="0">
                                          <p:val>
                                            <p:fltVal val="0"/>
                                          </p:val>
                                        </p:tav>
                                        <p:tav tm="100000">
                                          <p:val>
                                            <p:strVal val="#ppt_w"/>
                                          </p:val>
                                        </p:tav>
                                      </p:tavLst>
                                    </p:anim>
                                    <p:anim calcmode="lin" valueType="num">
                                      <p:cBhvr>
                                        <p:cTn id="80" dur="1000" fill="hold"/>
                                        <p:tgtEl>
                                          <p:spTgt spid="21"/>
                                        </p:tgtEl>
                                        <p:attrNameLst>
                                          <p:attrName>ppt_h</p:attrName>
                                        </p:attrNameLst>
                                      </p:cBhvr>
                                      <p:tavLst>
                                        <p:tav tm="0">
                                          <p:val>
                                            <p:fltVal val="0"/>
                                          </p:val>
                                        </p:tav>
                                        <p:tav tm="100000">
                                          <p:val>
                                            <p:strVal val="#ppt_h"/>
                                          </p:val>
                                        </p:tav>
                                      </p:tavLst>
                                    </p:anim>
                                    <p:anim calcmode="lin" valueType="num">
                                      <p:cBhvr>
                                        <p:cTn id="81" dur="1000" fill="hold"/>
                                        <p:tgtEl>
                                          <p:spTgt spid="21"/>
                                        </p:tgtEl>
                                        <p:attrNameLst>
                                          <p:attrName>style.rotation</p:attrName>
                                        </p:attrNameLst>
                                      </p:cBhvr>
                                      <p:tavLst>
                                        <p:tav tm="0">
                                          <p:val>
                                            <p:fltVal val="90"/>
                                          </p:val>
                                        </p:tav>
                                        <p:tav tm="100000">
                                          <p:val>
                                            <p:fltVal val="0"/>
                                          </p:val>
                                        </p:tav>
                                      </p:tavLst>
                                    </p:anim>
                                    <p:animEffect transition="in" filter="fade">
                                      <p:cBhvr>
                                        <p:cTn id="82" dur="1000"/>
                                        <p:tgtEl>
                                          <p:spTgt spid="21"/>
                                        </p:tgtEl>
                                      </p:cBhvr>
                                    </p:animEffect>
                                  </p:childTnLst>
                                </p:cTn>
                              </p:par>
                              <p:par>
                                <p:cTn id="83" presetID="31" presetClass="entr" presetSubtype="0" fill="hold" grpId="0" nodeType="withEffect">
                                  <p:stCondLst>
                                    <p:cond delay="0"/>
                                  </p:stCondLst>
                                  <p:childTnLst>
                                    <p:set>
                                      <p:cBhvr>
                                        <p:cTn id="84" dur="1" fill="hold">
                                          <p:stCondLst>
                                            <p:cond delay="0"/>
                                          </p:stCondLst>
                                        </p:cTn>
                                        <p:tgtEl>
                                          <p:spTgt spid="14"/>
                                        </p:tgtEl>
                                        <p:attrNameLst>
                                          <p:attrName>style.visibility</p:attrName>
                                        </p:attrNameLst>
                                      </p:cBhvr>
                                      <p:to>
                                        <p:strVal val="visible"/>
                                      </p:to>
                                    </p:set>
                                    <p:anim calcmode="lin" valueType="num">
                                      <p:cBhvr>
                                        <p:cTn id="85" dur="1000" fill="hold"/>
                                        <p:tgtEl>
                                          <p:spTgt spid="14"/>
                                        </p:tgtEl>
                                        <p:attrNameLst>
                                          <p:attrName>ppt_w</p:attrName>
                                        </p:attrNameLst>
                                      </p:cBhvr>
                                      <p:tavLst>
                                        <p:tav tm="0">
                                          <p:val>
                                            <p:fltVal val="0"/>
                                          </p:val>
                                        </p:tav>
                                        <p:tav tm="100000">
                                          <p:val>
                                            <p:strVal val="#ppt_w"/>
                                          </p:val>
                                        </p:tav>
                                      </p:tavLst>
                                    </p:anim>
                                    <p:anim calcmode="lin" valueType="num">
                                      <p:cBhvr>
                                        <p:cTn id="86" dur="1000" fill="hold"/>
                                        <p:tgtEl>
                                          <p:spTgt spid="14"/>
                                        </p:tgtEl>
                                        <p:attrNameLst>
                                          <p:attrName>ppt_h</p:attrName>
                                        </p:attrNameLst>
                                      </p:cBhvr>
                                      <p:tavLst>
                                        <p:tav tm="0">
                                          <p:val>
                                            <p:fltVal val="0"/>
                                          </p:val>
                                        </p:tav>
                                        <p:tav tm="100000">
                                          <p:val>
                                            <p:strVal val="#ppt_h"/>
                                          </p:val>
                                        </p:tav>
                                      </p:tavLst>
                                    </p:anim>
                                    <p:anim calcmode="lin" valueType="num">
                                      <p:cBhvr>
                                        <p:cTn id="87" dur="1000" fill="hold"/>
                                        <p:tgtEl>
                                          <p:spTgt spid="14"/>
                                        </p:tgtEl>
                                        <p:attrNameLst>
                                          <p:attrName>style.rotation</p:attrName>
                                        </p:attrNameLst>
                                      </p:cBhvr>
                                      <p:tavLst>
                                        <p:tav tm="0">
                                          <p:val>
                                            <p:fltVal val="90"/>
                                          </p:val>
                                        </p:tav>
                                        <p:tav tm="100000">
                                          <p:val>
                                            <p:fltVal val="0"/>
                                          </p:val>
                                        </p:tav>
                                      </p:tavLst>
                                    </p:anim>
                                    <p:animEffect transition="in" filter="fade">
                                      <p:cBhvr>
                                        <p:cTn id="88"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9"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71156" y="6571284"/>
            <a:ext cx="1728470" cy="128270"/>
          </a:xfrm>
          <a:prstGeom prst="rect">
            <a:avLst/>
          </a:prstGeom>
        </p:spPr>
        <p:txBody>
          <a:bodyPr vert="horz" wrap="square" lIns="0" tIns="15240" rIns="0" bIns="0" rtlCol="0">
            <a:spAutoFit/>
          </a:bodyPr>
          <a:lstStyle/>
          <a:p>
            <a:pPr marL="12700">
              <a:lnSpc>
                <a:spcPct val="100000"/>
              </a:lnSpc>
              <a:spcBef>
                <a:spcPts val="120"/>
              </a:spcBef>
            </a:pPr>
            <a:r>
              <a:rPr sz="650" spc="5" dirty="0">
                <a:solidFill>
                  <a:srgbClr val="00ADEE"/>
                </a:solidFill>
                <a:latin typeface="Calibri"/>
                <a:cs typeface="Calibri"/>
              </a:rPr>
              <a:t>The Royal College </a:t>
            </a:r>
            <a:r>
              <a:rPr sz="650" spc="10" dirty="0">
                <a:solidFill>
                  <a:srgbClr val="00ADEE"/>
                </a:solidFill>
                <a:latin typeface="Calibri"/>
                <a:cs typeface="Calibri"/>
              </a:rPr>
              <a:t>of </a:t>
            </a:r>
            <a:r>
              <a:rPr sz="650" spc="5" dirty="0">
                <a:solidFill>
                  <a:srgbClr val="00ADEE"/>
                </a:solidFill>
                <a:latin typeface="Calibri"/>
                <a:cs typeface="Calibri"/>
              </a:rPr>
              <a:t>Midwives </a:t>
            </a:r>
            <a:r>
              <a:rPr sz="650" spc="10" dirty="0">
                <a:solidFill>
                  <a:srgbClr val="004382"/>
                </a:solidFill>
                <a:latin typeface="Calibri"/>
                <a:cs typeface="Calibri"/>
              </a:rPr>
              <a:t>|</a:t>
            </a:r>
            <a:r>
              <a:rPr sz="650" spc="-45" dirty="0">
                <a:solidFill>
                  <a:srgbClr val="004382"/>
                </a:solidFill>
                <a:latin typeface="Calibri"/>
                <a:cs typeface="Calibri"/>
              </a:rPr>
              <a:t> </a:t>
            </a:r>
            <a:r>
              <a:rPr sz="650" spc="5" dirty="0">
                <a:solidFill>
                  <a:srgbClr val="004382"/>
                </a:solidFill>
                <a:latin typeface="Calibri"/>
                <a:cs typeface="Calibri"/>
                <a:hlinkClick r:id="rId3"/>
              </a:rPr>
              <a:t>www.rcm.org.uk</a:t>
            </a:r>
            <a:endParaRPr sz="650" dirty="0">
              <a:latin typeface="Calibri"/>
              <a:cs typeface="Calibri"/>
            </a:endParaRPr>
          </a:p>
        </p:txBody>
      </p:sp>
      <p:sp>
        <p:nvSpPr>
          <p:cNvPr id="3" name="object 3"/>
          <p:cNvSpPr txBox="1"/>
          <p:nvPr/>
        </p:nvSpPr>
        <p:spPr>
          <a:xfrm>
            <a:off x="304801" y="1143000"/>
            <a:ext cx="8394826" cy="2837956"/>
          </a:xfrm>
          <a:prstGeom prst="rect">
            <a:avLst/>
          </a:prstGeom>
        </p:spPr>
        <p:txBody>
          <a:bodyPr vert="horz" wrap="square" lIns="0" tIns="67310" rIns="0" bIns="0" rtlCol="0" anchor="t">
            <a:spAutoFit/>
          </a:bodyPr>
          <a:lstStyle/>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endParaRPr lang="en-GB" dirty="0">
              <a:cs typeface="Calibri"/>
            </a:endParaRPr>
          </a:p>
        </p:txBody>
      </p:sp>
      <p:sp>
        <p:nvSpPr>
          <p:cNvPr id="4" name="object 4"/>
          <p:cNvSpPr/>
          <p:nvPr/>
        </p:nvSpPr>
        <p:spPr>
          <a:xfrm>
            <a:off x="0" y="-19710"/>
            <a:ext cx="9144000" cy="745408"/>
          </a:xfrm>
          <a:prstGeom prst="rect">
            <a:avLst/>
          </a:prstGeom>
          <a:blipFill>
            <a:blip r:embed="rId4" cstate="print"/>
            <a:stretch>
              <a:fillRect/>
            </a:stretch>
          </a:blipFill>
        </p:spPr>
        <p:txBody>
          <a:bodyPr wrap="square" lIns="0" tIns="0" rIns="0" bIns="0" rtlCol="0"/>
          <a:lstStyle/>
          <a:p>
            <a:endParaRPr dirty="0"/>
          </a:p>
        </p:txBody>
      </p:sp>
      <p:sp>
        <p:nvSpPr>
          <p:cNvPr id="5" name="object 5"/>
          <p:cNvSpPr txBox="1">
            <a:spLocks noGrp="1"/>
          </p:cNvSpPr>
          <p:nvPr>
            <p:ph type="title"/>
          </p:nvPr>
        </p:nvSpPr>
        <p:spPr>
          <a:xfrm>
            <a:off x="367195" y="94246"/>
            <a:ext cx="5752780" cy="382156"/>
          </a:xfrm>
          <a:prstGeom prst="rect">
            <a:avLst/>
          </a:prstGeom>
        </p:spPr>
        <p:txBody>
          <a:bodyPr vert="horz" wrap="square" lIns="0" tIns="12700" rIns="0" bIns="0" rtlCol="0" anchor="t">
            <a:spAutoFit/>
          </a:bodyPr>
          <a:lstStyle/>
          <a:p>
            <a:pPr marL="12700">
              <a:spcBef>
                <a:spcPts val="100"/>
              </a:spcBef>
            </a:pPr>
            <a:r>
              <a:rPr lang="en-GB" sz="2400" dirty="0"/>
              <a:t>Group Work: How can you make a difference?</a:t>
            </a:r>
            <a:endParaRPr sz="2400" dirty="0"/>
          </a:p>
        </p:txBody>
      </p:sp>
      <p:sp>
        <p:nvSpPr>
          <p:cNvPr id="6" name="object 6"/>
          <p:cNvSpPr txBox="1"/>
          <p:nvPr/>
        </p:nvSpPr>
        <p:spPr>
          <a:xfrm>
            <a:off x="8814727" y="143738"/>
            <a:ext cx="154305" cy="330200"/>
          </a:xfrm>
          <a:prstGeom prst="rect">
            <a:avLst/>
          </a:prstGeom>
        </p:spPr>
        <p:txBody>
          <a:bodyPr vert="horz" wrap="square" lIns="0" tIns="12700" rIns="0" bIns="0" rtlCol="0" anchor="t">
            <a:spAutoFit/>
          </a:bodyPr>
          <a:lstStyle/>
          <a:p>
            <a:pPr marL="12700">
              <a:lnSpc>
                <a:spcPct val="100000"/>
              </a:lnSpc>
              <a:spcBef>
                <a:spcPts val="100"/>
              </a:spcBef>
            </a:pPr>
            <a:endParaRPr lang="en-US" sz="2000" dirty="0">
              <a:solidFill>
                <a:srgbClr val="FFFFFF"/>
              </a:solidFill>
              <a:latin typeface="Calibri"/>
              <a:cs typeface="Calibri"/>
            </a:endParaRPr>
          </a:p>
        </p:txBody>
      </p:sp>
      <p:sp>
        <p:nvSpPr>
          <p:cNvPr id="9" name="Rectangle 8">
            <a:extLst>
              <a:ext uri="{FF2B5EF4-FFF2-40B4-BE49-F238E27FC236}">
                <a16:creationId xmlns:a16="http://schemas.microsoft.com/office/drawing/2014/main" id="{1E6CF19D-6796-433A-8EA2-C8E0FE55BF1C}"/>
              </a:ext>
            </a:extLst>
          </p:cNvPr>
          <p:cNvSpPr/>
          <p:nvPr/>
        </p:nvSpPr>
        <p:spPr>
          <a:xfrm>
            <a:off x="476531" y="1023543"/>
            <a:ext cx="1828800" cy="8382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Learn the signs/symptoms</a:t>
            </a:r>
          </a:p>
        </p:txBody>
      </p:sp>
      <p:sp>
        <p:nvSpPr>
          <p:cNvPr id="10" name="Oval 9">
            <a:extLst>
              <a:ext uri="{FF2B5EF4-FFF2-40B4-BE49-F238E27FC236}">
                <a16:creationId xmlns:a16="http://schemas.microsoft.com/office/drawing/2014/main" id="{0912FC7E-7170-4AEF-8537-7E860C5FAEB0}"/>
              </a:ext>
            </a:extLst>
          </p:cNvPr>
          <p:cNvSpPr/>
          <p:nvPr/>
        </p:nvSpPr>
        <p:spPr>
          <a:xfrm>
            <a:off x="3352800" y="1066800"/>
            <a:ext cx="1745696" cy="1226384"/>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Be Supportive</a:t>
            </a:r>
          </a:p>
        </p:txBody>
      </p:sp>
      <p:sp>
        <p:nvSpPr>
          <p:cNvPr id="11" name="Rectangle: Top Corners One Rounded and One Snipped 10">
            <a:extLst>
              <a:ext uri="{FF2B5EF4-FFF2-40B4-BE49-F238E27FC236}">
                <a16:creationId xmlns:a16="http://schemas.microsoft.com/office/drawing/2014/main" id="{66826AA1-4F8C-4EE0-9E57-011D64759E76}"/>
              </a:ext>
            </a:extLst>
          </p:cNvPr>
          <p:cNvSpPr/>
          <p:nvPr/>
        </p:nvSpPr>
        <p:spPr>
          <a:xfrm>
            <a:off x="2784157" y="2568776"/>
            <a:ext cx="1447801" cy="380365"/>
          </a:xfrm>
          <a:prstGeom prst="snip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Talking</a:t>
            </a:r>
          </a:p>
        </p:txBody>
      </p:sp>
      <p:sp>
        <p:nvSpPr>
          <p:cNvPr id="12" name="Isosceles Triangle 11">
            <a:extLst>
              <a:ext uri="{FF2B5EF4-FFF2-40B4-BE49-F238E27FC236}">
                <a16:creationId xmlns:a16="http://schemas.microsoft.com/office/drawing/2014/main" id="{8B38869C-320C-4A44-8B72-F14D4553C132}"/>
              </a:ext>
            </a:extLst>
          </p:cNvPr>
          <p:cNvSpPr/>
          <p:nvPr/>
        </p:nvSpPr>
        <p:spPr>
          <a:xfrm>
            <a:off x="7187726" y="5439199"/>
            <a:ext cx="1764602" cy="808271"/>
          </a:xfrm>
          <a:prstGeom prst="triangle">
            <a:avLst>
              <a:gd name="adj" fmla="val 52163"/>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Listen</a:t>
            </a:r>
          </a:p>
        </p:txBody>
      </p:sp>
      <p:sp>
        <p:nvSpPr>
          <p:cNvPr id="13" name="Rectangle 12">
            <a:extLst>
              <a:ext uri="{FF2B5EF4-FFF2-40B4-BE49-F238E27FC236}">
                <a16:creationId xmlns:a16="http://schemas.microsoft.com/office/drawing/2014/main" id="{C25910EA-6B2B-4F26-9C63-AA2A4495A9A1}"/>
              </a:ext>
            </a:extLst>
          </p:cNvPr>
          <p:cNvSpPr/>
          <p:nvPr/>
        </p:nvSpPr>
        <p:spPr>
          <a:xfrm>
            <a:off x="3294458" y="4057156"/>
            <a:ext cx="1981200" cy="103780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Know who your Workplace MH First Aider is</a:t>
            </a:r>
          </a:p>
        </p:txBody>
      </p:sp>
      <p:sp>
        <p:nvSpPr>
          <p:cNvPr id="14" name="Oval 13">
            <a:extLst>
              <a:ext uri="{FF2B5EF4-FFF2-40B4-BE49-F238E27FC236}">
                <a16:creationId xmlns:a16="http://schemas.microsoft.com/office/drawing/2014/main" id="{A6018DD6-AB49-4B07-93D0-B7153775D457}"/>
              </a:ext>
            </a:extLst>
          </p:cNvPr>
          <p:cNvSpPr/>
          <p:nvPr/>
        </p:nvSpPr>
        <p:spPr>
          <a:xfrm>
            <a:off x="218517" y="3980428"/>
            <a:ext cx="1745696" cy="1226384"/>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 your Annual Leave</a:t>
            </a:r>
          </a:p>
        </p:txBody>
      </p:sp>
      <p:sp>
        <p:nvSpPr>
          <p:cNvPr id="15" name="Isosceles Triangle 14">
            <a:extLst>
              <a:ext uri="{FF2B5EF4-FFF2-40B4-BE49-F238E27FC236}">
                <a16:creationId xmlns:a16="http://schemas.microsoft.com/office/drawing/2014/main" id="{7040A08D-327D-4956-A673-9E2EAFB8942A}"/>
              </a:ext>
            </a:extLst>
          </p:cNvPr>
          <p:cNvSpPr/>
          <p:nvPr/>
        </p:nvSpPr>
        <p:spPr>
          <a:xfrm>
            <a:off x="770874" y="2357531"/>
            <a:ext cx="2083848" cy="1215223"/>
          </a:xfrm>
          <a:prstGeom prst="triangle">
            <a:avLst>
              <a:gd name="adj" fmla="val 52163"/>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Be Attentive</a:t>
            </a:r>
          </a:p>
        </p:txBody>
      </p:sp>
      <p:sp>
        <p:nvSpPr>
          <p:cNvPr id="16" name="Rectangle: Top Corners One Rounded and One Snipped 15">
            <a:extLst>
              <a:ext uri="{FF2B5EF4-FFF2-40B4-BE49-F238E27FC236}">
                <a16:creationId xmlns:a16="http://schemas.microsoft.com/office/drawing/2014/main" id="{40FDBF90-0EE3-46FC-BE42-9BA40456D21D}"/>
              </a:ext>
            </a:extLst>
          </p:cNvPr>
          <p:cNvSpPr/>
          <p:nvPr/>
        </p:nvSpPr>
        <p:spPr>
          <a:xfrm>
            <a:off x="1805530" y="5412765"/>
            <a:ext cx="2098383" cy="927726"/>
          </a:xfrm>
          <a:prstGeom prst="snip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Experiment with different ways to de-stress</a:t>
            </a:r>
          </a:p>
        </p:txBody>
      </p:sp>
      <p:sp>
        <p:nvSpPr>
          <p:cNvPr id="17" name="Rectangle 16">
            <a:extLst>
              <a:ext uri="{FF2B5EF4-FFF2-40B4-BE49-F238E27FC236}">
                <a16:creationId xmlns:a16="http://schemas.microsoft.com/office/drawing/2014/main" id="{179ED75A-0851-4779-BE50-ECE1265739A7}"/>
              </a:ext>
            </a:extLst>
          </p:cNvPr>
          <p:cNvSpPr/>
          <p:nvPr/>
        </p:nvSpPr>
        <p:spPr>
          <a:xfrm>
            <a:off x="5412995" y="5038428"/>
            <a:ext cx="1828800" cy="8382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Repetitive Enquiries</a:t>
            </a:r>
          </a:p>
        </p:txBody>
      </p:sp>
      <p:sp>
        <p:nvSpPr>
          <p:cNvPr id="18" name="Isosceles Triangle 17">
            <a:extLst>
              <a:ext uri="{FF2B5EF4-FFF2-40B4-BE49-F238E27FC236}">
                <a16:creationId xmlns:a16="http://schemas.microsoft.com/office/drawing/2014/main" id="{085AE6DB-4537-4A1D-9E8C-CEEF5B22C295}"/>
              </a:ext>
            </a:extLst>
          </p:cNvPr>
          <p:cNvSpPr/>
          <p:nvPr/>
        </p:nvSpPr>
        <p:spPr>
          <a:xfrm>
            <a:off x="4201687" y="1842999"/>
            <a:ext cx="2303286" cy="1622546"/>
          </a:xfrm>
          <a:prstGeom prst="triangle">
            <a:avLst>
              <a:gd name="adj" fmla="val 52163"/>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Be Positive about MH</a:t>
            </a:r>
          </a:p>
        </p:txBody>
      </p:sp>
      <p:sp>
        <p:nvSpPr>
          <p:cNvPr id="19" name="Rectangle: Top Corners One Rounded and One Snipped 18">
            <a:extLst>
              <a:ext uri="{FF2B5EF4-FFF2-40B4-BE49-F238E27FC236}">
                <a16:creationId xmlns:a16="http://schemas.microsoft.com/office/drawing/2014/main" id="{0E4222AD-72DE-4F2E-82D4-B2BD8F70A51E}"/>
              </a:ext>
            </a:extLst>
          </p:cNvPr>
          <p:cNvSpPr/>
          <p:nvPr/>
        </p:nvSpPr>
        <p:spPr>
          <a:xfrm>
            <a:off x="6685431" y="3516565"/>
            <a:ext cx="2098383" cy="927726"/>
          </a:xfrm>
          <a:prstGeom prst="snip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Don’t be afraid to bring it up</a:t>
            </a:r>
          </a:p>
        </p:txBody>
      </p:sp>
      <p:sp>
        <p:nvSpPr>
          <p:cNvPr id="20" name="Rectangle 19">
            <a:extLst>
              <a:ext uri="{FF2B5EF4-FFF2-40B4-BE49-F238E27FC236}">
                <a16:creationId xmlns:a16="http://schemas.microsoft.com/office/drawing/2014/main" id="{472D60C5-F22D-4847-9E3A-3CFEB176816D}"/>
              </a:ext>
            </a:extLst>
          </p:cNvPr>
          <p:cNvSpPr/>
          <p:nvPr/>
        </p:nvSpPr>
        <p:spPr>
          <a:xfrm>
            <a:off x="6447806" y="1276824"/>
            <a:ext cx="1981200" cy="103780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Look after yourself</a:t>
            </a:r>
          </a:p>
        </p:txBody>
      </p:sp>
    </p:spTree>
    <p:extLst>
      <p:ext uri="{BB962C8B-B14F-4D97-AF65-F5344CB8AC3E}">
        <p14:creationId xmlns:p14="http://schemas.microsoft.com/office/powerpoint/2010/main" val="663245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000"/>
                                        <p:tgtEl>
                                          <p:spTgt spid="15"/>
                                        </p:tgtEl>
                                      </p:cBhvr>
                                    </p:animEffect>
                                    <p:anim calcmode="lin" valueType="num">
                                      <p:cBhvr>
                                        <p:cTn id="23" dur="1000" fill="hold"/>
                                        <p:tgtEl>
                                          <p:spTgt spid="15"/>
                                        </p:tgtEl>
                                        <p:attrNameLst>
                                          <p:attrName>ppt_x</p:attrName>
                                        </p:attrNameLst>
                                      </p:cBhvr>
                                      <p:tavLst>
                                        <p:tav tm="0">
                                          <p:val>
                                            <p:strVal val="#ppt_x"/>
                                          </p:val>
                                        </p:tav>
                                        <p:tav tm="100000">
                                          <p:val>
                                            <p:strVal val="#ppt_x"/>
                                          </p:val>
                                        </p:tav>
                                      </p:tavLst>
                                    </p:anim>
                                    <p:anim calcmode="lin" valueType="num">
                                      <p:cBhvr>
                                        <p:cTn id="24" dur="1000" fill="hold"/>
                                        <p:tgtEl>
                                          <p:spTgt spid="1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1000"/>
                                        <p:tgtEl>
                                          <p:spTgt spid="13"/>
                                        </p:tgtEl>
                                      </p:cBhvr>
                                    </p:animEffect>
                                    <p:anim calcmode="lin" valueType="num">
                                      <p:cBhvr>
                                        <p:cTn id="38" dur="1000" fill="hold"/>
                                        <p:tgtEl>
                                          <p:spTgt spid="13"/>
                                        </p:tgtEl>
                                        <p:attrNameLst>
                                          <p:attrName>ppt_x</p:attrName>
                                        </p:attrNameLst>
                                      </p:cBhvr>
                                      <p:tavLst>
                                        <p:tav tm="0">
                                          <p:val>
                                            <p:strVal val="#ppt_x"/>
                                          </p:val>
                                        </p:tav>
                                        <p:tav tm="100000">
                                          <p:val>
                                            <p:strVal val="#ppt_x"/>
                                          </p:val>
                                        </p:tav>
                                      </p:tavLst>
                                    </p:anim>
                                    <p:anim calcmode="lin" valueType="num">
                                      <p:cBhvr>
                                        <p:cTn id="39" dur="1000" fill="hold"/>
                                        <p:tgtEl>
                                          <p:spTgt spid="13"/>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1000"/>
                                        <p:tgtEl>
                                          <p:spTgt spid="18"/>
                                        </p:tgtEl>
                                      </p:cBhvr>
                                    </p:animEffect>
                                    <p:anim calcmode="lin" valueType="num">
                                      <p:cBhvr>
                                        <p:cTn id="43" dur="1000" fill="hold"/>
                                        <p:tgtEl>
                                          <p:spTgt spid="18"/>
                                        </p:tgtEl>
                                        <p:attrNameLst>
                                          <p:attrName>ppt_x</p:attrName>
                                        </p:attrNameLst>
                                      </p:cBhvr>
                                      <p:tavLst>
                                        <p:tav tm="0">
                                          <p:val>
                                            <p:strVal val="#ppt_x"/>
                                          </p:val>
                                        </p:tav>
                                        <p:tav tm="100000">
                                          <p:val>
                                            <p:strVal val="#ppt_x"/>
                                          </p:val>
                                        </p:tav>
                                      </p:tavLst>
                                    </p:anim>
                                    <p:anim calcmode="lin" valueType="num">
                                      <p:cBhvr>
                                        <p:cTn id="44" dur="1000" fill="hold"/>
                                        <p:tgtEl>
                                          <p:spTgt spid="18"/>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1000"/>
                                        <p:tgtEl>
                                          <p:spTgt spid="20"/>
                                        </p:tgtEl>
                                      </p:cBhvr>
                                    </p:animEffect>
                                    <p:anim calcmode="lin" valueType="num">
                                      <p:cBhvr>
                                        <p:cTn id="48" dur="1000" fill="hold"/>
                                        <p:tgtEl>
                                          <p:spTgt spid="20"/>
                                        </p:tgtEl>
                                        <p:attrNameLst>
                                          <p:attrName>ppt_x</p:attrName>
                                        </p:attrNameLst>
                                      </p:cBhvr>
                                      <p:tavLst>
                                        <p:tav tm="0">
                                          <p:val>
                                            <p:strVal val="#ppt_x"/>
                                          </p:val>
                                        </p:tav>
                                        <p:tav tm="100000">
                                          <p:val>
                                            <p:strVal val="#ppt_x"/>
                                          </p:val>
                                        </p:tav>
                                      </p:tavLst>
                                    </p:anim>
                                    <p:anim calcmode="lin" valueType="num">
                                      <p:cBhvr>
                                        <p:cTn id="49" dur="1000" fill="hold"/>
                                        <p:tgtEl>
                                          <p:spTgt spid="20"/>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1000"/>
                                        <p:tgtEl>
                                          <p:spTgt spid="19"/>
                                        </p:tgtEl>
                                      </p:cBhvr>
                                    </p:animEffect>
                                    <p:anim calcmode="lin" valueType="num">
                                      <p:cBhvr>
                                        <p:cTn id="53" dur="1000" fill="hold"/>
                                        <p:tgtEl>
                                          <p:spTgt spid="19"/>
                                        </p:tgtEl>
                                        <p:attrNameLst>
                                          <p:attrName>ppt_x</p:attrName>
                                        </p:attrNameLst>
                                      </p:cBhvr>
                                      <p:tavLst>
                                        <p:tav tm="0">
                                          <p:val>
                                            <p:strVal val="#ppt_x"/>
                                          </p:val>
                                        </p:tav>
                                        <p:tav tm="100000">
                                          <p:val>
                                            <p:strVal val="#ppt_x"/>
                                          </p:val>
                                        </p:tav>
                                      </p:tavLst>
                                    </p:anim>
                                    <p:anim calcmode="lin" valueType="num">
                                      <p:cBhvr>
                                        <p:cTn id="54" dur="1000" fill="hold"/>
                                        <p:tgtEl>
                                          <p:spTgt spid="19"/>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1000"/>
                                        <p:tgtEl>
                                          <p:spTgt spid="17"/>
                                        </p:tgtEl>
                                      </p:cBhvr>
                                    </p:animEffect>
                                    <p:anim calcmode="lin" valueType="num">
                                      <p:cBhvr>
                                        <p:cTn id="58" dur="1000" fill="hold"/>
                                        <p:tgtEl>
                                          <p:spTgt spid="17"/>
                                        </p:tgtEl>
                                        <p:attrNameLst>
                                          <p:attrName>ppt_x</p:attrName>
                                        </p:attrNameLst>
                                      </p:cBhvr>
                                      <p:tavLst>
                                        <p:tav tm="0">
                                          <p:val>
                                            <p:strVal val="#ppt_x"/>
                                          </p:val>
                                        </p:tav>
                                        <p:tav tm="100000">
                                          <p:val>
                                            <p:strVal val="#ppt_x"/>
                                          </p:val>
                                        </p:tav>
                                      </p:tavLst>
                                    </p:anim>
                                    <p:anim calcmode="lin" valueType="num">
                                      <p:cBhvr>
                                        <p:cTn id="59" dur="1000" fill="hold"/>
                                        <p:tgtEl>
                                          <p:spTgt spid="1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fade">
                                      <p:cBhvr>
                                        <p:cTn id="62" dur="1000"/>
                                        <p:tgtEl>
                                          <p:spTgt spid="12"/>
                                        </p:tgtEl>
                                      </p:cBhvr>
                                    </p:animEffect>
                                    <p:anim calcmode="lin" valueType="num">
                                      <p:cBhvr>
                                        <p:cTn id="63" dur="1000" fill="hold"/>
                                        <p:tgtEl>
                                          <p:spTgt spid="12"/>
                                        </p:tgtEl>
                                        <p:attrNameLst>
                                          <p:attrName>ppt_x</p:attrName>
                                        </p:attrNameLst>
                                      </p:cBhvr>
                                      <p:tavLst>
                                        <p:tav tm="0">
                                          <p:val>
                                            <p:strVal val="#ppt_x"/>
                                          </p:val>
                                        </p:tav>
                                        <p:tav tm="100000">
                                          <p:val>
                                            <p:strVal val="#ppt_x"/>
                                          </p:val>
                                        </p:tav>
                                      </p:tavLst>
                                    </p:anim>
                                    <p:anim calcmode="lin" valueType="num">
                                      <p:cBhvr>
                                        <p:cTn id="6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71156" y="6571284"/>
            <a:ext cx="1728470" cy="128270"/>
          </a:xfrm>
          <a:prstGeom prst="rect">
            <a:avLst/>
          </a:prstGeom>
        </p:spPr>
        <p:txBody>
          <a:bodyPr vert="horz" wrap="square" lIns="0" tIns="15240" rIns="0" bIns="0" rtlCol="0">
            <a:spAutoFit/>
          </a:bodyPr>
          <a:lstStyle/>
          <a:p>
            <a:pPr marL="12700">
              <a:lnSpc>
                <a:spcPct val="100000"/>
              </a:lnSpc>
              <a:spcBef>
                <a:spcPts val="120"/>
              </a:spcBef>
            </a:pPr>
            <a:r>
              <a:rPr sz="650" spc="5" dirty="0">
                <a:solidFill>
                  <a:srgbClr val="00ADEE"/>
                </a:solidFill>
                <a:latin typeface="Calibri"/>
                <a:cs typeface="Calibri"/>
              </a:rPr>
              <a:t>The Royal College </a:t>
            </a:r>
            <a:r>
              <a:rPr sz="650" spc="10" dirty="0">
                <a:solidFill>
                  <a:srgbClr val="00ADEE"/>
                </a:solidFill>
                <a:latin typeface="Calibri"/>
                <a:cs typeface="Calibri"/>
              </a:rPr>
              <a:t>of </a:t>
            </a:r>
            <a:r>
              <a:rPr sz="650" spc="5" dirty="0">
                <a:solidFill>
                  <a:srgbClr val="00ADEE"/>
                </a:solidFill>
                <a:latin typeface="Calibri"/>
                <a:cs typeface="Calibri"/>
              </a:rPr>
              <a:t>Midwives </a:t>
            </a:r>
            <a:r>
              <a:rPr sz="650" spc="10" dirty="0">
                <a:solidFill>
                  <a:srgbClr val="004382"/>
                </a:solidFill>
                <a:latin typeface="Calibri"/>
                <a:cs typeface="Calibri"/>
              </a:rPr>
              <a:t>|</a:t>
            </a:r>
            <a:r>
              <a:rPr sz="650" spc="-45" dirty="0">
                <a:solidFill>
                  <a:srgbClr val="004382"/>
                </a:solidFill>
                <a:latin typeface="Calibri"/>
                <a:cs typeface="Calibri"/>
              </a:rPr>
              <a:t> </a:t>
            </a:r>
            <a:r>
              <a:rPr sz="650" spc="5" dirty="0">
                <a:solidFill>
                  <a:srgbClr val="004382"/>
                </a:solidFill>
                <a:latin typeface="Calibri"/>
                <a:cs typeface="Calibri"/>
                <a:hlinkClick r:id="rId3"/>
              </a:rPr>
              <a:t>www.rcm.org.uk</a:t>
            </a:r>
            <a:endParaRPr sz="650" dirty="0">
              <a:latin typeface="Calibri"/>
              <a:cs typeface="Calibri"/>
            </a:endParaRPr>
          </a:p>
        </p:txBody>
      </p:sp>
      <p:sp>
        <p:nvSpPr>
          <p:cNvPr id="4" name="object 4"/>
          <p:cNvSpPr/>
          <p:nvPr/>
        </p:nvSpPr>
        <p:spPr>
          <a:xfrm>
            <a:off x="0" y="-19710"/>
            <a:ext cx="9144000" cy="745408"/>
          </a:xfrm>
          <a:prstGeom prst="rect">
            <a:avLst/>
          </a:prstGeom>
          <a:blipFill>
            <a:blip r:embed="rId4" cstate="print"/>
            <a:stretch>
              <a:fillRect/>
            </a:stretch>
          </a:blipFill>
        </p:spPr>
        <p:txBody>
          <a:bodyPr wrap="square" lIns="0" tIns="0" rIns="0" bIns="0" rtlCol="0"/>
          <a:lstStyle/>
          <a:p>
            <a:endParaRPr dirty="0"/>
          </a:p>
        </p:txBody>
      </p:sp>
      <p:sp>
        <p:nvSpPr>
          <p:cNvPr id="5" name="object 5"/>
          <p:cNvSpPr txBox="1">
            <a:spLocks noGrp="1"/>
          </p:cNvSpPr>
          <p:nvPr>
            <p:ph type="title"/>
          </p:nvPr>
        </p:nvSpPr>
        <p:spPr>
          <a:xfrm>
            <a:off x="367195" y="94246"/>
            <a:ext cx="5752780" cy="382156"/>
          </a:xfrm>
          <a:prstGeom prst="rect">
            <a:avLst/>
          </a:prstGeom>
        </p:spPr>
        <p:txBody>
          <a:bodyPr vert="horz" wrap="square" lIns="0" tIns="12700" rIns="0" bIns="0" rtlCol="0" anchor="t">
            <a:spAutoFit/>
          </a:bodyPr>
          <a:lstStyle/>
          <a:p>
            <a:pPr marL="12700">
              <a:spcBef>
                <a:spcPts val="100"/>
              </a:spcBef>
            </a:pPr>
            <a:r>
              <a:rPr lang="en-GB" sz="2400" dirty="0"/>
              <a:t>Talking Tips</a:t>
            </a:r>
            <a:endParaRPr sz="2400" dirty="0"/>
          </a:p>
        </p:txBody>
      </p:sp>
      <p:sp>
        <p:nvSpPr>
          <p:cNvPr id="6" name="object 6"/>
          <p:cNvSpPr txBox="1"/>
          <p:nvPr/>
        </p:nvSpPr>
        <p:spPr>
          <a:xfrm>
            <a:off x="8814727" y="143738"/>
            <a:ext cx="154305" cy="330200"/>
          </a:xfrm>
          <a:prstGeom prst="rect">
            <a:avLst/>
          </a:prstGeom>
        </p:spPr>
        <p:txBody>
          <a:bodyPr vert="horz" wrap="square" lIns="0" tIns="12700" rIns="0" bIns="0" rtlCol="0" anchor="t">
            <a:spAutoFit/>
          </a:bodyPr>
          <a:lstStyle/>
          <a:p>
            <a:pPr marL="12700">
              <a:lnSpc>
                <a:spcPct val="100000"/>
              </a:lnSpc>
              <a:spcBef>
                <a:spcPts val="100"/>
              </a:spcBef>
            </a:pPr>
            <a:endParaRPr lang="en-US" sz="2000" dirty="0">
              <a:solidFill>
                <a:srgbClr val="FFFFFF"/>
              </a:solidFill>
              <a:latin typeface="Calibri"/>
              <a:cs typeface="Calibri"/>
            </a:endParaRPr>
          </a:p>
        </p:txBody>
      </p:sp>
      <p:pic>
        <p:nvPicPr>
          <p:cNvPr id="8" name="Picture 7" descr="A screenshot of a cell phone&#10;&#10;Description automatically generated">
            <a:extLst>
              <a:ext uri="{FF2B5EF4-FFF2-40B4-BE49-F238E27FC236}">
                <a16:creationId xmlns:a16="http://schemas.microsoft.com/office/drawing/2014/main" id="{36DF394A-B4FE-44F5-BA6C-92FBBC741E6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000" y="984180"/>
            <a:ext cx="7391400" cy="5143500"/>
          </a:xfrm>
          <a:prstGeom prst="rect">
            <a:avLst/>
          </a:prstGeom>
        </p:spPr>
      </p:pic>
    </p:spTree>
    <p:extLst>
      <p:ext uri="{BB962C8B-B14F-4D97-AF65-F5344CB8AC3E}">
        <p14:creationId xmlns:p14="http://schemas.microsoft.com/office/powerpoint/2010/main" val="377230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71156" y="6571284"/>
            <a:ext cx="1728470" cy="128270"/>
          </a:xfrm>
          <a:prstGeom prst="rect">
            <a:avLst/>
          </a:prstGeom>
        </p:spPr>
        <p:txBody>
          <a:bodyPr vert="horz" wrap="square" lIns="0" tIns="15240" rIns="0" bIns="0" rtlCol="0">
            <a:spAutoFit/>
          </a:bodyPr>
          <a:lstStyle/>
          <a:p>
            <a:pPr marL="12700">
              <a:lnSpc>
                <a:spcPct val="100000"/>
              </a:lnSpc>
              <a:spcBef>
                <a:spcPts val="120"/>
              </a:spcBef>
            </a:pPr>
            <a:r>
              <a:rPr sz="650" spc="5" dirty="0">
                <a:solidFill>
                  <a:srgbClr val="00ADEE"/>
                </a:solidFill>
                <a:latin typeface="Calibri"/>
                <a:cs typeface="Calibri"/>
              </a:rPr>
              <a:t>The Royal College </a:t>
            </a:r>
            <a:r>
              <a:rPr sz="650" spc="10" dirty="0">
                <a:solidFill>
                  <a:srgbClr val="00ADEE"/>
                </a:solidFill>
                <a:latin typeface="Calibri"/>
                <a:cs typeface="Calibri"/>
              </a:rPr>
              <a:t>of </a:t>
            </a:r>
            <a:r>
              <a:rPr sz="650" spc="5" dirty="0">
                <a:solidFill>
                  <a:srgbClr val="00ADEE"/>
                </a:solidFill>
                <a:latin typeface="Calibri"/>
                <a:cs typeface="Calibri"/>
              </a:rPr>
              <a:t>Midwives </a:t>
            </a:r>
            <a:r>
              <a:rPr sz="650" spc="10" dirty="0">
                <a:solidFill>
                  <a:srgbClr val="004382"/>
                </a:solidFill>
                <a:latin typeface="Calibri"/>
                <a:cs typeface="Calibri"/>
              </a:rPr>
              <a:t>|</a:t>
            </a:r>
            <a:r>
              <a:rPr sz="650" spc="-45" dirty="0">
                <a:solidFill>
                  <a:srgbClr val="004382"/>
                </a:solidFill>
                <a:latin typeface="Calibri"/>
                <a:cs typeface="Calibri"/>
              </a:rPr>
              <a:t> </a:t>
            </a:r>
            <a:r>
              <a:rPr sz="650" spc="5" dirty="0">
                <a:solidFill>
                  <a:srgbClr val="004382"/>
                </a:solidFill>
                <a:latin typeface="Calibri"/>
                <a:cs typeface="Calibri"/>
                <a:hlinkClick r:id="rId3"/>
              </a:rPr>
              <a:t>www.rcm.org.uk</a:t>
            </a:r>
            <a:endParaRPr sz="650" dirty="0">
              <a:latin typeface="Calibri"/>
              <a:cs typeface="Calibri"/>
            </a:endParaRPr>
          </a:p>
        </p:txBody>
      </p:sp>
      <p:sp>
        <p:nvSpPr>
          <p:cNvPr id="3" name="object 3"/>
          <p:cNvSpPr txBox="1"/>
          <p:nvPr/>
        </p:nvSpPr>
        <p:spPr>
          <a:xfrm>
            <a:off x="304801" y="1143000"/>
            <a:ext cx="8394826" cy="5330947"/>
          </a:xfrm>
          <a:prstGeom prst="rect">
            <a:avLst/>
          </a:prstGeom>
        </p:spPr>
        <p:txBody>
          <a:bodyPr vert="horz" wrap="square" lIns="0" tIns="67310" rIns="0" bIns="0" rtlCol="0" anchor="t">
            <a:spAutoFit/>
          </a:bodyPr>
          <a:lstStyle/>
          <a:p>
            <a:pPr marL="285750" indent="-285750">
              <a:buFont typeface="Arial" panose="020B0604020202020204" pitchFamily="34" charset="0"/>
              <a:buChar char="•"/>
            </a:pPr>
            <a:r>
              <a:rPr lang="en-GB" dirty="0"/>
              <a:t>Leadership must be visible, be available and be supportive</a:t>
            </a:r>
          </a:p>
          <a:p>
            <a:pPr marL="285750" indent="-285750">
              <a:buFont typeface="Arial" panose="020B0604020202020204" pitchFamily="34" charset="0"/>
              <a:buChar char="•"/>
            </a:pPr>
            <a:r>
              <a:rPr lang="en-GB" dirty="0"/>
              <a:t>Where you can, guide staff to the resources they need, however basic  (e.g. to rest, to speak with family, etc.)</a:t>
            </a:r>
          </a:p>
          <a:p>
            <a:pPr marL="285750" indent="-285750">
              <a:buFont typeface="Arial" panose="020B0604020202020204" pitchFamily="34" charset="0"/>
              <a:buChar char="•"/>
            </a:pPr>
            <a:r>
              <a:rPr lang="en-GB" dirty="0"/>
              <a:t>Give colleagues permission to step back and ensure staff are getting/taking their mandated breaks</a:t>
            </a:r>
          </a:p>
          <a:p>
            <a:pPr marL="285750" indent="-285750">
              <a:buFont typeface="Arial" panose="020B0604020202020204" pitchFamily="34" charset="0"/>
              <a:buChar char="•"/>
            </a:pPr>
            <a:r>
              <a:rPr lang="en-GB" dirty="0"/>
              <a:t>You do not need to have all the solutions all the time</a:t>
            </a:r>
          </a:p>
          <a:p>
            <a:pPr marL="285750" indent="-285750">
              <a:buFont typeface="Arial" panose="020B0604020202020204" pitchFamily="34" charset="0"/>
              <a:buChar char="•"/>
            </a:pPr>
            <a:r>
              <a:rPr lang="en-GB" dirty="0"/>
              <a:t>You will need to tolerate and manage uncertainty for yourself and your colleagues</a:t>
            </a:r>
          </a:p>
          <a:p>
            <a:pPr marL="285750" indent="-285750">
              <a:buFont typeface="Arial" panose="020B0604020202020204" pitchFamily="34" charset="0"/>
              <a:buChar char="•"/>
            </a:pPr>
            <a:r>
              <a:rPr lang="en-GB" dirty="0"/>
              <a:t>Your wellbeing is important too, be compassionate towards yourself</a:t>
            </a:r>
          </a:p>
          <a:p>
            <a:pPr marL="285750" indent="-285750">
              <a:buFont typeface="Arial" panose="020B0604020202020204" pitchFamily="34" charset="0"/>
              <a:buChar char="•"/>
            </a:pPr>
            <a:r>
              <a:rPr lang="en-GB" dirty="0"/>
              <a:t>You are best-placed to create a protective environment for your peers </a:t>
            </a:r>
          </a:p>
          <a:p>
            <a:pPr marL="285750" indent="-285750">
              <a:buFont typeface="Arial" panose="020B0604020202020204" pitchFamily="34" charset="0"/>
              <a:buChar char="•"/>
            </a:pPr>
            <a:r>
              <a:rPr lang="en-GB" dirty="0"/>
              <a:t>Communicate regularly and frequently to all staff, in simple clear ways</a:t>
            </a:r>
          </a:p>
          <a:p>
            <a:pPr marL="285750" indent="-285750">
              <a:buFont typeface="Arial" panose="020B0604020202020204" pitchFamily="34" charset="0"/>
              <a:buChar char="•"/>
            </a:pPr>
            <a:r>
              <a:rPr lang="en-GB" dirty="0"/>
              <a:t>Actively encourage expression of concerns and fears. Listen with patience and compassion</a:t>
            </a:r>
          </a:p>
          <a:p>
            <a:pPr marL="3028950" lvl="6" indent="-285750">
              <a:buFont typeface="Arial" panose="020B0604020202020204" pitchFamily="34" charset="0"/>
              <a:buChar char="•"/>
            </a:pPr>
            <a:r>
              <a:rPr lang="en-GB" dirty="0"/>
              <a:t>Experiencing symptoms of stress doesn’t mean you aren’t up to the job, it means you’re human</a:t>
            </a:r>
          </a:p>
          <a:p>
            <a:pPr marL="3028950" lvl="6" indent="-285750">
              <a:buFont typeface="Arial" panose="020B0604020202020204" pitchFamily="34" charset="0"/>
              <a:buChar char="•"/>
            </a:pPr>
            <a:r>
              <a:rPr lang="en-GB" dirty="0"/>
              <a:t>Normalise psychological responses </a:t>
            </a:r>
          </a:p>
          <a:p>
            <a:pPr marL="3028950" lvl="6" indent="-285750">
              <a:buFont typeface="Arial" panose="020B0604020202020204" pitchFamily="34" charset="0"/>
              <a:buChar char="•"/>
            </a:pPr>
            <a:r>
              <a:rPr lang="en-GB" dirty="0"/>
              <a:t>Remember – this situation is unprecedented; it is okay to not be okay</a:t>
            </a:r>
          </a:p>
          <a:p>
            <a:r>
              <a:rPr lang="en-GB" dirty="0">
                <a:cs typeface="Calibri"/>
              </a:rPr>
              <a:t>					(</a:t>
            </a:r>
            <a:r>
              <a:rPr lang="en-GB" i="1" dirty="0">
                <a:cs typeface="Calibri"/>
              </a:rPr>
              <a:t>British Psychological Society, 2020)</a:t>
            </a:r>
            <a:endParaRPr lang="en-GB" dirty="0">
              <a:cs typeface="Calibri"/>
            </a:endParaRPr>
          </a:p>
          <a:p>
            <a:endParaRPr lang="en-GB" dirty="0">
              <a:cs typeface="Calibri"/>
            </a:endParaRPr>
          </a:p>
        </p:txBody>
      </p:sp>
      <p:sp>
        <p:nvSpPr>
          <p:cNvPr id="4" name="object 4"/>
          <p:cNvSpPr/>
          <p:nvPr/>
        </p:nvSpPr>
        <p:spPr>
          <a:xfrm>
            <a:off x="0" y="-19710"/>
            <a:ext cx="9144000" cy="745408"/>
          </a:xfrm>
          <a:prstGeom prst="rect">
            <a:avLst/>
          </a:prstGeom>
          <a:blipFill>
            <a:blip r:embed="rId4" cstate="print"/>
            <a:stretch>
              <a:fillRect/>
            </a:stretch>
          </a:blipFill>
        </p:spPr>
        <p:txBody>
          <a:bodyPr wrap="square" lIns="0" tIns="0" rIns="0" bIns="0" rtlCol="0"/>
          <a:lstStyle/>
          <a:p>
            <a:endParaRPr dirty="0"/>
          </a:p>
        </p:txBody>
      </p:sp>
      <p:sp>
        <p:nvSpPr>
          <p:cNvPr id="5" name="object 5"/>
          <p:cNvSpPr txBox="1">
            <a:spLocks noGrp="1"/>
          </p:cNvSpPr>
          <p:nvPr>
            <p:ph type="title"/>
          </p:nvPr>
        </p:nvSpPr>
        <p:spPr>
          <a:xfrm>
            <a:off x="367195" y="94246"/>
            <a:ext cx="5752780" cy="382156"/>
          </a:xfrm>
          <a:prstGeom prst="rect">
            <a:avLst/>
          </a:prstGeom>
        </p:spPr>
        <p:txBody>
          <a:bodyPr vert="horz" wrap="square" lIns="0" tIns="12700" rIns="0" bIns="0" rtlCol="0" anchor="t">
            <a:spAutoFit/>
          </a:bodyPr>
          <a:lstStyle/>
          <a:p>
            <a:pPr marL="12700">
              <a:spcBef>
                <a:spcPts val="100"/>
              </a:spcBef>
            </a:pPr>
            <a:r>
              <a:rPr lang="en-GB" sz="2400" dirty="0"/>
              <a:t>Leadership and Mental Health First Aid</a:t>
            </a:r>
            <a:endParaRPr sz="2400" dirty="0"/>
          </a:p>
        </p:txBody>
      </p:sp>
      <p:sp>
        <p:nvSpPr>
          <p:cNvPr id="6" name="object 6"/>
          <p:cNvSpPr txBox="1"/>
          <p:nvPr/>
        </p:nvSpPr>
        <p:spPr>
          <a:xfrm>
            <a:off x="8814727" y="143738"/>
            <a:ext cx="154305" cy="330200"/>
          </a:xfrm>
          <a:prstGeom prst="rect">
            <a:avLst/>
          </a:prstGeom>
        </p:spPr>
        <p:txBody>
          <a:bodyPr vert="horz" wrap="square" lIns="0" tIns="12700" rIns="0" bIns="0" rtlCol="0" anchor="t">
            <a:spAutoFit/>
          </a:bodyPr>
          <a:lstStyle/>
          <a:p>
            <a:pPr marL="12700">
              <a:lnSpc>
                <a:spcPct val="100000"/>
              </a:lnSpc>
              <a:spcBef>
                <a:spcPts val="100"/>
              </a:spcBef>
            </a:pPr>
            <a:endParaRPr lang="en-US" sz="2000" dirty="0">
              <a:solidFill>
                <a:srgbClr val="FFFFFF"/>
              </a:solidFill>
              <a:latin typeface="Calibri"/>
              <a:cs typeface="Calibri"/>
            </a:endParaRPr>
          </a:p>
        </p:txBody>
      </p:sp>
      <p:pic>
        <p:nvPicPr>
          <p:cNvPr id="7" name="Picture 6">
            <a:extLst>
              <a:ext uri="{FF2B5EF4-FFF2-40B4-BE49-F238E27FC236}">
                <a16:creationId xmlns:a16="http://schemas.microsoft.com/office/drawing/2014/main" id="{1996C7AE-1F09-4EAC-843E-EFF93E618882}"/>
              </a:ext>
            </a:extLst>
          </p:cNvPr>
          <p:cNvPicPr>
            <a:picLocks noChangeAspect="1"/>
          </p:cNvPicPr>
          <p:nvPr/>
        </p:nvPicPr>
        <p:blipFill>
          <a:blip r:embed="rId5"/>
          <a:stretch>
            <a:fillRect/>
          </a:stretch>
        </p:blipFill>
        <p:spPr>
          <a:xfrm>
            <a:off x="339931" y="4724400"/>
            <a:ext cx="2514599" cy="1408175"/>
          </a:xfrm>
          <a:prstGeom prst="rect">
            <a:avLst/>
          </a:prstGeom>
        </p:spPr>
      </p:pic>
    </p:spTree>
    <p:extLst>
      <p:ext uri="{BB962C8B-B14F-4D97-AF65-F5344CB8AC3E}">
        <p14:creationId xmlns:p14="http://schemas.microsoft.com/office/powerpoint/2010/main" val="2706276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71156" y="6571284"/>
            <a:ext cx="1728470" cy="128270"/>
          </a:xfrm>
          <a:prstGeom prst="rect">
            <a:avLst/>
          </a:prstGeom>
        </p:spPr>
        <p:txBody>
          <a:bodyPr vert="horz" wrap="square" lIns="0" tIns="15240" rIns="0" bIns="0" rtlCol="0">
            <a:spAutoFit/>
          </a:bodyPr>
          <a:lstStyle/>
          <a:p>
            <a:pPr marL="12700">
              <a:lnSpc>
                <a:spcPct val="100000"/>
              </a:lnSpc>
              <a:spcBef>
                <a:spcPts val="120"/>
              </a:spcBef>
            </a:pPr>
            <a:r>
              <a:rPr sz="650" spc="5" dirty="0">
                <a:solidFill>
                  <a:srgbClr val="00ADEE"/>
                </a:solidFill>
                <a:latin typeface="Calibri"/>
                <a:cs typeface="Calibri"/>
              </a:rPr>
              <a:t>The Royal College </a:t>
            </a:r>
            <a:r>
              <a:rPr sz="650" spc="10" dirty="0">
                <a:solidFill>
                  <a:srgbClr val="00ADEE"/>
                </a:solidFill>
                <a:latin typeface="Calibri"/>
                <a:cs typeface="Calibri"/>
              </a:rPr>
              <a:t>of </a:t>
            </a:r>
            <a:r>
              <a:rPr sz="650" spc="5" dirty="0">
                <a:solidFill>
                  <a:srgbClr val="00ADEE"/>
                </a:solidFill>
                <a:latin typeface="Calibri"/>
                <a:cs typeface="Calibri"/>
              </a:rPr>
              <a:t>Midwives </a:t>
            </a:r>
            <a:r>
              <a:rPr sz="650" spc="10" dirty="0">
                <a:solidFill>
                  <a:srgbClr val="004382"/>
                </a:solidFill>
                <a:latin typeface="Calibri"/>
                <a:cs typeface="Calibri"/>
              </a:rPr>
              <a:t>|</a:t>
            </a:r>
            <a:r>
              <a:rPr sz="650" spc="-45" dirty="0">
                <a:solidFill>
                  <a:srgbClr val="004382"/>
                </a:solidFill>
                <a:latin typeface="Calibri"/>
                <a:cs typeface="Calibri"/>
              </a:rPr>
              <a:t> </a:t>
            </a:r>
            <a:r>
              <a:rPr sz="650" spc="5" dirty="0">
                <a:solidFill>
                  <a:srgbClr val="004382"/>
                </a:solidFill>
                <a:latin typeface="Calibri"/>
                <a:cs typeface="Calibri"/>
                <a:hlinkClick r:id="rId3"/>
              </a:rPr>
              <a:t>www.rcm.org.uk</a:t>
            </a:r>
            <a:endParaRPr sz="650" dirty="0">
              <a:latin typeface="Calibri"/>
              <a:cs typeface="Calibri"/>
            </a:endParaRPr>
          </a:p>
        </p:txBody>
      </p:sp>
      <p:sp>
        <p:nvSpPr>
          <p:cNvPr id="3" name="object 3"/>
          <p:cNvSpPr txBox="1"/>
          <p:nvPr/>
        </p:nvSpPr>
        <p:spPr>
          <a:xfrm>
            <a:off x="304801" y="1143000"/>
            <a:ext cx="8394826" cy="3114955"/>
          </a:xfrm>
          <a:prstGeom prst="rect">
            <a:avLst/>
          </a:prstGeom>
        </p:spPr>
        <p:txBody>
          <a:bodyPr vert="horz" wrap="square" lIns="0" tIns="67310" rIns="0" bIns="0" rtlCol="0" anchor="t">
            <a:spAutoFit/>
          </a:bodyPr>
          <a:lstStyle/>
          <a:p>
            <a:endParaRPr lang="en-GB" dirty="0"/>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pPr marL="285750" indent="-285750">
              <a:buFont typeface="Arial"/>
              <a:buChar char="•"/>
            </a:pPr>
            <a:endParaRPr lang="en-GB" dirty="0">
              <a:cs typeface="Calibri"/>
            </a:endParaRPr>
          </a:p>
          <a:p>
            <a:endParaRPr lang="en-GB" dirty="0">
              <a:cs typeface="Calibri"/>
            </a:endParaRPr>
          </a:p>
        </p:txBody>
      </p:sp>
      <p:sp>
        <p:nvSpPr>
          <p:cNvPr id="4" name="object 4"/>
          <p:cNvSpPr/>
          <p:nvPr/>
        </p:nvSpPr>
        <p:spPr>
          <a:xfrm>
            <a:off x="0" y="-19710"/>
            <a:ext cx="9144000" cy="745408"/>
          </a:xfrm>
          <a:prstGeom prst="rect">
            <a:avLst/>
          </a:prstGeom>
          <a:blipFill>
            <a:blip r:embed="rId4" cstate="print"/>
            <a:stretch>
              <a:fillRect/>
            </a:stretch>
          </a:blipFill>
        </p:spPr>
        <p:txBody>
          <a:bodyPr wrap="square" lIns="0" tIns="0" rIns="0" bIns="0" rtlCol="0"/>
          <a:lstStyle/>
          <a:p>
            <a:endParaRPr dirty="0"/>
          </a:p>
        </p:txBody>
      </p:sp>
      <p:sp>
        <p:nvSpPr>
          <p:cNvPr id="5" name="object 5"/>
          <p:cNvSpPr txBox="1">
            <a:spLocks noGrp="1"/>
          </p:cNvSpPr>
          <p:nvPr>
            <p:ph type="title"/>
          </p:nvPr>
        </p:nvSpPr>
        <p:spPr>
          <a:xfrm>
            <a:off x="367195" y="94246"/>
            <a:ext cx="5752780" cy="382156"/>
          </a:xfrm>
          <a:prstGeom prst="rect">
            <a:avLst/>
          </a:prstGeom>
        </p:spPr>
        <p:txBody>
          <a:bodyPr vert="horz" wrap="square" lIns="0" tIns="12700" rIns="0" bIns="0" rtlCol="0" anchor="t">
            <a:spAutoFit/>
          </a:bodyPr>
          <a:lstStyle/>
          <a:p>
            <a:pPr marL="12700">
              <a:spcBef>
                <a:spcPts val="100"/>
              </a:spcBef>
            </a:pPr>
            <a:r>
              <a:rPr lang="en-GB" sz="2400" dirty="0"/>
              <a:t>Group Work: Covid-19 and Mental Health</a:t>
            </a:r>
            <a:endParaRPr sz="2400" dirty="0"/>
          </a:p>
        </p:txBody>
      </p:sp>
      <p:sp>
        <p:nvSpPr>
          <p:cNvPr id="6" name="object 6"/>
          <p:cNvSpPr txBox="1"/>
          <p:nvPr/>
        </p:nvSpPr>
        <p:spPr>
          <a:xfrm>
            <a:off x="8814727" y="143738"/>
            <a:ext cx="154305" cy="330200"/>
          </a:xfrm>
          <a:prstGeom prst="rect">
            <a:avLst/>
          </a:prstGeom>
        </p:spPr>
        <p:txBody>
          <a:bodyPr vert="horz" wrap="square" lIns="0" tIns="12700" rIns="0" bIns="0" rtlCol="0" anchor="t">
            <a:spAutoFit/>
          </a:bodyPr>
          <a:lstStyle/>
          <a:p>
            <a:pPr marL="12700">
              <a:lnSpc>
                <a:spcPct val="100000"/>
              </a:lnSpc>
              <a:spcBef>
                <a:spcPts val="100"/>
              </a:spcBef>
            </a:pPr>
            <a:endParaRPr lang="en-US" sz="2000" dirty="0">
              <a:solidFill>
                <a:srgbClr val="FFFFFF"/>
              </a:solidFill>
              <a:latin typeface="Calibri"/>
              <a:cs typeface="Calibri"/>
            </a:endParaRPr>
          </a:p>
        </p:txBody>
      </p:sp>
      <p:sp>
        <p:nvSpPr>
          <p:cNvPr id="7" name="Rectangle 6">
            <a:extLst>
              <a:ext uri="{FF2B5EF4-FFF2-40B4-BE49-F238E27FC236}">
                <a16:creationId xmlns:a16="http://schemas.microsoft.com/office/drawing/2014/main" id="{A0F91936-B766-4018-A88C-2B47246ECBC5}"/>
              </a:ext>
            </a:extLst>
          </p:cNvPr>
          <p:cNvSpPr/>
          <p:nvPr/>
        </p:nvSpPr>
        <p:spPr>
          <a:xfrm>
            <a:off x="6248400" y="1463262"/>
            <a:ext cx="1828800" cy="838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Anxiety</a:t>
            </a:r>
          </a:p>
        </p:txBody>
      </p:sp>
      <p:sp>
        <p:nvSpPr>
          <p:cNvPr id="8" name="Oval 7">
            <a:extLst>
              <a:ext uri="{FF2B5EF4-FFF2-40B4-BE49-F238E27FC236}">
                <a16:creationId xmlns:a16="http://schemas.microsoft.com/office/drawing/2014/main" id="{05A32A6A-F50C-4B2A-9A82-511E9ABAB725}"/>
              </a:ext>
            </a:extLst>
          </p:cNvPr>
          <p:cNvSpPr/>
          <p:nvPr/>
        </p:nvSpPr>
        <p:spPr>
          <a:xfrm>
            <a:off x="3222636" y="1312155"/>
            <a:ext cx="1745696" cy="1226384"/>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Grief</a:t>
            </a:r>
          </a:p>
        </p:txBody>
      </p:sp>
      <p:sp>
        <p:nvSpPr>
          <p:cNvPr id="9" name="Isosceles Triangle 8">
            <a:extLst>
              <a:ext uri="{FF2B5EF4-FFF2-40B4-BE49-F238E27FC236}">
                <a16:creationId xmlns:a16="http://schemas.microsoft.com/office/drawing/2014/main" id="{512B003F-01C4-415C-910E-42598CD0B796}"/>
              </a:ext>
            </a:extLst>
          </p:cNvPr>
          <p:cNvSpPr/>
          <p:nvPr/>
        </p:nvSpPr>
        <p:spPr>
          <a:xfrm>
            <a:off x="3080341" y="3459448"/>
            <a:ext cx="2303286" cy="904133"/>
          </a:xfrm>
          <a:prstGeom prst="triangle">
            <a:avLst>
              <a:gd name="adj" fmla="val 52163"/>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Sickness</a:t>
            </a:r>
          </a:p>
        </p:txBody>
      </p:sp>
      <p:sp>
        <p:nvSpPr>
          <p:cNvPr id="10" name="Rectangle: Top Corners One Rounded and One Snipped 9">
            <a:extLst>
              <a:ext uri="{FF2B5EF4-FFF2-40B4-BE49-F238E27FC236}">
                <a16:creationId xmlns:a16="http://schemas.microsoft.com/office/drawing/2014/main" id="{0B0DDF77-82D4-4246-B8C5-BDEB862C00FF}"/>
              </a:ext>
            </a:extLst>
          </p:cNvPr>
          <p:cNvSpPr/>
          <p:nvPr/>
        </p:nvSpPr>
        <p:spPr>
          <a:xfrm>
            <a:off x="762000" y="1284891"/>
            <a:ext cx="1447800" cy="613213"/>
          </a:xfrm>
          <a:prstGeom prst="snip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PTSD</a:t>
            </a:r>
          </a:p>
        </p:txBody>
      </p:sp>
      <p:sp>
        <p:nvSpPr>
          <p:cNvPr id="11" name="Rectangle 10">
            <a:extLst>
              <a:ext uri="{FF2B5EF4-FFF2-40B4-BE49-F238E27FC236}">
                <a16:creationId xmlns:a16="http://schemas.microsoft.com/office/drawing/2014/main" id="{17CDAE50-88C0-4FD1-A800-C75A04213C68}"/>
              </a:ext>
            </a:extLst>
          </p:cNvPr>
          <p:cNvSpPr/>
          <p:nvPr/>
        </p:nvSpPr>
        <p:spPr>
          <a:xfrm>
            <a:off x="1277407" y="2718697"/>
            <a:ext cx="1828800" cy="838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Isolation</a:t>
            </a:r>
          </a:p>
        </p:txBody>
      </p:sp>
      <p:sp>
        <p:nvSpPr>
          <p:cNvPr id="12" name="Oval 11">
            <a:extLst>
              <a:ext uri="{FF2B5EF4-FFF2-40B4-BE49-F238E27FC236}">
                <a16:creationId xmlns:a16="http://schemas.microsoft.com/office/drawing/2014/main" id="{00AD016B-7C21-4164-B01B-DA6A3A6D7F34}"/>
              </a:ext>
            </a:extLst>
          </p:cNvPr>
          <p:cNvSpPr/>
          <p:nvPr/>
        </p:nvSpPr>
        <p:spPr>
          <a:xfrm>
            <a:off x="5901321" y="3184380"/>
            <a:ext cx="2490411" cy="1745139"/>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Family Pressures</a:t>
            </a:r>
          </a:p>
        </p:txBody>
      </p:sp>
      <p:sp>
        <p:nvSpPr>
          <p:cNvPr id="13" name="Isosceles Triangle 12">
            <a:extLst>
              <a:ext uri="{FF2B5EF4-FFF2-40B4-BE49-F238E27FC236}">
                <a16:creationId xmlns:a16="http://schemas.microsoft.com/office/drawing/2014/main" id="{828A53D3-C194-4017-9A43-1539E3A4D1BE}"/>
              </a:ext>
            </a:extLst>
          </p:cNvPr>
          <p:cNvSpPr/>
          <p:nvPr/>
        </p:nvSpPr>
        <p:spPr>
          <a:xfrm>
            <a:off x="685800" y="4929519"/>
            <a:ext cx="2536836" cy="904133"/>
          </a:xfrm>
          <a:prstGeom prst="triangle">
            <a:avLst>
              <a:gd name="adj" fmla="val 52163"/>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Depression</a:t>
            </a:r>
          </a:p>
        </p:txBody>
      </p:sp>
      <p:sp>
        <p:nvSpPr>
          <p:cNvPr id="14" name="Rectangle: Top Corners One Rounded and One Snipped 13">
            <a:extLst>
              <a:ext uri="{FF2B5EF4-FFF2-40B4-BE49-F238E27FC236}">
                <a16:creationId xmlns:a16="http://schemas.microsoft.com/office/drawing/2014/main" id="{B1299FBF-B474-4610-B1E3-403C5BA2C61E}"/>
              </a:ext>
            </a:extLst>
          </p:cNvPr>
          <p:cNvSpPr/>
          <p:nvPr/>
        </p:nvSpPr>
        <p:spPr>
          <a:xfrm>
            <a:off x="4473566" y="5513389"/>
            <a:ext cx="2536836" cy="811211"/>
          </a:xfrm>
          <a:prstGeom prst="snip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Staff Burnout/Workplace Stress</a:t>
            </a:r>
          </a:p>
        </p:txBody>
      </p:sp>
    </p:spTree>
    <p:extLst>
      <p:ext uri="{BB962C8B-B14F-4D97-AF65-F5344CB8AC3E}">
        <p14:creationId xmlns:p14="http://schemas.microsoft.com/office/powerpoint/2010/main" val="134611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heel(1)">
                                      <p:cBhvr>
                                        <p:cTn id="10" dur="2000"/>
                                        <p:tgtEl>
                                          <p:spTgt spid="8"/>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heel(1)">
                                      <p:cBhvr>
                                        <p:cTn id="13" dur="2000"/>
                                        <p:tgtEl>
                                          <p:spTgt spid="11"/>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heel(1)">
                                      <p:cBhvr>
                                        <p:cTn id="16" dur="2000"/>
                                        <p:tgtEl>
                                          <p:spTgt spid="9"/>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heel(1)">
                                      <p:cBhvr>
                                        <p:cTn id="19" dur="2000"/>
                                        <p:tgtEl>
                                          <p:spTgt spid="13"/>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heel(1)">
                                      <p:cBhvr>
                                        <p:cTn id="22" dur="2000"/>
                                        <p:tgtEl>
                                          <p:spTgt spid="14"/>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heel(1)">
                                      <p:cBhvr>
                                        <p:cTn id="25" dur="2000"/>
                                        <p:tgtEl>
                                          <p:spTgt spid="12"/>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heel(1)">
                                      <p:cBhvr>
                                        <p:cTn id="2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cm_x0020_author xmlns="72668c49-94ea-40d2-beae-2972e9fa7e00" xsi:nil="true"/>
    <HR_x0020_Forms xmlns="72668c49-94ea-40d2-beae-2972e9fa7e00">Absences</HR_x0020_Forms>
    <Grade xmlns="72668c49-94ea-40d2-beae-2972e9fa7e00">1. Administrative Officer</Grade>
    <CATEGORY1 xmlns="72668c49-94ea-40d2-beae-2972e9fa7e00" xsi:nil="true"/>
    <category0 xmlns="72668c49-94ea-40d2-beae-2972e9fa7e00">BARCLAY CARD</category0>
    <Category xmlns="72668c49-94ea-40d2-beae-2972e9fa7e00">Business Continuity Planning</Category>
    <TaxCatchAll xmlns="27748eab-0dbd-4733-9124-bc232bc1c31e"/>
    <_x0030_1_x002e_01_x002e_2016 xmlns="72668c49-94ea-40d2-beae-2972e9fa7e00" xsi:nil="true"/>
    <PublishingExpirationDate xmlns="http://schemas.microsoft.com/sharepoint/v3" xsi:nil="true"/>
    <PublishingStartDate xmlns="http://schemas.microsoft.com/sharepoint/v3" xsi:nil="true"/>
    <i597d6eeb84842e3a6bbc8c9cd5a66ed xmlns="72668c49-94ea-40d2-beae-2972e9fa7e00">
      <Terms xmlns="http://schemas.microsoft.com/office/infopath/2007/PartnerControls"/>
    </i597d6eeb84842e3a6bbc8c9cd5a66ed>
    <ReviewDate xmlns="72668c49-94ea-40d2-beae-2972e9fa7e0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BC8F2A7E07D1842A196F09D433F46C7" ma:contentTypeVersion="37" ma:contentTypeDescription="Create a new document." ma:contentTypeScope="" ma:versionID="cb8f1b0f8c8b7148f80406716984f210">
  <xsd:schema xmlns:xsd="http://www.w3.org/2001/XMLSchema" xmlns:xs="http://www.w3.org/2001/XMLSchema" xmlns:p="http://schemas.microsoft.com/office/2006/metadata/properties" xmlns:ns1="http://schemas.microsoft.com/sharepoint/v3" xmlns:ns2="72668c49-94ea-40d2-beae-2972e9fa7e00" xmlns:ns3="27748eab-0dbd-4733-9124-bc232bc1c31e" targetNamespace="http://schemas.microsoft.com/office/2006/metadata/properties" ma:root="true" ma:fieldsID="a5f9d6a8f7f9f181b9d8f964948d8bdd" ns1:_="" ns2:_="" ns3:_="">
    <xsd:import namespace="http://schemas.microsoft.com/sharepoint/v3"/>
    <xsd:import namespace="72668c49-94ea-40d2-beae-2972e9fa7e00"/>
    <xsd:import namespace="27748eab-0dbd-4733-9124-bc232bc1c31e"/>
    <xsd:element name="properties">
      <xsd:complexType>
        <xsd:sequence>
          <xsd:element name="documentManagement">
            <xsd:complexType>
              <xsd:all>
                <xsd:element ref="ns2:HR_x0020_Forms" minOccurs="0"/>
                <xsd:element ref="ns2:i597d6eeb84842e3a6bbc8c9cd5a66ed" minOccurs="0"/>
                <xsd:element ref="ns3:TaxCatchAll" minOccurs="0"/>
                <xsd:element ref="ns1:PublishingStartDate" minOccurs="0"/>
                <xsd:element ref="ns1:PublishingExpirationDate" minOccurs="0"/>
                <xsd:element ref="ns2:rcm_x0020_author" minOccurs="0"/>
                <xsd:element ref="ns2:category0"/>
                <xsd:element ref="ns2:Grade"/>
                <xsd:element ref="ns2:Category"/>
                <xsd:element ref="ns2:_x0030_1_x002e_01_x002e_2016" minOccurs="0"/>
                <xsd:element ref="ns2:CATEGORY1" minOccurs="0"/>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Review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2"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3"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2668c49-94ea-40d2-beae-2972e9fa7e00" elementFormDefault="qualified">
    <xsd:import namespace="http://schemas.microsoft.com/office/2006/documentManagement/types"/>
    <xsd:import namespace="http://schemas.microsoft.com/office/infopath/2007/PartnerControls"/>
    <xsd:element name="HR_x0020_Forms" ma:index="8" nillable="true" ma:displayName="HR Forms" ma:default="Absences" ma:format="Dropdown" ma:internalName="HR_x0020_Forms" ma:readOnly="false">
      <xsd:simpleType>
        <xsd:union memberTypes="dms:Text">
          <xsd:simpleType>
            <xsd:restriction base="dms:Choice">
              <xsd:enumeration value="Absences"/>
              <xsd:enumeration value="General"/>
              <xsd:enumeration value="Leavers"/>
              <xsd:enumeration value="Personal Information"/>
              <xsd:enumeration value="Probation"/>
              <xsd:enumeration value="Recruitment"/>
              <xsd:enumeration value="Starters"/>
              <xsd:enumeration value="Leavers"/>
              <xsd:enumeration value="Training"/>
            </xsd:restriction>
          </xsd:simpleType>
        </xsd:union>
      </xsd:simpleType>
    </xsd:element>
    <xsd:element name="i597d6eeb84842e3a6bbc8c9cd5a66ed" ma:index="10" nillable="true" ma:taxonomy="true" ma:internalName="i597d6eeb84842e3a6bbc8c9cd5a66ed" ma:taxonomyFieldName="RCM_x0020_Thesaurus" ma:displayName="RCM Thesaurus" ma:indexed="true" ma:readOnly="false" ma:fieldId="{2597d6ee-b848-42e3-a6bb-c8c9cd5a66ed}" ma:sspId="909be131-e051-4104-a245-9491c2d76341" ma:termSetId="f05642a1-f0fb-4fa9-b2c7-1241f217e644" ma:anchorId="00000000-0000-0000-0000-000000000000" ma:open="false" ma:isKeyword="false">
      <xsd:complexType>
        <xsd:sequence>
          <xsd:element ref="pc:Terms" minOccurs="0" maxOccurs="1"/>
        </xsd:sequence>
      </xsd:complexType>
    </xsd:element>
    <xsd:element name="rcm_x0020_author" ma:index="14" nillable="true" ma:displayName="rcm author" ma:internalName="rcm_x0020_author" ma:readOnly="false">
      <xsd:simpleType>
        <xsd:restriction base="dms:Text">
          <xsd:maxLength value="255"/>
        </xsd:restriction>
      </xsd:simpleType>
    </xsd:element>
    <xsd:element name="category0" ma:index="15" ma:displayName="category" ma:default="BARCLAY CARD" ma:format="Dropdown" ma:internalName="category0" ma:readOnly="false">
      <xsd:simpleType>
        <xsd:restriction base="dms:Choice">
          <xsd:enumeration value="BARCLAY CARD"/>
          <xsd:enumeration value="EXPENSES CLAIM FORMS"/>
          <xsd:enumeration value="PAY DAY DATES"/>
          <xsd:enumeration value="BACS PAYMENT DATES"/>
          <xsd:enumeration value="ANNUAL REPORTS AND ACCOUNTS PAPERS"/>
          <xsd:enumeration value="PENSIONS DOCUMENTS"/>
          <xsd:enumeration value="MISCELLANEOUS"/>
          <xsd:enumeration value="STANDING FINANCIAL INSTRUCTIONS"/>
        </xsd:restriction>
      </xsd:simpleType>
    </xsd:element>
    <xsd:element name="Grade" ma:index="16" ma:displayName="Grade" ma:default="1. Administrative Officer" ma:format="Dropdown" ma:internalName="Grade" ma:readOnly="false">
      <xsd:simpleType>
        <xsd:restriction base="dms:Choice">
          <xsd:enumeration value="1. Administrative Officer"/>
          <xsd:enumeration value="2. Administrator"/>
          <xsd:enumeration value="3. Organiser"/>
          <xsd:enumeration value="4. Advisor"/>
          <xsd:enumeration value="5. Head ofs"/>
          <xsd:enumeration value="6. Country Directors"/>
          <xsd:enumeration value="7. Directors"/>
        </xsd:restriction>
      </xsd:simpleType>
    </xsd:element>
    <xsd:element name="Category" ma:index="17" ma:displayName="Category" ma:default="Business Continuity Planning" ma:format="Dropdown" ma:internalName="Category" ma:readOnly="false">
      <xsd:simpleType>
        <xsd:restriction base="dms:Choice">
          <xsd:enumeration value="n/a"/>
          <xsd:enumeration value="Business Continuity Planning"/>
          <xsd:enumeration value="Risk Register"/>
          <xsd:enumeration value="Budgets"/>
          <xsd:enumeration value="Corporate Policies"/>
          <xsd:enumeration value="Contracts"/>
        </xsd:restriction>
      </xsd:simpleType>
    </xsd:element>
    <xsd:element name="_x0030_1_x002e_01_x002e_2016" ma:index="18" nillable="true" ma:displayName="01.01.2016" ma:internalName="_x0030_1_x002e_01_x002e_2016" ma:readOnly="false">
      <xsd:simpleType>
        <xsd:restriction base="dms:Text">
          <xsd:maxLength value="255"/>
        </xsd:restriction>
      </xsd:simpleType>
    </xsd:element>
    <xsd:element name="CATEGORY1" ma:index="19" nillable="true" ma:displayName="CATEGORY" ma:description="MOBILE PHONE&#10;RECEPTION&#10;OFFICE TELEPHONE AND DIRECTORY&#10;" ma:internalName="CATEGORY1" ma:readOnly="false">
      <xsd:simpleType>
        <xsd:restriction base="dms:Text">
          <xsd:maxLength value="255"/>
        </xsd:restriction>
      </xsd:simpleType>
    </xsd:element>
    <xsd:element name="MediaServiceMetadata" ma:index="20" nillable="true" ma:displayName="MediaServiceMetadata" ma:hidden="true" ma:internalName="MediaServiceMetadata" ma:readOnly="true">
      <xsd:simpleType>
        <xsd:restriction base="dms:Note"/>
      </xsd:simpleType>
    </xsd:element>
    <xsd:element name="MediaServiceFastMetadata" ma:index="21" nillable="true" ma:displayName="MediaServiceFastMetadata" ma:hidden="true" ma:internalName="MediaServiceFastMetadata" ma:readOnly="true">
      <xsd:simpleType>
        <xsd:restriction base="dms:Note"/>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ServiceAutoTags" ma:index="26" nillable="true" ma:displayName="Tags" ma:internalName="MediaServiceAutoTags" ma:readOnly="true">
      <xsd:simpleType>
        <xsd:restriction base="dms:Text"/>
      </xsd:simpleType>
    </xsd:element>
    <xsd:element name="MediaServiceOCR" ma:index="27" nillable="true" ma:displayName="Extracted Text" ma:internalName="MediaServiceOCR" ma:readOnly="true">
      <xsd:simpleType>
        <xsd:restriction base="dms:Note">
          <xsd:maxLength value="255"/>
        </xsd:restriction>
      </xsd:simpleType>
    </xsd:element>
    <xsd:element name="MediaServiceGenerationTime" ma:index="28" nillable="true" ma:displayName="MediaServiceGenerationTime" ma:hidden="true" ma:internalName="MediaServiceGenerationTime" ma:readOnly="true">
      <xsd:simpleType>
        <xsd:restriction base="dms:Text"/>
      </xsd:simpleType>
    </xsd:element>
    <xsd:element name="MediaServiceEventHashCode" ma:index="29" nillable="true" ma:displayName="MediaServiceEventHashCode" ma:hidden="true" ma:internalName="MediaServiceEventHashCode" ma:readOnly="true">
      <xsd:simpleType>
        <xsd:restriction base="dms:Text"/>
      </xsd:simpleType>
    </xsd:element>
    <xsd:element name="ReviewDate" ma:index="30" nillable="true" ma:displayName="Review Date" ma:description="Date that this policy or procedure is due to be reviewed" ma:format="DateOnly" ma:internalName="Review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7748eab-0dbd-4733-9124-bc232bc1c31e" elementFormDefault="qualified">
    <xsd:import namespace="http://schemas.microsoft.com/office/2006/documentManagement/types"/>
    <xsd:import namespace="http://schemas.microsoft.com/office/infopath/2007/PartnerControls"/>
    <xsd:element name="TaxCatchAll" ma:index="11" nillable="true" ma:displayName="Taxonomy Catch All Column" ma:hidden="true" ma:list="{333de2a9-e322-4d8b-be06-c06bb28360c3}" ma:internalName="TaxCatchAll" ma:showField="CatchAllData" ma:web="27748eab-0dbd-4733-9124-bc232bc1c31e">
      <xsd:complexType>
        <xsd:complexContent>
          <xsd:extension base="dms:MultiChoiceLookup">
            <xsd:sequence>
              <xsd:element name="Value" type="dms:Lookup" maxOccurs="unbounded" minOccurs="0" nillable="true"/>
            </xsd:sequence>
          </xsd:extension>
        </xsd:complexContent>
      </xsd:complexType>
    </xsd:element>
    <xsd:element name="SharedWithUsers" ma:index="2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7DBB76-3DF7-4A9E-9846-88480B815A18}">
  <ds:schemaRefs>
    <ds:schemaRef ds:uri="6218558b-1012-4450-899a-ff091084d047"/>
    <ds:schemaRef ds:uri="http://purl.org/dc/elements/1.1/"/>
    <ds:schemaRef ds:uri="545039a2-9d07-4337-9b3e-29918b86a3d6"/>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A4FFAC16-03A6-4364-9B7A-DB4D0C9889E4}">
  <ds:schemaRefs>
    <ds:schemaRef ds:uri="http://schemas.microsoft.com/sharepoint/v3/contenttype/forms"/>
  </ds:schemaRefs>
</ds:datastoreItem>
</file>

<file path=customXml/itemProps3.xml><?xml version="1.0" encoding="utf-8"?>
<ds:datastoreItem xmlns:ds="http://schemas.openxmlformats.org/officeDocument/2006/customXml" ds:itemID="{72B15BAE-A519-4C1D-A829-723E281C3E30}"/>
</file>

<file path=docProps/app.xml><?xml version="1.0" encoding="utf-8"?>
<Properties xmlns="http://schemas.openxmlformats.org/officeDocument/2006/extended-properties" xmlns:vt="http://schemas.openxmlformats.org/officeDocument/2006/docPropsVTypes">
  <Template/>
  <TotalTime>541</TotalTime>
  <Words>2841</Words>
  <Application>Microsoft Office PowerPoint</Application>
  <PresentationFormat>On-screen Show (4:3)</PresentationFormat>
  <Paragraphs>278</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Mental Health First Aid</vt:lpstr>
      <vt:lpstr>What is a Mental Health First Aider?</vt:lpstr>
      <vt:lpstr>Skills of a Mental Health First Aider</vt:lpstr>
      <vt:lpstr>Why is Mental Health Important?</vt:lpstr>
      <vt:lpstr>Group Work: Signs that your colleagues are under stress</vt:lpstr>
      <vt:lpstr>Group Work: How can you make a difference?</vt:lpstr>
      <vt:lpstr>Talking Tips</vt:lpstr>
      <vt:lpstr>Leadership and Mental Health First Aid</vt:lpstr>
      <vt:lpstr>Group Work: Covid-19 and Mental Health</vt:lpstr>
      <vt:lpstr>Covid-19 and Mental Health (Cont.)</vt:lpstr>
      <vt:lpstr>Caring for You</vt:lpstr>
      <vt:lpstr>Additional Resources</vt:lpstr>
      <vt:lpstr>Additional Resources (Cont.)</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 Presentation Template Year of the Midwfe - Red</dc:title>
  <dc:creator>Maskie Maskall</dc:creator>
  <cp:lastModifiedBy>Rae Trotter</cp:lastModifiedBy>
  <cp:revision>78</cp:revision>
  <cp:lastPrinted>2020-06-29T12:52:30Z</cp:lastPrinted>
  <dcterms:created xsi:type="dcterms:W3CDTF">2020-02-24T14:47:54Z</dcterms:created>
  <dcterms:modified xsi:type="dcterms:W3CDTF">2020-06-29T14:34:45Z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2020-02-24T00:00:00Z</vt:filetime>
  </property>
  <property fmtid="{D5CDD505-2E9C-101B-9397-08002B2CF9AE}" pid="3" name="Creator">
    <vt:lpwstr>Microsoft® PowerPoint® for Office 365</vt:lpwstr>
  </property>
  <property fmtid="{D5CDD505-2E9C-101B-9397-08002B2CF9AE}" pid="4" name="LastSaved">
    <vt:filetime>2020-02-24T00:00:00Z</vt:filetime>
  </property>
  <property fmtid="{D5CDD505-2E9C-101B-9397-08002B2CF9AE}" pid="5" name="ContentTypeId">
    <vt:lpwstr>0x0101009BC8F2A7E07D1842A196F09D433F46C7</vt:lpwstr>
  </property>
</Properties>
</file>