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7" r:id="rId5"/>
    <p:sldId id="310" r:id="rId6"/>
    <p:sldId id="291" r:id="rId7"/>
    <p:sldId id="294" r:id="rId8"/>
    <p:sldId id="297" r:id="rId9"/>
    <p:sldId id="307" r:id="rId10"/>
    <p:sldId id="295" r:id="rId11"/>
    <p:sldId id="296" r:id="rId12"/>
    <p:sldId id="302" r:id="rId13"/>
    <p:sldId id="293" r:id="rId14"/>
    <p:sldId id="292" r:id="rId15"/>
    <p:sldId id="298" r:id="rId16"/>
    <p:sldId id="299" r:id="rId17"/>
    <p:sldId id="301" r:id="rId18"/>
    <p:sldId id="306" r:id="rId19"/>
    <p:sldId id="303" r:id="rId20"/>
    <p:sldId id="305" r:id="rId21"/>
    <p:sldId id="309" r:id="rId22"/>
    <p:sldId id="308" r:id="rId23"/>
    <p:sldId id="304" r:id="rId24"/>
    <p:sldId id="290" r:id="rId25"/>
  </p:sldIdLst>
  <p:sldSz cx="9144000" cy="6858000" type="screen4x3"/>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C95"/>
    <a:srgbClr val="004382"/>
    <a:srgbClr val="7EC8E4"/>
    <a:srgbClr val="BCE2EE"/>
    <a:srgbClr val="702285"/>
    <a:srgbClr val="71273D"/>
    <a:srgbClr val="66BC04"/>
    <a:srgbClr val="FF7900"/>
    <a:srgbClr val="00396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8" d="100"/>
          <a:sy n="88" d="100"/>
        </p:scale>
        <p:origin x="885" y="60"/>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3"/>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sz="quarter" idx="1"/>
          </p:nvPr>
        </p:nvSpPr>
        <p:spPr>
          <a:xfrm>
            <a:off x="3889109" y="0"/>
            <a:ext cx="2975240" cy="499903"/>
          </a:xfrm>
          <a:prstGeom prst="rect">
            <a:avLst/>
          </a:prstGeom>
        </p:spPr>
        <p:txBody>
          <a:bodyPr vert="horz" lIns="96350" tIns="48175" rIns="96350" bIns="48175" rtlCol="0"/>
          <a:lstStyle>
            <a:lvl1pPr algn="r">
              <a:defRPr sz="1300"/>
            </a:lvl1pPr>
          </a:lstStyle>
          <a:p>
            <a:fld id="{5854F259-2A98-0846-8AAE-3B1F25109057}" type="datetimeFigureOut">
              <a:t>1/29/2020</a:t>
            </a:fld>
            <a:endParaRPr lang="en-US"/>
          </a:p>
        </p:txBody>
      </p:sp>
      <p:sp>
        <p:nvSpPr>
          <p:cNvPr id="4" name="Footer Placeholder 3"/>
          <p:cNvSpPr>
            <a:spLocks noGrp="1"/>
          </p:cNvSpPr>
          <p:nvPr>
            <p:ph type="ftr" sz="quarter" idx="2"/>
          </p:nvPr>
        </p:nvSpPr>
        <p:spPr>
          <a:xfrm>
            <a:off x="0" y="9496437"/>
            <a:ext cx="2975240" cy="499903"/>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p:cNvSpPr>
            <a:spLocks noGrp="1"/>
          </p:cNvSpPr>
          <p:nvPr>
            <p:ph type="sldNum" sz="quarter" idx="3"/>
          </p:nvPr>
        </p:nvSpPr>
        <p:spPr>
          <a:xfrm>
            <a:off x="3889109" y="9496437"/>
            <a:ext cx="2975240" cy="499903"/>
          </a:xfrm>
          <a:prstGeom prst="rect">
            <a:avLst/>
          </a:prstGeom>
        </p:spPr>
        <p:txBody>
          <a:bodyPr vert="horz" lIns="96350" tIns="48175" rIns="96350" bIns="48175" rtlCol="0" anchor="b"/>
          <a:lstStyle>
            <a:lvl1pPr algn="r">
              <a:defRPr sz="13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3"/>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89109" y="0"/>
            <a:ext cx="2975240" cy="499903"/>
          </a:xfrm>
          <a:prstGeom prst="rect">
            <a:avLst/>
          </a:prstGeom>
        </p:spPr>
        <p:txBody>
          <a:bodyPr vert="horz" lIns="96350" tIns="48175" rIns="96350" bIns="48175" rtlCol="0"/>
          <a:lstStyle>
            <a:lvl1pPr algn="r">
              <a:defRPr sz="1300"/>
            </a:lvl1pPr>
          </a:lstStyle>
          <a:p>
            <a:fld id="{3BED5DA9-F6D6-5843-9EB0-D9441C280527}" type="datetimeFigureOut">
              <a:t>1/29/2020</a:t>
            </a:fld>
            <a:endParaRPr lang="en-US"/>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594" y="4749086"/>
            <a:ext cx="5492750" cy="4499134"/>
          </a:xfrm>
          <a:prstGeom prst="rect">
            <a:avLst/>
          </a:prstGeom>
        </p:spPr>
        <p:txBody>
          <a:bodyPr vert="horz" lIns="96350" tIns="48175" rIns="96350" bIns="4817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96437"/>
            <a:ext cx="2975240" cy="499903"/>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89109" y="9496437"/>
            <a:ext cx="2975240" cy="499903"/>
          </a:xfrm>
          <a:prstGeom prst="rect">
            <a:avLst/>
          </a:prstGeom>
        </p:spPr>
        <p:txBody>
          <a:bodyPr vert="horz" lIns="96350" tIns="48175" rIns="96350" bIns="48175" rtlCol="0" anchor="b"/>
          <a:lstStyle>
            <a:lvl1pPr algn="r">
              <a:defRPr sz="13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1</a:t>
            </a:fld>
            <a:endParaRPr lang="en-GB"/>
          </a:p>
        </p:txBody>
      </p:sp>
    </p:spTree>
    <p:extLst>
      <p:ext uri="{BB962C8B-B14F-4D97-AF65-F5344CB8AC3E}">
        <p14:creationId xmlns:p14="http://schemas.microsoft.com/office/powerpoint/2010/main" val="54839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them into small groups</a:t>
            </a:r>
            <a:r>
              <a:rPr lang="en-GB" baseline="0" dirty="0"/>
              <a:t> and ask them these questions, take about 3-4 minutes for each one – then get to hear back from them. </a:t>
            </a:r>
          </a:p>
          <a:p>
            <a:r>
              <a:rPr lang="en-GB" baseline="0" dirty="0"/>
              <a:t>Are all levels saying the same thing or does hierarchy and or experience make a difference?</a:t>
            </a:r>
            <a:endParaRPr lang="en-GB" dirty="0"/>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11</a:t>
            </a:fld>
            <a:endParaRPr lang="en-GB"/>
          </a:p>
        </p:txBody>
      </p:sp>
    </p:spTree>
    <p:extLst>
      <p:ext uri="{BB962C8B-B14F-4D97-AF65-F5344CB8AC3E}">
        <p14:creationId xmlns:p14="http://schemas.microsoft.com/office/powerpoint/2010/main" val="387618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groups discuss what changes you can make to influence change of culture in the workplace.</a:t>
            </a:r>
          </a:p>
        </p:txBody>
      </p:sp>
      <p:sp>
        <p:nvSpPr>
          <p:cNvPr id="4" name="Slide Number Placeholder 3"/>
          <p:cNvSpPr>
            <a:spLocks noGrp="1"/>
          </p:cNvSpPr>
          <p:nvPr>
            <p:ph type="sldNum" sz="quarter" idx="10"/>
          </p:nvPr>
        </p:nvSpPr>
        <p:spPr/>
        <p:txBody>
          <a:bodyPr/>
          <a:lstStyle/>
          <a:p>
            <a:fld id="{5E3801CD-FE76-8045-AC4D-708E49E4621C}" type="slidenum">
              <a:rPr lang="en-GB" smtClean="0"/>
              <a:t>12</a:t>
            </a:fld>
            <a:endParaRPr lang="en-GB"/>
          </a:p>
        </p:txBody>
      </p:sp>
    </p:spTree>
    <p:extLst>
      <p:ext uri="{BB962C8B-B14F-4D97-AF65-F5344CB8AC3E}">
        <p14:creationId xmlns:p14="http://schemas.microsoft.com/office/powerpoint/2010/main" val="281201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respond to their experiences and that is seen as their</a:t>
            </a:r>
            <a:r>
              <a:rPr lang="en-GB" baseline="0" dirty="0"/>
              <a:t> “norm”</a:t>
            </a:r>
          </a:p>
          <a:p>
            <a:r>
              <a:rPr lang="en-GB" baseline="0" dirty="0"/>
              <a:t>For example if you experience a workplace where staff are not listened to, then it becomes their belief that that is how it is, their actions relate to their experiences and beliefs and the result is that the person doesn’t challenge, ask questions or offer advice.</a:t>
            </a:r>
          </a:p>
          <a:p>
            <a:endParaRPr lang="en-GB" baseline="0" dirty="0"/>
          </a:p>
          <a:p>
            <a:r>
              <a:rPr lang="en-GB" baseline="0" dirty="0"/>
              <a:t>However, if the experience is supportive, encouraging </a:t>
            </a:r>
            <a:r>
              <a:rPr lang="en-GB" baseline="0" dirty="0" err="1"/>
              <a:t>etc</a:t>
            </a:r>
            <a:r>
              <a:rPr lang="en-GB" baseline="0" dirty="0"/>
              <a:t> then the belief will be that this is a positive environment, actions will follow and the results will be positive and supportive. Midwives know this when they are caring for women but do not necessarily recognise it when they think about their workplace.</a:t>
            </a:r>
          </a:p>
          <a:p>
            <a:r>
              <a:rPr lang="en-GB" baseline="0" dirty="0"/>
              <a:t>However, it is everyone’s responsibility to ensure that the culture presents a positive experience. Misery and moaning is very contagious. </a:t>
            </a:r>
          </a:p>
          <a:p>
            <a:endParaRPr lang="en-GB" baseline="0" dirty="0"/>
          </a:p>
          <a:p>
            <a:r>
              <a:rPr lang="en-GB" baseline="0" dirty="0"/>
              <a:t>Relate an example of something that’s been accepted as the norm/what everybody believes the way things are done. Breaks a good example-accepted that non taken-never allocated. Or </a:t>
            </a:r>
            <a:r>
              <a:rPr lang="en-GB" baseline="0" dirty="0" err="1"/>
              <a:t>conversley</a:t>
            </a:r>
            <a:r>
              <a:rPr lang="en-GB" baseline="0" dirty="0"/>
              <a:t> same staff allocated and others not.</a:t>
            </a:r>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13</a:t>
            </a:fld>
            <a:endParaRPr lang="en-GB"/>
          </a:p>
        </p:txBody>
      </p:sp>
    </p:spTree>
    <p:extLst>
      <p:ext uri="{BB962C8B-B14F-4D97-AF65-F5344CB8AC3E}">
        <p14:creationId xmlns:p14="http://schemas.microsoft.com/office/powerpoint/2010/main" val="337762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local quotes here  Think about quotes that you have heard.</a:t>
            </a:r>
          </a:p>
        </p:txBody>
      </p:sp>
      <p:sp>
        <p:nvSpPr>
          <p:cNvPr id="4" name="Slide Number Placeholder 3"/>
          <p:cNvSpPr>
            <a:spLocks noGrp="1"/>
          </p:cNvSpPr>
          <p:nvPr>
            <p:ph type="sldNum" sz="quarter" idx="10"/>
          </p:nvPr>
        </p:nvSpPr>
        <p:spPr/>
        <p:txBody>
          <a:bodyPr/>
          <a:lstStyle/>
          <a:p>
            <a:fld id="{5E3801CD-FE76-8045-AC4D-708E49E4621C}" type="slidenum">
              <a:rPr lang="en-GB" smtClean="0"/>
              <a:t>14</a:t>
            </a:fld>
            <a:endParaRPr lang="en-GB"/>
          </a:p>
        </p:txBody>
      </p:sp>
    </p:spTree>
    <p:extLst>
      <p:ext uri="{BB962C8B-B14F-4D97-AF65-F5344CB8AC3E}">
        <p14:creationId xmlns:p14="http://schemas.microsoft.com/office/powerpoint/2010/main" val="87141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minute to reflect on this slide. How do your colleagues see you?</a:t>
            </a:r>
          </a:p>
        </p:txBody>
      </p:sp>
      <p:sp>
        <p:nvSpPr>
          <p:cNvPr id="4" name="Slide Number Placeholder 3"/>
          <p:cNvSpPr>
            <a:spLocks noGrp="1"/>
          </p:cNvSpPr>
          <p:nvPr>
            <p:ph type="sldNum" sz="quarter" idx="10"/>
          </p:nvPr>
        </p:nvSpPr>
        <p:spPr/>
        <p:txBody>
          <a:bodyPr/>
          <a:lstStyle/>
          <a:p>
            <a:fld id="{5E3801CD-FE76-8045-AC4D-708E49E4621C}" type="slidenum">
              <a:rPr lang="en-GB" smtClean="0"/>
              <a:t>15</a:t>
            </a:fld>
            <a:endParaRPr lang="en-GB"/>
          </a:p>
        </p:txBody>
      </p:sp>
    </p:spTree>
    <p:extLst>
      <p:ext uri="{BB962C8B-B14F-4D97-AF65-F5344CB8AC3E}">
        <p14:creationId xmlns:p14="http://schemas.microsoft.com/office/powerpoint/2010/main" val="326637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group work.</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16</a:t>
            </a:fld>
            <a:endParaRPr lang="en-GB"/>
          </a:p>
        </p:txBody>
      </p:sp>
    </p:spTree>
    <p:extLst>
      <p:ext uri="{BB962C8B-B14F-4D97-AF65-F5344CB8AC3E}">
        <p14:creationId xmlns:p14="http://schemas.microsoft.com/office/powerpoint/2010/main" val="364014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Action from </a:t>
            </a:r>
          </a:p>
          <a:p>
            <a:r>
              <a:rPr lang="en-GB" sz="1300" dirty="0"/>
              <a:t>Actions from National SPF </a:t>
            </a:r>
          </a:p>
          <a:p>
            <a:r>
              <a:rPr lang="en-GB" sz="1300" dirty="0"/>
              <a:t>For all NHS organisations to undertake preparatory actions then make a pledge for how they will tackle Bullying in their organisations.</a:t>
            </a:r>
          </a:p>
          <a:p>
            <a:r>
              <a:rPr lang="en-GB" sz="1300" dirty="0"/>
              <a:t> To achieve measurable change at national level by 2020. </a:t>
            </a:r>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17</a:t>
            </a:fld>
            <a:endParaRPr lang="en-GB"/>
          </a:p>
        </p:txBody>
      </p:sp>
    </p:spTree>
    <p:extLst>
      <p:ext uri="{BB962C8B-B14F-4D97-AF65-F5344CB8AC3E}">
        <p14:creationId xmlns:p14="http://schemas.microsoft.com/office/powerpoint/2010/main" val="218033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Trust Values</a:t>
            </a:r>
          </a:p>
          <a:p>
            <a:r>
              <a:rPr lang="en-GB" dirty="0"/>
              <a:t>Prioritise</a:t>
            </a:r>
            <a:r>
              <a:rPr lang="en-GB" baseline="0" dirty="0"/>
              <a:t> people-treat people with kindness and dignity-Practise Effectively-respect the skills and expertise of colleagues-work with colleagues-Promote professionalism and Trust-be aware of your behaviour-act as a role model for students.</a:t>
            </a:r>
          </a:p>
          <a:p>
            <a:r>
              <a:rPr lang="en-GB" baseline="0" dirty="0"/>
              <a:t>HR Policies-dignity at work-Whistleblowing-Freedom to speak up guardian.</a:t>
            </a:r>
          </a:p>
          <a:p>
            <a:r>
              <a:rPr lang="en-GB" baseline="0" dirty="0"/>
              <a:t>RCM rep</a:t>
            </a:r>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20</a:t>
            </a:fld>
            <a:endParaRPr lang="en-GB"/>
          </a:p>
        </p:txBody>
      </p:sp>
    </p:spTree>
    <p:extLst>
      <p:ext uri="{BB962C8B-B14F-4D97-AF65-F5344CB8AC3E}">
        <p14:creationId xmlns:p14="http://schemas.microsoft.com/office/powerpoint/2010/main" val="129369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21</a:t>
            </a:fld>
            <a:endParaRPr lang="en-GB"/>
          </a:p>
        </p:txBody>
      </p:sp>
    </p:spTree>
    <p:extLst>
      <p:ext uri="{BB962C8B-B14F-4D97-AF65-F5344CB8AC3E}">
        <p14:creationId xmlns:p14="http://schemas.microsoft.com/office/powerpoint/2010/main" val="127830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them to think about the unit’s philosophy and culture – is</a:t>
            </a:r>
            <a:r>
              <a:rPr lang="en-GB" baseline="0" dirty="0"/>
              <a:t> the mission statement reflected in day to day activities?</a:t>
            </a:r>
          </a:p>
          <a:p>
            <a:r>
              <a:rPr lang="en-GB" baseline="0" dirty="0"/>
              <a:t>Is there a culture of openness where all views are considered?</a:t>
            </a:r>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3</a:t>
            </a:fld>
            <a:endParaRPr lang="en-GB"/>
          </a:p>
        </p:txBody>
      </p:sp>
    </p:spTree>
    <p:extLst>
      <p:ext uri="{BB962C8B-B14F-4D97-AF65-F5344CB8AC3E}">
        <p14:creationId xmlns:p14="http://schemas.microsoft.com/office/powerpoint/2010/main" val="228490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C&amp;H 19% Midwives reported B&amp;H in NHS Staff Survey 2016</a:t>
            </a:r>
          </a:p>
        </p:txBody>
      </p:sp>
      <p:sp>
        <p:nvSpPr>
          <p:cNvPr id="4" name="Slide Number Placeholder 3"/>
          <p:cNvSpPr>
            <a:spLocks noGrp="1"/>
          </p:cNvSpPr>
          <p:nvPr>
            <p:ph type="sldNum" sz="quarter" idx="10"/>
          </p:nvPr>
        </p:nvSpPr>
        <p:spPr/>
        <p:txBody>
          <a:bodyPr/>
          <a:lstStyle/>
          <a:p>
            <a:fld id="{5E3801CD-FE76-8045-AC4D-708E49E4621C}" type="slidenum">
              <a:rPr lang="en-GB" smtClean="0"/>
              <a:t>4</a:t>
            </a:fld>
            <a:endParaRPr lang="en-GB"/>
          </a:p>
        </p:txBody>
      </p:sp>
    </p:spTree>
    <p:extLst>
      <p:ext uri="{BB962C8B-B14F-4D97-AF65-F5344CB8AC3E}">
        <p14:creationId xmlns:p14="http://schemas.microsoft.com/office/powerpoint/2010/main" val="237786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answers on the post it notes as a large group. Then get them to discuss in groups how this affects their (or colleagues) physical or mental health.</a:t>
            </a:r>
          </a:p>
        </p:txBody>
      </p:sp>
      <p:sp>
        <p:nvSpPr>
          <p:cNvPr id="4" name="Slide Number Placeholder 3"/>
          <p:cNvSpPr>
            <a:spLocks noGrp="1"/>
          </p:cNvSpPr>
          <p:nvPr>
            <p:ph type="sldNum" sz="quarter" idx="10"/>
          </p:nvPr>
        </p:nvSpPr>
        <p:spPr/>
        <p:txBody>
          <a:bodyPr/>
          <a:lstStyle/>
          <a:p>
            <a:fld id="{5E3801CD-FE76-8045-AC4D-708E49E4621C}" type="slidenum">
              <a:rPr lang="en-GB" smtClean="0"/>
              <a:t>5</a:t>
            </a:fld>
            <a:endParaRPr lang="en-GB"/>
          </a:p>
        </p:txBody>
      </p:sp>
    </p:spTree>
    <p:extLst>
      <p:ext uri="{BB962C8B-B14F-4D97-AF65-F5344CB8AC3E}">
        <p14:creationId xmlns:p14="http://schemas.microsoft.com/office/powerpoint/2010/main" val="65361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worrying that 53% of those who reported B&amp;H DID NOT </a:t>
            </a:r>
            <a:r>
              <a:rPr lang="en-GB"/>
              <a:t>report it.</a:t>
            </a:r>
          </a:p>
        </p:txBody>
      </p:sp>
      <p:sp>
        <p:nvSpPr>
          <p:cNvPr id="4" name="Slide Number Placeholder 3"/>
          <p:cNvSpPr>
            <a:spLocks noGrp="1"/>
          </p:cNvSpPr>
          <p:nvPr>
            <p:ph type="sldNum" sz="quarter" idx="10"/>
          </p:nvPr>
        </p:nvSpPr>
        <p:spPr/>
        <p:txBody>
          <a:bodyPr/>
          <a:lstStyle/>
          <a:p>
            <a:fld id="{5E3801CD-FE76-8045-AC4D-708E49E4621C}" type="slidenum">
              <a:rPr lang="en-GB" smtClean="0"/>
              <a:t>6</a:t>
            </a:fld>
            <a:endParaRPr lang="en-GB"/>
          </a:p>
        </p:txBody>
      </p:sp>
    </p:spTree>
    <p:extLst>
      <p:ext uri="{BB962C8B-B14F-4D97-AF65-F5344CB8AC3E}">
        <p14:creationId xmlns:p14="http://schemas.microsoft.com/office/powerpoint/2010/main" val="119562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Limited evidence as to why</a:t>
            </a:r>
            <a:r>
              <a:rPr lang="en-GB" baseline="0" dirty="0"/>
              <a:t> particularly in Midwifery?</a:t>
            </a:r>
          </a:p>
          <a:p>
            <a:r>
              <a:rPr lang="en-GB" baseline="0" dirty="0"/>
              <a:t>Could be Medical Dominance from the middle ages-MW response to this?</a:t>
            </a:r>
          </a:p>
          <a:p>
            <a:r>
              <a:rPr lang="en-GB" baseline="0" dirty="0"/>
              <a:t>Three common contexts-Bully wants to </a:t>
            </a:r>
            <a:r>
              <a:rPr lang="en-GB" baseline="0" dirty="0" err="1"/>
              <a:t>comouflage</a:t>
            </a:r>
            <a:r>
              <a:rPr lang="en-GB" baseline="0" dirty="0"/>
              <a:t> their underperformance, Bully is worried they are failing, Bully feels their target is better than them.</a:t>
            </a:r>
          </a:p>
          <a:p>
            <a:r>
              <a:rPr lang="en-GB" baseline="0" dirty="0"/>
              <a:t>Culture occurs when these behaviours become accepted.</a:t>
            </a:r>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7</a:t>
            </a:fld>
            <a:endParaRPr lang="en-GB"/>
          </a:p>
        </p:txBody>
      </p:sp>
    </p:spTree>
    <p:extLst>
      <p:ext uri="{BB962C8B-B14F-4D97-AF65-F5344CB8AC3E}">
        <p14:creationId xmlns:p14="http://schemas.microsoft.com/office/powerpoint/2010/main" val="143298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8</a:t>
            </a:fld>
            <a:endParaRPr lang="en-GB"/>
          </a:p>
        </p:txBody>
      </p:sp>
    </p:spTree>
    <p:extLst>
      <p:ext uri="{BB962C8B-B14F-4D97-AF65-F5344CB8AC3E}">
        <p14:creationId xmlns:p14="http://schemas.microsoft.com/office/powerpoint/2010/main" val="373122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9</a:t>
            </a:fld>
            <a:endParaRPr lang="en-GB"/>
          </a:p>
        </p:txBody>
      </p:sp>
    </p:spTree>
    <p:extLst>
      <p:ext uri="{BB962C8B-B14F-4D97-AF65-F5344CB8AC3E}">
        <p14:creationId xmlns:p14="http://schemas.microsoft.com/office/powerpoint/2010/main" val="174230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Poor relationships was</a:t>
            </a:r>
            <a:r>
              <a:rPr lang="en-GB" baseline="0" dirty="0"/>
              <a:t> a major issue. </a:t>
            </a:r>
            <a:r>
              <a:rPr lang="en-GB" baseline="0" dirty="0" err="1"/>
              <a:t>Kirkup</a:t>
            </a:r>
            <a:r>
              <a:rPr lang="en-GB" baseline="0" dirty="0"/>
              <a:t> described this as tribal working – where professionals didn’t communicate effectively with each other. There were professional disagreements which went unchecked.</a:t>
            </a:r>
          </a:p>
          <a:p>
            <a:r>
              <a:rPr lang="en-GB" baseline="0" dirty="0"/>
              <a:t>Women whose status changed were not referred to obstetricians and there were arguments between obstetricians and anaesthetist,  </a:t>
            </a:r>
          </a:p>
          <a:p>
            <a:r>
              <a:rPr lang="en-GB" baseline="0" dirty="0"/>
              <a:t>There was a culture of not asking for help or advise and there were “groups” of midwives who were hard to work with.</a:t>
            </a:r>
          </a:p>
          <a:p>
            <a:endParaRPr lang="en-GB" baseline="0" dirty="0"/>
          </a:p>
          <a:p>
            <a:r>
              <a:rPr lang="en-GB" baseline="0" dirty="0"/>
              <a:t>Article in Midwives Juliette </a:t>
            </a:r>
            <a:r>
              <a:rPr lang="en-GB" baseline="0" dirty="0" err="1"/>
              <a:t>Astrup</a:t>
            </a:r>
            <a:r>
              <a:rPr lang="en-GB" baseline="0" dirty="0"/>
              <a:t>-Bullying the writing’s on the wall. Winter 2015</a:t>
            </a:r>
          </a:p>
          <a:p>
            <a:endParaRPr lang="en-GB" dirty="0"/>
          </a:p>
        </p:txBody>
      </p:sp>
      <p:sp>
        <p:nvSpPr>
          <p:cNvPr id="4" name="Slide Number Placeholder 3"/>
          <p:cNvSpPr>
            <a:spLocks noGrp="1"/>
          </p:cNvSpPr>
          <p:nvPr>
            <p:ph type="sldNum" sz="quarter" idx="10"/>
          </p:nvPr>
        </p:nvSpPr>
        <p:spPr/>
        <p:txBody>
          <a:bodyPr/>
          <a:lstStyle/>
          <a:p>
            <a:fld id="{5E3801CD-FE76-8045-AC4D-708E49E4621C}" type="slidenum">
              <a:rPr lang="en-GB" smtClean="0"/>
              <a:t>10</a:t>
            </a:fld>
            <a:endParaRPr lang="en-GB"/>
          </a:p>
        </p:txBody>
      </p:sp>
    </p:spTree>
    <p:extLst>
      <p:ext uri="{BB962C8B-B14F-4D97-AF65-F5344CB8AC3E}">
        <p14:creationId xmlns:p14="http://schemas.microsoft.com/office/powerpoint/2010/main" val="328848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Invisible Cultures</a:t>
            </a:r>
            <a:br>
              <a:rPr lang="en-GB"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Impact of a negative Culture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defRPr/>
            </a:pPr>
            <a:r>
              <a:rPr lang="en-GB" altLang="en-US" sz="2000" dirty="0"/>
              <a:t>Low Organisational satisfaction</a:t>
            </a:r>
          </a:p>
          <a:p>
            <a:pPr marL="457200" indent="-457200">
              <a:buFont typeface="Arial" panose="020B0604020202020204" pitchFamily="34" charset="0"/>
              <a:buChar char="•"/>
              <a:defRPr/>
            </a:pPr>
            <a:r>
              <a:rPr lang="en-GB" altLang="en-US" sz="2000" dirty="0"/>
              <a:t>Low job satisfaction</a:t>
            </a:r>
          </a:p>
          <a:p>
            <a:pPr marL="457200" indent="-457200">
              <a:buFont typeface="Arial" panose="020B0604020202020204" pitchFamily="34" charset="0"/>
              <a:buChar char="•"/>
              <a:defRPr/>
            </a:pPr>
            <a:r>
              <a:rPr lang="en-GB" altLang="en-US" sz="2000" dirty="0"/>
              <a:t>High staff turnover</a:t>
            </a:r>
          </a:p>
          <a:p>
            <a:pPr marL="457200" indent="-457200">
              <a:buFont typeface="Arial" panose="020B0604020202020204" pitchFamily="34" charset="0"/>
              <a:buChar char="•"/>
              <a:defRPr/>
            </a:pPr>
            <a:r>
              <a:rPr lang="en-GB" altLang="en-US" sz="2000" dirty="0"/>
              <a:t>High levels of sickness-impact on psychological and physical health.</a:t>
            </a:r>
          </a:p>
          <a:p>
            <a:pPr marL="457200" indent="-457200">
              <a:buFont typeface="Arial" panose="020B0604020202020204" pitchFamily="34" charset="0"/>
              <a:buChar char="•"/>
              <a:defRPr/>
            </a:pPr>
            <a:r>
              <a:rPr lang="en-GB" altLang="en-US" sz="2000" dirty="0"/>
              <a:t>A culture of blame and punishment </a:t>
            </a:r>
          </a:p>
          <a:p>
            <a:pPr marL="457200" indent="-457200">
              <a:buFont typeface="Arial" panose="020B0604020202020204" pitchFamily="34" charset="0"/>
              <a:buChar char="•"/>
              <a:defRPr/>
            </a:pPr>
            <a:r>
              <a:rPr lang="en-GB" altLang="en-US" sz="2000" dirty="0"/>
              <a:t>Mid-Staffordshire NHS Trust  Francis 2013 -a culture of fear and speaking out “bullying was a key driver of the toxic culture.” </a:t>
            </a:r>
          </a:p>
          <a:p>
            <a:pPr marL="457200" indent="-457200">
              <a:buFont typeface="Arial" panose="020B0604020202020204" pitchFamily="34" charset="0"/>
              <a:buChar char="•"/>
              <a:defRPr/>
            </a:pPr>
            <a:r>
              <a:rPr lang="en-GB" sz="2000" dirty="0"/>
              <a:t>Extremely poor working relationships between different groups of staff-</a:t>
            </a:r>
            <a:r>
              <a:rPr lang="en-GB" sz="2000" dirty="0" err="1"/>
              <a:t>Kirkup</a:t>
            </a:r>
            <a:r>
              <a:rPr lang="en-GB" sz="2000" dirty="0"/>
              <a:t> 2015</a:t>
            </a:r>
          </a:p>
          <a:p>
            <a:pPr marL="457200" indent="-457200">
              <a:buFont typeface="Arial" panose="020B0604020202020204" pitchFamily="34" charset="0"/>
              <a:buChar char="•"/>
              <a:defRPr/>
            </a:pPr>
            <a:r>
              <a:rPr lang="en-GB" altLang="en-US" sz="2000" dirty="0"/>
              <a:t>Negative affect on care to women.</a:t>
            </a:r>
          </a:p>
          <a:p>
            <a:pPr marL="457200" indent="-457200">
              <a:buFont typeface="Arial" panose="020B0604020202020204" pitchFamily="34" charset="0"/>
              <a:buChar char="•"/>
              <a:defRPr/>
            </a:pPr>
            <a:r>
              <a:rPr lang="en-GB" altLang="en-US" sz="2000" dirty="0"/>
              <a:t>Potential harm to the midwifery profession.</a:t>
            </a:r>
          </a:p>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endParaRPr lang="en-GB" dirty="0"/>
          </a:p>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endParaRPr lang="en-GB" altLang="en-US"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4352925"/>
            <a:ext cx="16192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4" y="964854"/>
            <a:ext cx="2633662" cy="148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74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Unit</a:t>
            </a:r>
          </a:p>
        </p:txBody>
      </p:sp>
      <p:pic>
        <p:nvPicPr>
          <p:cNvPr id="4" name="Picture 2" descr="C:\Users\karens\Desktop\The power of culture table onl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79128"/>
            <a:ext cx="4831570" cy="5879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7725" y="1238250"/>
            <a:ext cx="4229100" cy="2031325"/>
          </a:xfrm>
          <a:prstGeom prst="rect">
            <a:avLst/>
          </a:prstGeom>
          <a:noFill/>
        </p:spPr>
        <p:txBody>
          <a:bodyPr wrap="square" rtlCol="0">
            <a:spAutoFit/>
          </a:bodyPr>
          <a:lstStyle/>
          <a:p>
            <a:endParaRPr lang="en-GB" dirty="0"/>
          </a:p>
          <a:p>
            <a:r>
              <a:rPr lang="en-GB" dirty="0"/>
              <a:t>Using this template  describe the culture of your unit. </a:t>
            </a:r>
          </a:p>
          <a:p>
            <a:endParaRPr lang="en-GB" dirty="0"/>
          </a:p>
          <a:p>
            <a:r>
              <a:rPr lang="en-GB" dirty="0"/>
              <a:t>Consider what you see and hear, not what you feel and think. </a:t>
            </a:r>
          </a:p>
          <a:p>
            <a:endParaRPr lang="en-GB" dirty="0"/>
          </a:p>
        </p:txBody>
      </p:sp>
    </p:spTree>
    <p:extLst>
      <p:ext uri="{BB962C8B-B14F-4D97-AF65-F5344CB8AC3E}">
        <p14:creationId xmlns:p14="http://schemas.microsoft.com/office/powerpoint/2010/main" val="71208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the Culture</a:t>
            </a:r>
          </a:p>
        </p:txBody>
      </p:sp>
      <p:sp>
        <p:nvSpPr>
          <p:cNvPr id="3" name="Content Placeholder 2"/>
          <p:cNvSpPr>
            <a:spLocks noGrp="1"/>
          </p:cNvSpPr>
          <p:nvPr>
            <p:ph idx="1"/>
          </p:nvPr>
        </p:nvSpPr>
        <p:spPr/>
        <p:txBody>
          <a:bodyPr/>
          <a:lstStyle/>
          <a:p>
            <a:r>
              <a:rPr lang="en-GB" sz="2400" dirty="0"/>
              <a:t>To effectively shift culture you must influence people by positively demonstrating the actions and behaviours that will develop thinking and beliefs that underpin the “way things are done around here” </a:t>
            </a:r>
          </a:p>
          <a:p>
            <a:endParaRPr lang="en-GB" sz="2400" dirty="0"/>
          </a:p>
          <a:p>
            <a:r>
              <a:rPr lang="en-GB" sz="2400" dirty="0"/>
              <a:t>Achieving a shift in the way people act requires a clear understanding, supported by evidence of what you expect people to start doing and continue doing. Just telling people what they must do, and not providing role-model behaviour is not sufficient to create and enabling culture.</a:t>
            </a:r>
          </a:p>
          <a:p>
            <a:endParaRPr lang="en-GB" dirty="0"/>
          </a:p>
        </p:txBody>
      </p:sp>
    </p:spTree>
    <p:extLst>
      <p:ext uri="{BB962C8B-B14F-4D97-AF65-F5344CB8AC3E}">
        <p14:creationId xmlns:p14="http://schemas.microsoft.com/office/powerpoint/2010/main" val="347182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the culture</a:t>
            </a:r>
          </a:p>
        </p:txBody>
      </p:sp>
      <p:pic>
        <p:nvPicPr>
          <p:cNvPr id="4" name="Picture 2" descr="C:\Users\karens\Desktop\Change the culture diagram only whit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4632" y="1975366"/>
            <a:ext cx="4834736"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1" y="1052036"/>
            <a:ext cx="8296274" cy="923330"/>
          </a:xfrm>
          <a:prstGeom prst="rect">
            <a:avLst/>
          </a:prstGeom>
        </p:spPr>
        <p:txBody>
          <a:bodyPr wrap="square">
            <a:spAutoFit/>
          </a:bodyPr>
          <a:lstStyle/>
          <a:p>
            <a:r>
              <a:rPr lang="en-GB" dirty="0"/>
              <a:t>For the desired results to be delivered in your Unit, what do people need to do; what do they have to believe and most importantly how can you as a leader create the experiences they need to both believe and act in the right way?</a:t>
            </a:r>
          </a:p>
        </p:txBody>
      </p:sp>
    </p:spTree>
    <p:extLst>
      <p:ext uri="{BB962C8B-B14F-4D97-AF65-F5344CB8AC3E}">
        <p14:creationId xmlns:p14="http://schemas.microsoft.com/office/powerpoint/2010/main" val="32797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it like where you work??</a:t>
            </a:r>
          </a:p>
        </p:txBody>
      </p:sp>
      <p:sp>
        <p:nvSpPr>
          <p:cNvPr id="3" name="Content Placeholder 2"/>
          <p:cNvSpPr>
            <a:spLocks noGrp="1"/>
          </p:cNvSpPr>
          <p:nvPr>
            <p:ph idx="1"/>
          </p:nvPr>
        </p:nvSpPr>
        <p:spPr/>
        <p:txBody>
          <a:bodyPr>
            <a:normAutofit fontScale="85000" lnSpcReduction="20000"/>
          </a:bodyPr>
          <a:lstStyle/>
          <a:p>
            <a:r>
              <a:rPr lang="en-GB" sz="2800" dirty="0"/>
              <a:t>How often do you hear……..?</a:t>
            </a:r>
          </a:p>
          <a:p>
            <a:endParaRPr lang="en-GB" sz="2800" dirty="0"/>
          </a:p>
          <a:p>
            <a:r>
              <a:rPr lang="en-GB" sz="2800" dirty="0"/>
              <a:t>You’re a qualified midwife now-why are you asking me?-you make the decision.</a:t>
            </a:r>
          </a:p>
          <a:p>
            <a:endParaRPr lang="en-GB" sz="2800" dirty="0"/>
          </a:p>
          <a:p>
            <a:r>
              <a:rPr lang="en-GB" sz="2800" dirty="0"/>
              <a:t>I don’t care if you haven’t got a bed, the labour ward is really busy – I’m bringing  her over, you’ll have to sort it</a:t>
            </a:r>
          </a:p>
          <a:p>
            <a:endParaRPr lang="en-GB" sz="2800" dirty="0"/>
          </a:p>
          <a:p>
            <a:r>
              <a:rPr lang="en-GB" sz="2800" dirty="0"/>
              <a:t>What?? Another transfer from MLU you can’t manage??? They’re hopeless over there they don’t know what </a:t>
            </a:r>
            <a:r>
              <a:rPr lang="en-GB" sz="2800"/>
              <a:t>they’re doing!</a:t>
            </a:r>
            <a:endParaRPr lang="en-GB" sz="2800" dirty="0"/>
          </a:p>
          <a:p>
            <a:endParaRPr lang="en-GB" sz="2800" dirty="0"/>
          </a:p>
          <a:p>
            <a:r>
              <a:rPr lang="en-GB" sz="2800" dirty="0"/>
              <a:t>Oh - that’s just her you’ll get used to it. </a:t>
            </a:r>
          </a:p>
          <a:p>
            <a:endParaRPr lang="en-GB" dirty="0"/>
          </a:p>
        </p:txBody>
      </p:sp>
    </p:spTree>
    <p:extLst>
      <p:ext uri="{BB962C8B-B14F-4D97-AF65-F5344CB8AC3E}">
        <p14:creationId xmlns:p14="http://schemas.microsoft.com/office/powerpoint/2010/main" val="4094489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Responsibility</a:t>
            </a:r>
          </a:p>
        </p:txBody>
      </p:sp>
      <p:sp>
        <p:nvSpPr>
          <p:cNvPr id="3" name="Content Placeholder 2"/>
          <p:cNvSpPr>
            <a:spLocks noGrp="1"/>
          </p:cNvSpPr>
          <p:nvPr>
            <p:ph idx="1"/>
          </p:nvPr>
        </p:nvSpPr>
        <p:spPr/>
        <p:txBody>
          <a:bodyPr>
            <a:normAutofit/>
          </a:bodyPr>
          <a:lstStyle/>
          <a:p>
            <a:r>
              <a:rPr lang="en-GB" sz="2000" dirty="0"/>
              <a:t>How do your colleagues see you?</a:t>
            </a:r>
          </a:p>
          <a:p>
            <a:r>
              <a:rPr lang="en-GB" sz="2000" dirty="0"/>
              <a:t>Do you see what other people are seeing?</a:t>
            </a:r>
          </a:p>
          <a:p>
            <a:r>
              <a:rPr lang="en-GB" sz="2000" dirty="0"/>
              <a:t>Could you be accused of being a bully?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226" y="1362076"/>
            <a:ext cx="28194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384810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65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Responsibility</a:t>
            </a:r>
          </a:p>
        </p:txBody>
      </p:sp>
      <p:sp>
        <p:nvSpPr>
          <p:cNvPr id="3" name="Content Placeholder 2"/>
          <p:cNvSpPr>
            <a:spLocks noGrp="1"/>
          </p:cNvSpPr>
          <p:nvPr>
            <p:ph idx="1"/>
          </p:nvPr>
        </p:nvSpPr>
        <p:spPr/>
        <p:txBody>
          <a:bodyPr/>
          <a:lstStyle/>
          <a:p>
            <a:pPr>
              <a:defRPr/>
            </a:pPr>
            <a:r>
              <a:rPr lang="en-GB" sz="2400" dirty="0"/>
              <a:t>Know yourself &amp; the impact you have on others</a:t>
            </a:r>
          </a:p>
          <a:p>
            <a:pPr marL="457200" lvl="1" indent="0">
              <a:buNone/>
              <a:defRPr/>
            </a:pPr>
            <a:r>
              <a:rPr lang="en-GB" sz="2400" dirty="0">
                <a:solidFill>
                  <a:srgbClr val="FF0000"/>
                </a:solidFill>
              </a:rPr>
              <a:t>Practice how to disagree without undermining</a:t>
            </a:r>
          </a:p>
          <a:p>
            <a:pPr marL="457200" lvl="1" indent="0">
              <a:buNone/>
              <a:defRPr/>
            </a:pPr>
            <a:r>
              <a:rPr lang="en-GB" sz="2400" dirty="0">
                <a:solidFill>
                  <a:srgbClr val="FF0000"/>
                </a:solidFill>
              </a:rPr>
              <a:t>Don’t plan your rebuttal while the other person is talking!</a:t>
            </a:r>
          </a:p>
          <a:p>
            <a:pPr>
              <a:defRPr/>
            </a:pPr>
            <a:r>
              <a:rPr lang="en-GB" sz="2400" dirty="0"/>
              <a:t>Ensure all views are taken into account</a:t>
            </a:r>
          </a:p>
          <a:p>
            <a:pPr marL="457200" lvl="1" indent="0">
              <a:buNone/>
              <a:defRPr/>
            </a:pPr>
            <a:r>
              <a:rPr lang="en-GB" sz="2400" dirty="0">
                <a:solidFill>
                  <a:srgbClr val="FF0000"/>
                </a:solidFill>
              </a:rPr>
              <a:t>Explore with rather than argue against</a:t>
            </a:r>
          </a:p>
          <a:p>
            <a:pPr marL="457200" lvl="1" indent="0">
              <a:buNone/>
              <a:defRPr/>
            </a:pPr>
            <a:r>
              <a:rPr lang="en-GB" sz="2400" dirty="0">
                <a:solidFill>
                  <a:srgbClr val="FF0000"/>
                </a:solidFill>
              </a:rPr>
              <a:t>Listen carefully and seek to understand</a:t>
            </a:r>
          </a:p>
          <a:p>
            <a:r>
              <a:rPr lang="en-US" altLang="en-US" sz="2400" dirty="0">
                <a:sym typeface="Wingdings" pitchFamily="2" charset="2"/>
              </a:rPr>
              <a:t>Do not walk by when you see it happening</a:t>
            </a:r>
          </a:p>
          <a:p>
            <a:r>
              <a:rPr lang="en-US" altLang="en-US" dirty="0">
                <a:solidFill>
                  <a:srgbClr val="154C95"/>
                </a:solidFill>
                <a:latin typeface="Verdana" pitchFamily="34" charset="0"/>
                <a:sym typeface="Wingdings" pitchFamily="2" charset="2"/>
              </a:rPr>
              <a:t>       </a:t>
            </a:r>
            <a:r>
              <a:rPr lang="en-US" altLang="en-US" sz="2400" dirty="0">
                <a:solidFill>
                  <a:srgbClr val="FF0000"/>
                </a:solidFill>
                <a:sym typeface="Wingdings" pitchFamily="2" charset="2"/>
              </a:rPr>
              <a:t>Have courage to help and report it</a:t>
            </a:r>
          </a:p>
          <a:p>
            <a:endParaRPr lang="en-US" altLang="en-US" dirty="0">
              <a:latin typeface="Verdana" pitchFamily="34" charset="0"/>
              <a:sym typeface="Wingdings" pitchFamily="2" charset="2"/>
            </a:endParaRPr>
          </a:p>
          <a:p>
            <a:r>
              <a:rPr lang="en-US" altLang="en-US" sz="2400" b="1" dirty="0">
                <a:sym typeface="Wingdings" pitchFamily="2" charset="2"/>
              </a:rPr>
              <a:t>If you don’t intervene the cycle will continue</a:t>
            </a:r>
          </a:p>
          <a:p>
            <a:endParaRPr lang="en-GB" dirty="0"/>
          </a:p>
        </p:txBody>
      </p:sp>
    </p:spTree>
    <p:extLst>
      <p:ext uri="{BB962C8B-B14F-4D97-AF65-F5344CB8AC3E}">
        <p14:creationId xmlns:p14="http://schemas.microsoft.com/office/powerpoint/2010/main" val="3409142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8143875" cy="962025"/>
          </a:xfrm>
        </p:spPr>
        <p:txBody>
          <a:bodyPr>
            <a:normAutofit/>
          </a:bodyPr>
          <a:lstStyle/>
          <a:p>
            <a:r>
              <a:rPr lang="en-GB" sz="2000" dirty="0"/>
              <a:t>Zero Tolerance</a:t>
            </a:r>
          </a:p>
        </p:txBody>
      </p:sp>
      <p:sp>
        <p:nvSpPr>
          <p:cNvPr id="5" name="Content Placeholder 4"/>
          <p:cNvSpPr>
            <a:spLocks noGrp="1"/>
          </p:cNvSpPr>
          <p:nvPr>
            <p:ph idx="1"/>
          </p:nvPr>
        </p:nvSpPr>
        <p:spPr>
          <a:xfrm>
            <a:off x="533400" y="1269525"/>
            <a:ext cx="8229600" cy="5169375"/>
          </a:xfrm>
        </p:spPr>
        <p:txBody>
          <a:bodyPr>
            <a:normAutofit lnSpcReduction="10000"/>
          </a:bodyPr>
          <a:lstStyle/>
          <a:p>
            <a:endParaRPr lang="en-GB" dirty="0"/>
          </a:p>
          <a:p>
            <a:r>
              <a:rPr lang="en-GB" b="1" dirty="0"/>
              <a:t>Statement of Commitment </a:t>
            </a:r>
          </a:p>
          <a:p>
            <a:endParaRPr lang="en-GB" dirty="0"/>
          </a:p>
          <a:p>
            <a:r>
              <a:rPr lang="en-GB" dirty="0"/>
              <a:t>The RCM and RCOG together categorically condemn undermining and bullying behaviour under any circumstances.</a:t>
            </a:r>
          </a:p>
          <a:p>
            <a:r>
              <a:rPr lang="en-GB" dirty="0"/>
              <a:t>Together we will promote a positive working environment for all, where individuals and teams treat each other with compassion, dignity and respect, where critical feedback and whistleblowing are encouraged, and women are central to the care we provide.</a:t>
            </a:r>
          </a:p>
          <a:p>
            <a:r>
              <a:rPr lang="en-GB" dirty="0"/>
              <a:t>A culture in which unsafe care is reported by any member of staff, independent of their seniority will be nurtured and supported.</a:t>
            </a:r>
          </a:p>
          <a:p>
            <a:endParaRPr lang="en-GB" dirty="0"/>
          </a:p>
          <a:p>
            <a:r>
              <a:rPr lang="en-GB" b="1" dirty="0"/>
              <a:t>Tackling Bullying in the NHS - A collective call to action</a:t>
            </a:r>
          </a:p>
          <a:p>
            <a:endParaRPr lang="en-GB" b="1" dirty="0"/>
          </a:p>
          <a:p>
            <a:r>
              <a:rPr lang="en-GB" dirty="0"/>
              <a:t>• achieve the overarching leadership and cultural change to tackle bullying</a:t>
            </a:r>
          </a:p>
          <a:p>
            <a:r>
              <a:rPr lang="en-GB" dirty="0"/>
              <a:t>• support staff to respectfully challenge problem behaviours</a:t>
            </a:r>
          </a:p>
          <a:p>
            <a:r>
              <a:rPr lang="en-GB" dirty="0"/>
              <a:t>• publish their plans and progress so staff, patients and the public can hold them to account.</a:t>
            </a:r>
          </a:p>
          <a:p>
            <a:endParaRPr lang="en-GB" b="1" dirty="0"/>
          </a:p>
          <a:p>
            <a:endParaRPr lang="en-GB"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075" y="1269525"/>
            <a:ext cx="18669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LynneG\Desktop\RCM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1269368"/>
            <a:ext cx="1828800" cy="802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4157663"/>
            <a:ext cx="2190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96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CQC response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9880" y="1260475"/>
            <a:ext cx="606423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60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173" y="1260475"/>
            <a:ext cx="604165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95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399F-736C-4136-905D-89B7E500EAD6}"/>
              </a:ext>
            </a:extLst>
          </p:cNvPr>
          <p:cNvSpPr>
            <a:spLocks noGrp="1"/>
          </p:cNvSpPr>
          <p:nvPr>
            <p:ph type="title"/>
          </p:nvPr>
        </p:nvSpPr>
        <p:spPr/>
        <p:txBody>
          <a:bodyPr/>
          <a:lstStyle/>
          <a:p>
            <a:r>
              <a:rPr lang="en-GB" dirty="0"/>
              <a:t>ITEMS YOU WILL NEED FOR WORKSHOP</a:t>
            </a:r>
          </a:p>
        </p:txBody>
      </p:sp>
      <p:sp>
        <p:nvSpPr>
          <p:cNvPr id="3" name="Content Placeholder 2">
            <a:extLst>
              <a:ext uri="{FF2B5EF4-FFF2-40B4-BE49-F238E27FC236}">
                <a16:creationId xmlns:a16="http://schemas.microsoft.com/office/drawing/2014/main" id="{FDAB0887-E646-4115-A238-171D4BA90D62}"/>
              </a:ext>
            </a:extLst>
          </p:cNvPr>
          <p:cNvSpPr>
            <a:spLocks noGrp="1"/>
          </p:cNvSpPr>
          <p:nvPr>
            <p:ph idx="1"/>
          </p:nvPr>
        </p:nvSpPr>
        <p:spPr/>
        <p:txBody>
          <a:bodyPr/>
          <a:lstStyle/>
          <a:p>
            <a:pPr marL="285750" indent="-285750">
              <a:buFont typeface="Arial" panose="020B0604020202020204" pitchFamily="34" charset="0"/>
              <a:buChar char="•"/>
            </a:pPr>
            <a:r>
              <a:rPr lang="en-GB" dirty="0"/>
              <a:t>Post it notes</a:t>
            </a:r>
          </a:p>
          <a:p>
            <a:pPr marL="285750" indent="-285750">
              <a:buFont typeface="Arial" panose="020B0604020202020204" pitchFamily="34" charset="0"/>
              <a:buChar char="•"/>
            </a:pPr>
            <a:r>
              <a:rPr lang="en-GB" dirty="0"/>
              <a:t>A box to collect concerns</a:t>
            </a:r>
          </a:p>
          <a:p>
            <a:pPr marL="285750" indent="-285750">
              <a:buFont typeface="Arial" panose="020B0604020202020204" pitchFamily="34" charset="0"/>
              <a:buChar char="•"/>
            </a:pPr>
            <a:r>
              <a:rPr lang="en-GB" dirty="0"/>
              <a:t>Flip chart paper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Groupwork suggestions will be in the notes sections on the slides.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Before you start the session get them to write down on post it notes any issues that they are currently facing or behaviours that they see regularly in the workplace (that have become commonplace in the workplace). </a:t>
            </a:r>
          </a:p>
          <a:p>
            <a:pPr marL="285750" indent="-285750">
              <a:buFont typeface="Arial" panose="020B0604020202020204" pitchFamily="34" charset="0"/>
              <a:buChar char="•"/>
            </a:pPr>
            <a:r>
              <a:rPr lang="en-GB" dirty="0"/>
              <a:t>At the start you can do the wellbeing 5 relaxation if </a:t>
            </a:r>
            <a:r>
              <a:rPr lang="en-GB"/>
              <a:t>you wish.</a:t>
            </a:r>
            <a:endParaRPr lang="en-GB" dirty="0"/>
          </a:p>
        </p:txBody>
      </p:sp>
    </p:spTree>
    <p:extLst>
      <p:ext uri="{BB962C8B-B14F-4D97-AF65-F5344CB8AC3E}">
        <p14:creationId xmlns:p14="http://schemas.microsoft.com/office/powerpoint/2010/main" val="389247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way Forwards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GB" altLang="en-US" sz="2000" dirty="0"/>
              <a:t>Know and adhere to your Trust Values</a:t>
            </a:r>
          </a:p>
          <a:p>
            <a:pPr marL="457200" indent="-457200">
              <a:buFont typeface="Arial" panose="020B0604020202020204" pitchFamily="34" charset="0"/>
              <a:buChar char="•"/>
            </a:pPr>
            <a:r>
              <a:rPr lang="en-GB" altLang="en-US" sz="2000" dirty="0"/>
              <a:t>Remember your NMC Code</a:t>
            </a:r>
          </a:p>
          <a:p>
            <a:pPr marL="457200" indent="-457200">
              <a:buFont typeface="Arial" panose="020B0604020202020204" pitchFamily="34" charset="0"/>
              <a:buChar char="•"/>
            </a:pPr>
            <a:r>
              <a:rPr lang="en-GB" altLang="en-US" sz="2000" dirty="0"/>
              <a:t>Use your Trust Policies and Processes</a:t>
            </a:r>
          </a:p>
          <a:p>
            <a:pPr marL="457200" indent="-457200">
              <a:buFont typeface="Arial" panose="020B0604020202020204" pitchFamily="34" charset="0"/>
              <a:buChar char="•"/>
            </a:pPr>
            <a:r>
              <a:rPr lang="en-GB" altLang="en-US" sz="2000" dirty="0"/>
              <a:t>Treat people the way you want to be treated</a:t>
            </a:r>
          </a:p>
          <a:p>
            <a:pPr marL="457200" indent="-457200">
              <a:buFont typeface="Arial" panose="020B0604020202020204" pitchFamily="34" charset="0"/>
              <a:buChar char="•"/>
            </a:pPr>
            <a:r>
              <a:rPr lang="en-GB" altLang="en-US" sz="2000" dirty="0"/>
              <a:t>Talk to people the way you want to be talked to</a:t>
            </a:r>
          </a:p>
          <a:p>
            <a:pPr marL="457200" indent="-457200">
              <a:buFont typeface="Arial" panose="020B0604020202020204" pitchFamily="34" charset="0"/>
              <a:buChar char="•"/>
            </a:pPr>
            <a:r>
              <a:rPr lang="en-GB" altLang="en-US" sz="2000" dirty="0"/>
              <a:t>Be brave-challenge and report</a:t>
            </a:r>
          </a:p>
          <a:p>
            <a:pPr marL="457200" indent="-457200">
              <a:buFont typeface="Arial" panose="020B0604020202020204" pitchFamily="34" charset="0"/>
              <a:buChar char="•"/>
            </a:pPr>
            <a:r>
              <a:rPr lang="en-US" altLang="en-US" sz="2000" dirty="0">
                <a:sym typeface="Wingdings" pitchFamily="2" charset="2"/>
              </a:rPr>
              <a:t>Use RCOG/RCM Toolkit https://www.rcog.org.uk/underminingtoolkit</a:t>
            </a:r>
            <a:endParaRPr lang="en-GB" altLang="en-US" sz="2000" dirty="0"/>
          </a:p>
          <a:p>
            <a:pPr marL="457200" indent="-457200">
              <a:buFont typeface="Arial" panose="020B0604020202020204" pitchFamily="34" charset="0"/>
              <a:buChar char="•"/>
            </a:pPr>
            <a:r>
              <a:rPr lang="en-GB" sz="2000" dirty="0"/>
              <a:t>RCM </a:t>
            </a:r>
            <a:r>
              <a:rPr lang="en-GB" sz="2000" dirty="0" err="1"/>
              <a:t>i</a:t>
            </a:r>
            <a:r>
              <a:rPr lang="en-GB" sz="2000" dirty="0"/>
              <a:t>-learn module </a:t>
            </a:r>
          </a:p>
          <a:p>
            <a:r>
              <a:rPr lang="en-GB" sz="2000" dirty="0"/>
              <a:t>       http://www.ilearn.rcm.org.uk/</a:t>
            </a:r>
          </a:p>
          <a:p>
            <a:pPr marL="457200" indent="-457200">
              <a:buFont typeface="Arial" panose="020B0604020202020204" pitchFamily="34" charset="0"/>
              <a:buChar char="•"/>
            </a:pPr>
            <a:r>
              <a:rPr lang="en-GB" sz="2000" dirty="0"/>
              <a:t>Respect and be kind to each other</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71913"/>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1114425"/>
            <a:ext cx="1800225"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026344"/>
            <a:ext cx="3168696" cy="15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924425"/>
            <a:ext cx="14573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001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6"/>
            <a:ext cx="8229600" cy="1143000"/>
          </a:xfrm>
        </p:spPr>
        <p:txBody>
          <a:bodyPr>
            <a:normAutofit/>
          </a:bodyPr>
          <a:lstStyle/>
          <a:p>
            <a:r>
              <a:rPr lang="en-GB" sz="2500" dirty="0"/>
              <a:t>For further information</a:t>
            </a:r>
          </a:p>
        </p:txBody>
      </p:sp>
      <p:sp>
        <p:nvSpPr>
          <p:cNvPr id="2"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951" y="3086426"/>
            <a:ext cx="389517" cy="353458"/>
          </a:xfrm>
          <a:prstGeom prst="rect">
            <a:avLst/>
          </a:prstGeom>
        </p:spPr>
      </p:pic>
      <p:pic>
        <p:nvPicPr>
          <p:cNvPr id="6" name="Picture 5" descr="Twitter bird Cy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050" y="3784925"/>
            <a:ext cx="410031" cy="372966"/>
          </a:xfrm>
          <a:prstGeom prst="rect">
            <a:avLst/>
          </a:prstGeom>
        </p:spPr>
      </p:pic>
    </p:spTree>
    <p:extLst>
      <p:ext uri="{BB962C8B-B14F-4D97-AF65-F5344CB8AC3E}">
        <p14:creationId xmlns:p14="http://schemas.microsoft.com/office/powerpoint/2010/main" val="333994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Power of Culture</a:t>
            </a:r>
          </a:p>
        </p:txBody>
      </p:sp>
      <p:sp>
        <p:nvSpPr>
          <p:cNvPr id="24" name="Content Placeholder 23"/>
          <p:cNvSpPr>
            <a:spLocks noGrp="1"/>
          </p:cNvSpPr>
          <p:nvPr>
            <p:ph idx="1"/>
          </p:nvPr>
        </p:nvSpPr>
        <p:spPr/>
        <p:txBody>
          <a:bodyPr>
            <a:normAutofit lnSpcReduction="10000"/>
          </a:bodyPr>
          <a:lstStyle/>
          <a:p>
            <a:pPr algn="l"/>
            <a:endParaRPr lang="en-US" sz="1800" b="1" dirty="0">
              <a:solidFill>
                <a:prstClr val="black"/>
              </a:solidFill>
            </a:endParaRPr>
          </a:p>
          <a:p>
            <a:r>
              <a:rPr lang="en-GB" sz="2800" dirty="0"/>
              <a:t>Organisational culture is the ‘personality’ of the organisation. It is comprised of assumptions, values, norms and tangible behaviours that are accepted and encouraged. </a:t>
            </a:r>
          </a:p>
          <a:p>
            <a:endParaRPr lang="en-GB" sz="2800" dirty="0"/>
          </a:p>
          <a:p>
            <a:r>
              <a:rPr lang="en-GB" sz="2800" dirty="0"/>
              <a:t>An unsupportive culture often underpins major problems faced by organisations and can lead to the acceptance of inappropriate behaviour, the failure to hold people accountable and the deterioration in teamwork and cross functional working.</a:t>
            </a:r>
          </a:p>
          <a:p>
            <a:endParaRPr lang="en-US" dirty="0"/>
          </a:p>
        </p:txBody>
      </p:sp>
    </p:spTree>
    <p:extLst>
      <p:ext uri="{BB962C8B-B14F-4D97-AF65-F5344CB8AC3E}">
        <p14:creationId xmlns:p14="http://schemas.microsoft.com/office/powerpoint/2010/main" val="132637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Undermining behaviour in the NHS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defRPr/>
            </a:pPr>
            <a:endParaRPr lang="en-US" altLang="en-US" sz="2800" dirty="0"/>
          </a:p>
          <a:p>
            <a:pPr marL="457200" indent="-457200">
              <a:buFont typeface="Arial" panose="020B0604020202020204" pitchFamily="34" charset="0"/>
              <a:buChar char="•"/>
              <a:defRPr/>
            </a:pPr>
            <a:r>
              <a:rPr lang="en-US" altLang="en-US" sz="2000" dirty="0"/>
              <a:t>The “silent epidemic "of the NHS</a:t>
            </a:r>
          </a:p>
          <a:p>
            <a:pPr marL="285750" indent="-285750">
              <a:buFont typeface="Arial" panose="020B0604020202020204" pitchFamily="34" charset="0"/>
              <a:buChar char="•"/>
              <a:defRPr/>
            </a:pPr>
            <a:r>
              <a:rPr lang="en-US" altLang="en-US" sz="2000" dirty="0"/>
              <a:t>   Affecting a quarter of staff in  largest employer in Europe (Kline 2013)</a:t>
            </a:r>
          </a:p>
          <a:p>
            <a:pPr marL="457200" indent="-457200">
              <a:buFont typeface="Arial" panose="020B0604020202020204" pitchFamily="34" charset="0"/>
              <a:buChar char="•"/>
              <a:defRPr/>
            </a:pPr>
            <a:r>
              <a:rPr lang="en-US" altLang="en-US" sz="2000" dirty="0"/>
              <a:t>Losing 10million working days in UK yearly</a:t>
            </a:r>
          </a:p>
          <a:p>
            <a:pPr marL="342900" indent="-342900">
              <a:buFont typeface="Arial" panose="020B0604020202020204" pitchFamily="34" charset="0"/>
              <a:buChar char="•"/>
            </a:pPr>
            <a:r>
              <a:rPr lang="en-GB" altLang="en-US" sz="2000" dirty="0"/>
              <a:t>  Reported in NHS staff survey 2016 &amp; GMC annual survey on doctors in                  training </a:t>
            </a:r>
          </a:p>
          <a:p>
            <a:pPr marL="285750" indent="-285750">
              <a:buFont typeface="Arial" panose="020B0604020202020204" pitchFamily="34" charset="0"/>
              <a:buChar char="•"/>
            </a:pPr>
            <a:r>
              <a:rPr lang="en-GB" altLang="en-US" sz="2000" dirty="0"/>
              <a:t>   A longstanding and serious problem for maternity services across UK</a:t>
            </a:r>
          </a:p>
          <a:p>
            <a:pPr marL="285750" indent="-285750">
              <a:buFont typeface="Arial" panose="020B0604020202020204" pitchFamily="34" charset="0"/>
              <a:buChar char="•"/>
            </a:pPr>
            <a:r>
              <a:rPr lang="en-GB" altLang="en-US" sz="2000" dirty="0"/>
              <a:t>   Raised consistently by Health Service unions </a:t>
            </a:r>
          </a:p>
          <a:p>
            <a:pPr marL="285750" indent="-285750">
              <a:buFont typeface="Arial" panose="020B0604020202020204" pitchFamily="34" charset="0"/>
              <a:buChar char="•"/>
            </a:pPr>
            <a:r>
              <a:rPr lang="en-GB" altLang="en-US" sz="2000" dirty="0"/>
              <a:t>   Issue that has been going on for many years</a:t>
            </a:r>
          </a:p>
          <a:p>
            <a:pPr marL="457200" indent="-457200">
              <a:buFont typeface="Arial" panose="020B0604020202020204" pitchFamily="34" charset="0"/>
              <a:buChar char="•"/>
              <a:defRPr/>
            </a:pPr>
            <a:endParaRPr lang="en-US" altLang="en-US" sz="2000" dirty="0"/>
          </a:p>
          <a:p>
            <a:pPr marL="457200" indent="-457200">
              <a:buFont typeface="Arial" panose="020B0604020202020204" pitchFamily="34" charset="0"/>
              <a:buChar char="•"/>
              <a:defRPr/>
            </a:pPr>
            <a:r>
              <a:rPr lang="en-US" altLang="en-US" sz="2000" b="1" dirty="0"/>
              <a:t>That no one wants to talk about!</a:t>
            </a:r>
            <a:endParaRPr lang="en-GB" sz="2000" dirty="0"/>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4633913"/>
            <a:ext cx="27813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73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2016 NHS Staff Survey</a:t>
            </a:r>
          </a:p>
        </p:txBody>
      </p:sp>
      <p:sp>
        <p:nvSpPr>
          <p:cNvPr id="3" name="Content Placeholder 2"/>
          <p:cNvSpPr>
            <a:spLocks noGrp="1"/>
          </p:cNvSpPr>
          <p:nvPr>
            <p:ph idx="1"/>
          </p:nvPr>
        </p:nvSpPr>
        <p:spPr/>
        <p:txBody>
          <a:bodyPr>
            <a:normAutofit/>
          </a:bodyPr>
          <a:lstStyle/>
          <a:p>
            <a:r>
              <a:rPr lang="en-GB" dirty="0"/>
              <a:t> </a:t>
            </a:r>
          </a:p>
          <a:p>
            <a:r>
              <a:rPr lang="en-GB" sz="2400" dirty="0"/>
              <a:t>Across Acute Trusts </a:t>
            </a:r>
            <a:r>
              <a:rPr lang="en-GB" sz="2400" b="1" dirty="0"/>
              <a:t>25</a:t>
            </a:r>
            <a:r>
              <a:rPr lang="en-GB" sz="2400" dirty="0"/>
              <a:t> per cent of those who responded  reported that they have experienced harassment or bullying  in the last 12 months. </a:t>
            </a:r>
          </a:p>
          <a:p>
            <a:r>
              <a:rPr lang="en-GB" sz="2400" b="1" dirty="0"/>
              <a:t>45</a:t>
            </a:r>
            <a:r>
              <a:rPr lang="en-GB" sz="2400" dirty="0"/>
              <a:t> per cent reported that this experience was recent.</a:t>
            </a:r>
          </a:p>
          <a:p>
            <a:r>
              <a:rPr lang="en-GB" sz="2400" b="1" dirty="0"/>
              <a:t>29.9</a:t>
            </a:r>
            <a:r>
              <a:rPr lang="en-GB" sz="2400" dirty="0"/>
              <a:t> per cent of all NHS staff indicated experience of psychological distress due to bullying behaviours</a:t>
            </a:r>
          </a:p>
          <a:p>
            <a:r>
              <a:rPr lang="en-GB" sz="2400" b="1" dirty="0"/>
              <a:t>80</a:t>
            </a:r>
            <a:r>
              <a:rPr lang="en-GB" sz="2400" dirty="0"/>
              <a:t> per cent of staff believe the state of their health affects patient care</a:t>
            </a:r>
          </a:p>
          <a:p>
            <a:endParaRPr lang="en-GB" sz="2400" dirty="0"/>
          </a:p>
          <a:p>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5286375"/>
            <a:ext cx="55054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75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Midwives Responses</a:t>
            </a:r>
          </a:p>
        </p:txBody>
      </p:sp>
      <p:sp>
        <p:nvSpPr>
          <p:cNvPr id="3" name="Content Placeholder 2"/>
          <p:cNvSpPr>
            <a:spLocks noGrp="1"/>
          </p:cNvSpPr>
          <p:nvPr>
            <p:ph idx="1"/>
          </p:nvPr>
        </p:nvSpPr>
        <p:spPr/>
        <p:txBody>
          <a:bodyPr>
            <a:normAutofit/>
          </a:bodyPr>
          <a:lstStyle/>
          <a:p>
            <a:r>
              <a:rPr lang="en-GB" sz="2400" dirty="0"/>
              <a:t>Of the  Midwives who responded to the NHS Staff survey</a:t>
            </a:r>
          </a:p>
          <a:p>
            <a:endParaRPr lang="en-GB" sz="2400" dirty="0"/>
          </a:p>
          <a:p>
            <a:r>
              <a:rPr lang="en-GB" sz="2400" b="1" dirty="0"/>
              <a:t>18</a:t>
            </a:r>
            <a:r>
              <a:rPr lang="en-GB" sz="2400" dirty="0"/>
              <a:t> per cent reported bullying by a manager</a:t>
            </a:r>
          </a:p>
          <a:p>
            <a:endParaRPr lang="en-GB" sz="2400" dirty="0"/>
          </a:p>
          <a:p>
            <a:r>
              <a:rPr lang="en-GB" sz="2400" b="1" dirty="0"/>
              <a:t>22</a:t>
            </a:r>
            <a:r>
              <a:rPr lang="en-GB" sz="2400" dirty="0"/>
              <a:t> per cent reported bullying by other colleagues</a:t>
            </a:r>
          </a:p>
          <a:p>
            <a:endParaRPr lang="en-GB" sz="2400" dirty="0"/>
          </a:p>
          <a:p>
            <a:r>
              <a:rPr lang="en-GB" sz="2400" b="1" dirty="0"/>
              <a:t>53</a:t>
            </a:r>
            <a:r>
              <a:rPr lang="en-GB" sz="2400" dirty="0"/>
              <a:t> per cent didn’t report it.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672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088" y="2019300"/>
            <a:ext cx="17811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42436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925" y="4333875"/>
            <a:ext cx="2857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4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Undermining and where?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defRPr/>
            </a:pPr>
            <a:endParaRPr lang="en-GB" sz="2000" dirty="0"/>
          </a:p>
          <a:p>
            <a:pPr marL="457200" indent="-457200">
              <a:buFont typeface="Arial" panose="020B0604020202020204" pitchFamily="34" charset="0"/>
              <a:buChar char="•"/>
              <a:defRPr/>
            </a:pPr>
            <a:endParaRPr lang="en-GB" sz="2000" dirty="0"/>
          </a:p>
          <a:p>
            <a:pPr marL="457200" indent="-457200">
              <a:buFont typeface="Arial" panose="020B0604020202020204" pitchFamily="34" charset="0"/>
              <a:buChar char="•"/>
              <a:defRPr/>
            </a:pPr>
            <a:r>
              <a:rPr lang="en-GB" sz="2000" dirty="0"/>
              <a:t>Maternity services have worst findings of GMC cases</a:t>
            </a:r>
          </a:p>
          <a:p>
            <a:pPr marL="457200" indent="-457200">
              <a:buFont typeface="Arial" panose="020B0604020202020204" pitchFamily="34" charset="0"/>
              <a:buChar char="•"/>
              <a:defRPr/>
            </a:pPr>
            <a:r>
              <a:rPr lang="en-GB" sz="2000" dirty="0"/>
              <a:t>Obstetrics </a:t>
            </a:r>
            <a:r>
              <a:rPr lang="en-GB" sz="2000"/>
              <a:t>and gynaecology  </a:t>
            </a:r>
            <a:r>
              <a:rPr lang="en-GB" sz="2000" dirty="0"/>
              <a:t>theatres next</a:t>
            </a:r>
          </a:p>
          <a:p>
            <a:pPr marL="457200" indent="-457200">
              <a:buFont typeface="Arial" panose="020B0604020202020204" pitchFamily="34" charset="0"/>
              <a:buChar char="•"/>
              <a:defRPr/>
            </a:pPr>
            <a:r>
              <a:rPr lang="en-GB" sz="2000" dirty="0"/>
              <a:t>Trainee doctors by seniors and consultants</a:t>
            </a:r>
          </a:p>
          <a:p>
            <a:pPr marL="457200" indent="-457200">
              <a:buFont typeface="Arial" panose="020B0604020202020204" pitchFamily="34" charset="0"/>
              <a:buChar char="•"/>
              <a:defRPr/>
            </a:pPr>
            <a:r>
              <a:rPr lang="en-GB" sz="2000" dirty="0"/>
              <a:t>Trainee doctors by MWs</a:t>
            </a:r>
          </a:p>
          <a:p>
            <a:pPr marL="457200" indent="-457200">
              <a:buFont typeface="Arial" panose="020B0604020202020204" pitchFamily="34" charset="0"/>
              <a:buChar char="•"/>
              <a:defRPr/>
            </a:pPr>
            <a:r>
              <a:rPr lang="en-GB" sz="2000" dirty="0"/>
              <a:t>MWs by MWs</a:t>
            </a:r>
          </a:p>
          <a:p>
            <a:pPr marL="457200" indent="-457200">
              <a:buFont typeface="Arial" panose="020B0604020202020204" pitchFamily="34" charset="0"/>
              <a:buChar char="•"/>
              <a:defRPr/>
            </a:pPr>
            <a:r>
              <a:rPr lang="en-GB" sz="2000" dirty="0"/>
              <a:t>MWs by managers, team leaders and doctors </a:t>
            </a: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143375"/>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60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it look like</a:t>
            </a:r>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defRPr/>
            </a:pPr>
            <a:r>
              <a:rPr lang="en-GB" altLang="en-US" sz="2800" dirty="0"/>
              <a:t>Negative and non constructive feedback</a:t>
            </a:r>
          </a:p>
          <a:p>
            <a:pPr marL="457200" indent="-457200">
              <a:buFont typeface="Arial" panose="020B0604020202020204" pitchFamily="34" charset="0"/>
              <a:buChar char="•"/>
              <a:defRPr/>
            </a:pPr>
            <a:r>
              <a:rPr lang="en-GB" altLang="en-US" sz="2800" dirty="0"/>
              <a:t>Disagreement on action plans in front of patients</a:t>
            </a:r>
          </a:p>
          <a:p>
            <a:pPr marL="457200" indent="-457200">
              <a:buFont typeface="Arial" panose="020B0604020202020204" pitchFamily="34" charset="0"/>
              <a:buChar char="•"/>
              <a:defRPr/>
            </a:pPr>
            <a:r>
              <a:rPr lang="en-GB" altLang="en-US" sz="2800" dirty="0"/>
              <a:t>Criticism of skills in front of others</a:t>
            </a:r>
          </a:p>
          <a:p>
            <a:pPr marL="457200" indent="-457200">
              <a:buFont typeface="Arial" panose="020B0604020202020204" pitchFamily="34" charset="0"/>
              <a:buChar char="•"/>
              <a:defRPr/>
            </a:pPr>
            <a:r>
              <a:rPr lang="en-GB" altLang="en-US" sz="2800" dirty="0"/>
              <a:t>Public “telling off”</a:t>
            </a:r>
          </a:p>
          <a:p>
            <a:pPr marL="457200" indent="-457200">
              <a:buFont typeface="Arial" panose="020B0604020202020204" pitchFamily="34" charset="0"/>
              <a:buChar char="•"/>
              <a:defRPr/>
            </a:pPr>
            <a:r>
              <a:rPr lang="en-GB" altLang="en-US" sz="2800" dirty="0"/>
              <a:t>Unwelcoming</a:t>
            </a:r>
          </a:p>
          <a:p>
            <a:pPr marL="457200" indent="-457200">
              <a:buFont typeface="Arial" panose="020B0604020202020204" pitchFamily="34" charset="0"/>
              <a:buChar char="•"/>
              <a:defRPr/>
            </a:pPr>
            <a:r>
              <a:rPr lang="en-GB" altLang="en-US" sz="2800" dirty="0"/>
              <a:t>Harassment- including sexual</a:t>
            </a:r>
          </a:p>
          <a:p>
            <a:pPr marL="457200" indent="-457200">
              <a:buFont typeface="Arial" panose="020B0604020202020204" pitchFamily="34" charset="0"/>
              <a:buChar char="•"/>
              <a:defRPr/>
            </a:pPr>
            <a:r>
              <a:rPr lang="en-GB" altLang="en-US" sz="2800" dirty="0"/>
              <a:t>Spreading rumours</a:t>
            </a:r>
          </a:p>
          <a:p>
            <a:pPr marL="457200" indent="-457200">
              <a:buFont typeface="Arial" panose="020B0604020202020204" pitchFamily="34" charset="0"/>
              <a:buChar char="•"/>
              <a:defRPr/>
            </a:pPr>
            <a:r>
              <a:rPr lang="en-GB" altLang="en-US" sz="2800" dirty="0"/>
              <a:t>Exclusion</a:t>
            </a:r>
          </a:p>
          <a:p>
            <a:pPr marL="457200" indent="-457200">
              <a:buFont typeface="Arial" panose="020B0604020202020204" pitchFamily="34" charset="0"/>
              <a:buChar char="•"/>
              <a:defRPr/>
            </a:pPr>
            <a:r>
              <a:rPr lang="en-GB" altLang="en-US" sz="2800" dirty="0"/>
              <a:t>Threatening-emotional or physical</a:t>
            </a:r>
          </a:p>
          <a:p>
            <a:endParaRPr lang="en-GB" dirty="0"/>
          </a:p>
        </p:txBody>
      </p:sp>
    </p:spTree>
    <p:extLst>
      <p:ext uri="{BB962C8B-B14F-4D97-AF65-F5344CB8AC3E}">
        <p14:creationId xmlns:p14="http://schemas.microsoft.com/office/powerpoint/2010/main" val="147278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Bullying Cycle</a:t>
            </a:r>
          </a:p>
        </p:txBody>
      </p:sp>
      <p:sp>
        <p:nvSpPr>
          <p:cNvPr id="3" name="Content Placeholder 2"/>
          <p:cNvSpPr>
            <a:spLocks noGrp="1"/>
          </p:cNvSpPr>
          <p:nvPr>
            <p:ph idx="1"/>
          </p:nvPr>
        </p:nvSpPr>
        <p:spPr/>
        <p:txBody>
          <a:bodyPr/>
          <a:lstStyle/>
          <a:p>
            <a:endParaRPr lang="en-GB" altLang="en-US" b="1" dirty="0">
              <a:solidFill>
                <a:srgbClr val="0070C0"/>
              </a:solidFill>
            </a:endParaRPr>
          </a:p>
          <a:p>
            <a:pPr marL="457200" indent="-457200">
              <a:buFont typeface="Arial" panose="020B0604020202020204" pitchFamily="34" charset="0"/>
              <a:buChar char="•"/>
            </a:pPr>
            <a:r>
              <a:rPr lang="en-GB" altLang="en-US" sz="2800" dirty="0"/>
              <a:t>Perpetrator uses aggressive intimidating behaviour towards individual</a:t>
            </a:r>
          </a:p>
          <a:p>
            <a:pPr marL="457200" indent="-457200">
              <a:buFont typeface="Arial" panose="020B0604020202020204" pitchFamily="34" charset="0"/>
              <a:buChar char="•"/>
            </a:pPr>
            <a:r>
              <a:rPr lang="en-GB" altLang="en-US" sz="2800" dirty="0"/>
              <a:t>Victim feels afraid and unable to cope or report</a:t>
            </a:r>
          </a:p>
          <a:p>
            <a:pPr marL="457200" indent="-457200">
              <a:buFont typeface="Arial" panose="020B0604020202020204" pitchFamily="34" charset="0"/>
              <a:buChar char="•"/>
            </a:pPr>
            <a:r>
              <a:rPr lang="en-GB" altLang="en-US" sz="2800" dirty="0"/>
              <a:t>Perpetrator learns their use of aggression works with  victim and gives them feeling of well-being and control</a:t>
            </a:r>
          </a:p>
          <a:p>
            <a:pPr marL="457200" indent="-457200">
              <a:buFont typeface="Arial" panose="020B0604020202020204" pitchFamily="34" charset="0"/>
              <a:buChar char="•"/>
            </a:pPr>
            <a:r>
              <a:rPr lang="en-GB" altLang="en-US" sz="2800" dirty="0"/>
              <a:t>As victim complies bully learns this works and continues behaviour - the cycle continues</a:t>
            </a:r>
          </a:p>
          <a:p>
            <a:endParaRPr lang="en-GB" dirty="0"/>
          </a:p>
        </p:txBody>
      </p:sp>
    </p:spTree>
    <p:extLst>
      <p:ext uri="{BB962C8B-B14F-4D97-AF65-F5344CB8AC3E}">
        <p14:creationId xmlns:p14="http://schemas.microsoft.com/office/powerpoint/2010/main" val="373153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cm_x0020_author xmlns="72668c49-94ea-40d2-beae-2972e9fa7e00" xsi:nil="true"/>
    <HR_x0020_Forms xmlns="72668c49-94ea-40d2-beae-2972e9fa7e00">Absences</HR_x0020_Forms>
    <Grade xmlns="72668c49-94ea-40d2-beae-2972e9fa7e00">1. Administrative Officer</Grade>
    <CATEGORY1 xmlns="72668c49-94ea-40d2-beae-2972e9fa7e00" xsi:nil="true"/>
    <category0 xmlns="72668c49-94ea-40d2-beae-2972e9fa7e00">BARCLAY CARD</category0>
    <Category xmlns="72668c49-94ea-40d2-beae-2972e9fa7e00">Business Continuity Planning</Category>
    <TaxCatchAll xmlns="27748eab-0dbd-4733-9124-bc232bc1c31e"/>
    <_x0030_1_x002e_01_x002e_2016 xmlns="72668c49-94ea-40d2-beae-2972e9fa7e00" xsi:nil="true"/>
    <PublishingExpirationDate xmlns="http://schemas.microsoft.com/sharepoint/v3" xsi:nil="true"/>
    <PublishingStartDate xmlns="http://schemas.microsoft.com/sharepoint/v3" xsi:nil="true"/>
    <i597d6eeb84842e3a6bbc8c9cd5a66ed xmlns="72668c49-94ea-40d2-beae-2972e9fa7e00">
      <Terms xmlns="http://schemas.microsoft.com/office/infopath/2007/PartnerControls"/>
    </i597d6eeb84842e3a6bbc8c9cd5a66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C8F2A7E07D1842A196F09D433F46C7" ma:contentTypeVersion="28" ma:contentTypeDescription="Create a new document." ma:contentTypeScope="" ma:versionID="a350e18d9ffe312ded7ad6b568c4f435">
  <xsd:schema xmlns:xsd="http://www.w3.org/2001/XMLSchema" xmlns:xs="http://www.w3.org/2001/XMLSchema" xmlns:p="http://schemas.microsoft.com/office/2006/metadata/properties" xmlns:ns1="http://schemas.microsoft.com/sharepoint/v3" xmlns:ns2="72668c49-94ea-40d2-beae-2972e9fa7e00" xmlns:ns3="27748eab-0dbd-4733-9124-bc232bc1c31e" targetNamespace="http://schemas.microsoft.com/office/2006/metadata/properties" ma:root="true" ma:fieldsID="81b085829303d0cdec3a5c43666e5e4a" ns1:_="" ns2:_="" ns3:_="">
    <xsd:import namespace="http://schemas.microsoft.com/sharepoint/v3"/>
    <xsd:import namespace="72668c49-94ea-40d2-beae-2972e9fa7e00"/>
    <xsd:import namespace="27748eab-0dbd-4733-9124-bc232bc1c31e"/>
    <xsd:element name="properties">
      <xsd:complexType>
        <xsd:sequence>
          <xsd:element name="documentManagement">
            <xsd:complexType>
              <xsd:all>
                <xsd:element ref="ns2:HR_x0020_Forms" minOccurs="0"/>
                <xsd:element ref="ns2:i597d6eeb84842e3a6bbc8c9cd5a66ed" minOccurs="0"/>
                <xsd:element ref="ns3:TaxCatchAll" minOccurs="0"/>
                <xsd:element ref="ns1:PublishingStartDate" minOccurs="0"/>
                <xsd:element ref="ns1:PublishingExpirationDate" minOccurs="0"/>
                <xsd:element ref="ns2:rcm_x0020_author" minOccurs="0"/>
                <xsd:element ref="ns2:category0"/>
                <xsd:element ref="ns2:Grade"/>
                <xsd:element ref="ns2:Category"/>
                <xsd:element ref="ns2:_x0030_1_x002e_01_x002e_2016" minOccurs="0"/>
                <xsd:element ref="ns2:CATEGORY1"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668c49-94ea-40d2-beae-2972e9fa7e00" elementFormDefault="qualified">
    <xsd:import namespace="http://schemas.microsoft.com/office/2006/documentManagement/types"/>
    <xsd:import namespace="http://schemas.microsoft.com/office/infopath/2007/PartnerControls"/>
    <xsd:element name="HR_x0020_Forms" ma:index="8" nillable="true" ma:displayName="HR Forms" ma:default="Absences" ma:format="Dropdown" ma:internalName="HR_x0020_Forms" ma:readOnly="false">
      <xsd:simpleType>
        <xsd:union memberTypes="dms:Text">
          <xsd:simpleType>
            <xsd:restriction base="dms:Choice">
              <xsd:enumeration value="Absences"/>
              <xsd:enumeration value="General"/>
              <xsd:enumeration value="Leavers"/>
              <xsd:enumeration value="Personal Information"/>
              <xsd:enumeration value="Probation"/>
              <xsd:enumeration value="Recruitment"/>
              <xsd:enumeration value="Starters"/>
              <xsd:enumeration value="Leavers"/>
              <xsd:enumeration value="Training"/>
            </xsd:restriction>
          </xsd:simpleType>
        </xsd:union>
      </xsd:simpleType>
    </xsd:element>
    <xsd:element name="i597d6eeb84842e3a6bbc8c9cd5a66ed" ma:index="10" nillable="true" ma:taxonomy="true" ma:internalName="i597d6eeb84842e3a6bbc8c9cd5a66ed" ma:taxonomyFieldName="RCM_x0020_Thesaurus" ma:displayName="RCM Thesaurus" ma:indexed="true" ma:readOnly="false" ma:fieldId="{2597d6ee-b848-42e3-a6bb-c8c9cd5a66ed}" ma:sspId="909be131-e051-4104-a245-9491c2d76341" ma:termSetId="f05642a1-f0fb-4fa9-b2c7-1241f217e644" ma:anchorId="00000000-0000-0000-0000-000000000000" ma:open="false" ma:isKeyword="false">
      <xsd:complexType>
        <xsd:sequence>
          <xsd:element ref="pc:Terms" minOccurs="0" maxOccurs="1"/>
        </xsd:sequence>
      </xsd:complexType>
    </xsd:element>
    <xsd:element name="rcm_x0020_author" ma:index="14" nillable="true" ma:displayName="rcm author" ma:internalName="rcm_x0020_author" ma:readOnly="false">
      <xsd:simpleType>
        <xsd:restriction base="dms:Text">
          <xsd:maxLength value="255"/>
        </xsd:restriction>
      </xsd:simpleType>
    </xsd:element>
    <xsd:element name="category0" ma:index="15" ma:displayName="category" ma:default="BARCLAY CARD" ma:format="Dropdown" ma:internalName="category0" ma:readOnly="false">
      <xsd:simpleType>
        <xsd:restriction base="dms:Choice">
          <xsd:enumeration value="BARCLAY CARD"/>
          <xsd:enumeration value="EXPENSES CLAIM FORMS"/>
          <xsd:enumeration value="PAY DAY DATES"/>
          <xsd:enumeration value="BACS PAYMENT DATES"/>
          <xsd:enumeration value="ANNUAL REPORTS AND ACCOUNTS PAPERS"/>
          <xsd:enumeration value="PENSIONS DOCUMENTS"/>
          <xsd:enumeration value="MISCELLANEOUS"/>
          <xsd:enumeration value="STANDING FINANCIAL INSTRUCTIONS"/>
        </xsd:restriction>
      </xsd:simpleType>
    </xsd:element>
    <xsd:element name="Grade" ma:index="16" ma:displayName="Grade" ma:default="1. Administrative Officer" ma:format="Dropdown" ma:internalName="Grade" ma:readOnly="false">
      <xsd:simpleType>
        <xsd:restriction base="dms:Choice">
          <xsd:enumeration value="1. Administrative Officer"/>
          <xsd:enumeration value="2. Administrator"/>
          <xsd:enumeration value="3. Organiser"/>
          <xsd:enumeration value="4. Advisor"/>
          <xsd:enumeration value="5. Head ofs"/>
          <xsd:enumeration value="6. Country Directors"/>
          <xsd:enumeration value="7. Directors"/>
        </xsd:restriction>
      </xsd:simpleType>
    </xsd:element>
    <xsd:element name="Category" ma:index="17" ma:displayName="Category" ma:default="Business Continuity Planning" ma:format="Dropdown" ma:internalName="Category" ma:readOnly="false">
      <xsd:simpleType>
        <xsd:restriction base="dms:Choice">
          <xsd:enumeration value="n/a"/>
          <xsd:enumeration value="Business Continuity Planning"/>
          <xsd:enumeration value="Risk Register"/>
          <xsd:enumeration value="Budgets"/>
          <xsd:enumeration value="Corporate Policies"/>
          <xsd:enumeration value="Contracts"/>
        </xsd:restriction>
      </xsd:simpleType>
    </xsd:element>
    <xsd:element name="_x0030_1_x002e_01_x002e_2016" ma:index="18" nillable="true" ma:displayName="01.01.2016" ma:internalName="_x0030_1_x002e_01_x002e_2016" ma:readOnly="false">
      <xsd:simpleType>
        <xsd:restriction base="dms:Text">
          <xsd:maxLength value="255"/>
        </xsd:restriction>
      </xsd:simpleType>
    </xsd:element>
    <xsd:element name="CATEGORY1" ma:index="19" nillable="true" ma:displayName="CATEGORY" ma:description="MOBILE PHONE&#10;RECEPTION&#10;OFFICE TELEPHONE AND DIRECTORY&#10;" ma:internalName="CATEGORY1" ma:readOnly="false">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48eab-0dbd-4733-9124-bc232bc1c31e"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3de2a9-e322-4d8b-be06-c06bb28360c3}" ma:internalName="TaxCatchAll" ma:showField="CatchAllData" ma:web="27748eab-0dbd-4733-9124-bc232bc1c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0667D7-B122-4D7A-A391-495C4BA837C4}">
  <ds:schemaRefs>
    <ds:schemaRef ds:uri="http://schemas.microsoft.com/sharepoint/v3/contenttype/forms"/>
  </ds:schemaRefs>
</ds:datastoreItem>
</file>

<file path=customXml/itemProps2.xml><?xml version="1.0" encoding="utf-8"?>
<ds:datastoreItem xmlns:ds="http://schemas.openxmlformats.org/officeDocument/2006/customXml" ds:itemID="{7384FE2F-D1B3-4F8D-8808-A43EB1AA4D23}">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6218558b-1012-4450-899a-ff091084d04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D51976-4CEB-48E4-89E5-7DC0584339F0}"/>
</file>

<file path=docProps/app.xml><?xml version="1.0" encoding="utf-8"?>
<Properties xmlns="http://schemas.openxmlformats.org/officeDocument/2006/extended-properties" xmlns:vt="http://schemas.openxmlformats.org/officeDocument/2006/docPropsVTypes">
  <TotalTime>1089</TotalTime>
  <Words>1776</Words>
  <Application>Microsoft Office PowerPoint</Application>
  <PresentationFormat>On-screen Show (4:3)</PresentationFormat>
  <Paragraphs>209</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Office Theme</vt:lpstr>
      <vt:lpstr>Invisible Cultures </vt:lpstr>
      <vt:lpstr>ITEMS YOU WILL NEED FOR WORKSHOP</vt:lpstr>
      <vt:lpstr>The Power of Culture</vt:lpstr>
      <vt:lpstr>Undermining behaviour in the NHS</vt:lpstr>
      <vt:lpstr>2016 NHS Staff Survey</vt:lpstr>
      <vt:lpstr>Midwives Responses</vt:lpstr>
      <vt:lpstr>Who is Undermining and where?</vt:lpstr>
      <vt:lpstr>What does it look like</vt:lpstr>
      <vt:lpstr>The Bullying Cycle</vt:lpstr>
      <vt:lpstr>The Impact of a negative Culture</vt:lpstr>
      <vt:lpstr>Your Unit</vt:lpstr>
      <vt:lpstr>Change the Culture</vt:lpstr>
      <vt:lpstr>Change the culture</vt:lpstr>
      <vt:lpstr>What is it like where you work??</vt:lpstr>
      <vt:lpstr>Your Responsibility</vt:lpstr>
      <vt:lpstr>Your Responsibility</vt:lpstr>
      <vt:lpstr>Zero Tolerance</vt:lpstr>
      <vt:lpstr>CQC response</vt:lpstr>
      <vt:lpstr>PowerPoint Presentation</vt:lpstr>
      <vt:lpstr>The way Forwards</vt:lpstr>
      <vt:lpstr>For further information</vt:lpstr>
    </vt:vector>
  </TitlesOfParts>
  <Company>Brand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 Presentation Template</dc:title>
  <dc:creator>Maskie Maskall</dc:creator>
  <cp:lastModifiedBy>Rae Trotter</cp:lastModifiedBy>
  <cp:revision>112</cp:revision>
  <cp:lastPrinted>2019-09-27T12:30:23Z</cp:lastPrinted>
  <dcterms:created xsi:type="dcterms:W3CDTF">2015-12-04T14:05:15Z</dcterms:created>
  <dcterms:modified xsi:type="dcterms:W3CDTF">2020-01-29T10:15:29Z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0x0101009BC8F2A7E07D1842A196F09D433F46C7</vt:lpwstr>
  </property>
</Properties>
</file>