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3.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handoutMasterIdLst>
    <p:handoutMasterId r:id="rId29"/>
  </p:handoutMasterIdLst>
  <p:sldIdLst>
    <p:sldId id="257" r:id="rId6"/>
    <p:sldId id="311" r:id="rId7"/>
    <p:sldId id="292" r:id="rId8"/>
    <p:sldId id="291" r:id="rId9"/>
    <p:sldId id="293" r:id="rId10"/>
    <p:sldId id="295" r:id="rId11"/>
    <p:sldId id="314" r:id="rId12"/>
    <p:sldId id="315" r:id="rId13"/>
    <p:sldId id="296" r:id="rId14"/>
    <p:sldId id="294" r:id="rId15"/>
    <p:sldId id="297" r:id="rId16"/>
    <p:sldId id="310" r:id="rId17"/>
    <p:sldId id="298" r:id="rId18"/>
    <p:sldId id="304" r:id="rId19"/>
    <p:sldId id="316" r:id="rId20"/>
    <p:sldId id="300" r:id="rId21"/>
    <p:sldId id="303" r:id="rId22"/>
    <p:sldId id="306" r:id="rId23"/>
    <p:sldId id="308" r:id="rId24"/>
    <p:sldId id="305" r:id="rId25"/>
    <p:sldId id="313" r:id="rId26"/>
    <p:sldId id="29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004382"/>
    <a:srgbClr val="154C95"/>
    <a:srgbClr val="7EC8E4"/>
    <a:srgbClr val="BCE2EE"/>
    <a:srgbClr val="702285"/>
    <a:srgbClr val="71273D"/>
    <a:srgbClr val="66BC04"/>
    <a:srgbClr val="FF7900"/>
    <a:srgbClr val="003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1" d="100"/>
          <a:sy n="101" d="100"/>
        </p:scale>
        <p:origin x="510" y="48"/>
      </p:cViewPr>
      <p:guideLst>
        <p:guide orient="horz" pos="336"/>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0" d="100"/>
          <a:sy n="80" d="100"/>
        </p:scale>
        <p:origin x="2331"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4F259-2A98-0846-8AAE-3B1F25109057}" type="datetimeFigureOut">
              <a:t>9/25/2020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62C464-2C4B-8C4D-8F16-B72AB6FDD51B}" type="slidenum">
              <a:t>‹#›</a:t>
            </a:fld>
            <a:endParaRPr lang="en-US"/>
          </a:p>
        </p:txBody>
      </p:sp>
    </p:spTree>
    <p:extLst>
      <p:ext uri="{BB962C8B-B14F-4D97-AF65-F5344CB8AC3E}">
        <p14:creationId xmlns:p14="http://schemas.microsoft.com/office/powerpoint/2010/main" val="22737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D5DA9-F6D6-5843-9EB0-D9441C280527}" type="datetimeFigureOut">
              <a:t>9/25/2020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801CD-FE76-8045-AC4D-708E49E4621C}" type="slidenum">
              <a:t>‹#›</a:t>
            </a:fld>
            <a:endParaRPr lang="en-US"/>
          </a:p>
        </p:txBody>
      </p:sp>
    </p:spTree>
    <p:extLst>
      <p:ext uri="{BB962C8B-B14F-4D97-AF65-F5344CB8AC3E}">
        <p14:creationId xmlns:p14="http://schemas.microsoft.com/office/powerpoint/2010/main" val="2900062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3801CD-FE76-8045-AC4D-708E49E4621C}" type="slidenum">
              <a:rPr lang="en-GB" smtClean="0"/>
              <a:t>1</a:t>
            </a:fld>
            <a:endParaRPr lang="en-GB"/>
          </a:p>
        </p:txBody>
      </p:sp>
    </p:spTree>
    <p:extLst>
      <p:ext uri="{BB962C8B-B14F-4D97-AF65-F5344CB8AC3E}">
        <p14:creationId xmlns:p14="http://schemas.microsoft.com/office/powerpoint/2010/main" val="283247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3801CD-FE76-8045-AC4D-708E49E4621C}" type="slidenum">
              <a:rPr lang="en-GB" smtClean="0"/>
              <a:t>2</a:t>
            </a:fld>
            <a:endParaRPr lang="en-GB"/>
          </a:p>
        </p:txBody>
      </p:sp>
    </p:spTree>
    <p:extLst>
      <p:ext uri="{BB962C8B-B14F-4D97-AF65-F5344CB8AC3E}">
        <p14:creationId xmlns:p14="http://schemas.microsoft.com/office/powerpoint/2010/main" val="75664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3801CD-FE76-8045-AC4D-708E49E4621C}" type="slidenum">
              <a:rPr lang="en-GB" smtClean="0"/>
              <a:t>4</a:t>
            </a:fld>
            <a:endParaRPr lang="en-GB"/>
          </a:p>
        </p:txBody>
      </p:sp>
    </p:spTree>
    <p:extLst>
      <p:ext uri="{BB962C8B-B14F-4D97-AF65-F5344CB8AC3E}">
        <p14:creationId xmlns:p14="http://schemas.microsoft.com/office/powerpoint/2010/main" val="296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3801CD-FE76-8045-AC4D-708E49E4621C}" type="slidenum">
              <a:rPr lang="en-GB" smtClean="0"/>
              <a:t>6</a:t>
            </a:fld>
            <a:endParaRPr lang="en-GB"/>
          </a:p>
        </p:txBody>
      </p:sp>
    </p:spTree>
    <p:extLst>
      <p:ext uri="{BB962C8B-B14F-4D97-AF65-F5344CB8AC3E}">
        <p14:creationId xmlns:p14="http://schemas.microsoft.com/office/powerpoint/2010/main" val="310491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10</a:t>
            </a:fld>
            <a:endParaRPr lang="en-GB"/>
          </a:p>
        </p:txBody>
      </p:sp>
    </p:spTree>
    <p:extLst>
      <p:ext uri="{BB962C8B-B14F-4D97-AF65-F5344CB8AC3E}">
        <p14:creationId xmlns:p14="http://schemas.microsoft.com/office/powerpoint/2010/main" val="43315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Job Descriptions</a:t>
            </a:r>
          </a:p>
        </p:txBody>
      </p:sp>
      <p:sp>
        <p:nvSpPr>
          <p:cNvPr id="4" name="Slide Number Placeholder 3"/>
          <p:cNvSpPr>
            <a:spLocks noGrp="1"/>
          </p:cNvSpPr>
          <p:nvPr>
            <p:ph type="sldNum" sz="quarter" idx="5"/>
          </p:nvPr>
        </p:nvSpPr>
        <p:spPr/>
        <p:txBody>
          <a:bodyPr/>
          <a:lstStyle/>
          <a:p>
            <a:fld id="{5E3801CD-FE76-8045-AC4D-708E49E4621C}" type="slidenum">
              <a:rPr lang="en-GB" smtClean="0"/>
              <a:t>12</a:t>
            </a:fld>
            <a:endParaRPr lang="en-GB"/>
          </a:p>
        </p:txBody>
      </p:sp>
    </p:spTree>
    <p:extLst>
      <p:ext uri="{BB962C8B-B14F-4D97-AF65-F5344CB8AC3E}">
        <p14:creationId xmlns:p14="http://schemas.microsoft.com/office/powerpoint/2010/main" val="23361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ternity_Support Worker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baseline="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52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Workplace_Representative_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92629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udent_Section Header">
    <p:spTree>
      <p:nvGrpSpPr>
        <p:cNvPr id="1" name=""/>
        <p:cNvGrpSpPr/>
        <p:nvPr/>
      </p:nvGrpSpPr>
      <p:grpSpPr>
        <a:xfrm>
          <a:off x="0" y="0"/>
          <a:ext cx="0" cy="0"/>
          <a:chOff x="0" y="0"/>
          <a:chExt cx="0" cy="0"/>
        </a:xfrm>
      </p:grpSpPr>
      <p:pic>
        <p:nvPicPr>
          <p:cNvPr id="3" name="Picture 2"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1841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i-lear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lvl1pPr>
              <a:defRPr sz="170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www.rcm.org.uk/i-learn</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7081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193575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CM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sz="2500">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403020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CM Section Header">
    <p:spTree>
      <p:nvGrpSpPr>
        <p:cNvPr id="1" name=""/>
        <p:cNvGrpSpPr/>
        <p:nvPr/>
      </p:nvGrpSpPr>
      <p:grpSpPr>
        <a:xfrm>
          <a:off x="0" y="0"/>
          <a:ext cx="0" cy="0"/>
          <a:chOff x="0" y="0"/>
          <a:chExt cx="0" cy="0"/>
        </a:xfrm>
      </p:grpSpPr>
      <p:pic>
        <p:nvPicPr>
          <p:cNvPr id="2" name="Picture 1"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6945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CM 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rgbClr val="FFFFFF"/>
                </a:solidFill>
              </a:defRPr>
            </a:lvl1pPr>
          </a:lstStyle>
          <a:p>
            <a:pPr marL="0" indent="0">
              <a:buNone/>
            </a:pPr>
            <a:endParaRPr lang="en-GB" dirty="0"/>
          </a:p>
        </p:txBody>
      </p:sp>
    </p:spTree>
    <p:extLst>
      <p:ext uri="{BB962C8B-B14F-4D97-AF65-F5344CB8AC3E}">
        <p14:creationId xmlns:p14="http://schemas.microsoft.com/office/powerpoint/2010/main" val="21343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RCM 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379388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F8FB99-3593-6146-BB53-4F0C5F6C564A}"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1" y="0"/>
            <a:ext cx="86867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648700" y="0"/>
            <a:ext cx="4953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457200" y="6525344"/>
            <a:ext cx="82296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8686801"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457200" y="0"/>
            <a:ext cx="8229600" cy="879128"/>
          </a:xfrm>
        </p:spPr>
        <p:txBody>
          <a:bodyPr>
            <a:normAutofit/>
          </a:bodyPr>
          <a:lstStyle>
            <a:lvl1pPr algn="l">
              <a:defRPr sz="2800">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FB99-3593-6146-BB53-4F0C5F6C564A}"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ternity Support Worke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700" b="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66BC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66BC04"/>
                </a:solidFill>
                <a:latin typeface="Calibri"/>
                <a:cs typeface="Calibri"/>
              </a:rPr>
              <a:t>| </a:t>
            </a:r>
            <a:r>
              <a:rPr lang="en-US" sz="1000" baseline="30000" dirty="0" err="1">
                <a:solidFill>
                  <a:srgbClr val="66BC04"/>
                </a:solidFill>
                <a:latin typeface="Calibri"/>
                <a:cs typeface="Calibri"/>
              </a:rPr>
              <a:t>www.rcm.org.uk</a:t>
            </a:r>
            <a:endParaRPr lang="en-US" sz="1000" baseline="30000" dirty="0">
              <a:solidFill>
                <a:srgbClr val="66BC04"/>
              </a:solidFill>
              <a:latin typeface="Calibri"/>
              <a:cs typeface="Calibri"/>
            </a:endParaRPr>
          </a:p>
        </p:txBody>
      </p:sp>
      <p:sp>
        <p:nvSpPr>
          <p:cNvPr id="21" name="Rectangle 20"/>
          <p:cNvSpPr/>
          <p:nvPr userDrawn="1"/>
        </p:nvSpPr>
        <p:spPr>
          <a:xfrm>
            <a:off x="8648700" y="0"/>
            <a:ext cx="495300" cy="879128"/>
          </a:xfrm>
          <a:prstGeom prst="rect">
            <a:avLst/>
          </a:prstGeom>
          <a:solidFill>
            <a:srgbClr val="AEC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 y="0"/>
            <a:ext cx="8686799" cy="879128"/>
          </a:xfrm>
          <a:prstGeom prst="rect">
            <a:avLst/>
          </a:prstGeom>
          <a:solidFill>
            <a:srgbClr val="66BC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176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
        <p:nvSpPr>
          <p:cNvPr id="24"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7452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Workplace Representative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AA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12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127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1273D"/>
                </a:solidFill>
                <a:latin typeface="Calibri"/>
                <a:cs typeface="Calibri"/>
              </a:rPr>
              <a:t>| </a:t>
            </a:r>
            <a:r>
              <a:rPr lang="en-US" sz="1000" baseline="30000" dirty="0" err="1">
                <a:solidFill>
                  <a:srgbClr val="71273D"/>
                </a:solidFill>
                <a:latin typeface="Calibri"/>
                <a:cs typeface="Calibri"/>
              </a:rPr>
              <a:t>www.rcm.org.uk</a:t>
            </a:r>
            <a:endParaRPr lang="en-US" sz="1000" baseline="30000" dirty="0">
              <a:solidFill>
                <a:srgbClr val="71273D"/>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20298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Student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96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02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0228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02285"/>
                </a:solidFill>
                <a:latin typeface="Calibri"/>
                <a:cs typeface="Calibri"/>
              </a:rPr>
              <a:t>| </a:t>
            </a:r>
            <a:r>
              <a:rPr lang="en-US" sz="1000" baseline="30000" dirty="0" err="1">
                <a:solidFill>
                  <a:srgbClr val="702285"/>
                </a:solidFill>
                <a:latin typeface="Calibri"/>
                <a:cs typeface="Calibri"/>
              </a:rPr>
              <a:t>www.rcm.org.uk</a:t>
            </a:r>
            <a:endParaRPr lang="en-US" sz="1000" baseline="30000" dirty="0">
              <a:solidFill>
                <a:srgbClr val="702285"/>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4766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Educ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4580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extLst>
      <p:ext uri="{BB962C8B-B14F-4D97-AF65-F5344CB8AC3E}">
        <p14:creationId xmlns:p14="http://schemas.microsoft.com/office/powerpoint/2010/main" val="4892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cation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32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B99-3593-6146-BB53-4F0C5F6C564A}" type="datetimeFigureOut">
              <a:rPr lang="en-US" smtClean="0"/>
              <a:pPr/>
              <a:t>9/25/2020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C676-D4AE-CA4A-B429-CAB3D1CAC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1" r:id="rId4"/>
    <p:sldLayoutId id="2147483672" r:id="rId5"/>
    <p:sldLayoutId id="2147483666" r:id="rId6"/>
    <p:sldLayoutId id="2147483676" r:id="rId7"/>
    <p:sldLayoutId id="2147483651" r:id="rId8"/>
    <p:sldLayoutId id="2147483660" r:id="rId9"/>
    <p:sldLayoutId id="2147483661" r:id="rId10"/>
    <p:sldLayoutId id="2147483662" r:id="rId11"/>
    <p:sldLayoutId id="2147483663" r:id="rId12"/>
    <p:sldLayoutId id="2147483675" r:id="rId13"/>
    <p:sldLayoutId id="2147483677" r:id="rId14"/>
    <p:sldLayoutId id="2147483678" r:id="rId15"/>
    <p:sldLayoutId id="2147483679" r:id="rId16"/>
    <p:sldLayoutId id="2147483680" r:id="rId17"/>
    <p:sldLayoutId id="214748368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learn.rcm.org.uk/" TargetMode="External"/><Relationship Id="rId2" Type="http://schemas.openxmlformats.org/officeDocument/2006/relationships/hyperlink" Target="https://www.nhsemployers.org/your-workforce/retain-and-improve/appraisals" TargetMode="External"/><Relationship Id="rId1" Type="http://schemas.openxmlformats.org/officeDocument/2006/relationships/slideLayout" Target="../slideLayouts/slideLayout2.xml"/><Relationship Id="rId4" Type="http://schemas.openxmlformats.org/officeDocument/2006/relationships/hyperlink" Target="https://www.rcm.org.uk/promoting/learning-careers/apprenticeship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Appraisal Workshop</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C893-C788-4965-B12C-6E8346AE84F9}"/>
              </a:ext>
            </a:extLst>
          </p:cNvPr>
          <p:cNvSpPr>
            <a:spLocks noGrp="1"/>
          </p:cNvSpPr>
          <p:nvPr>
            <p:ph type="title"/>
          </p:nvPr>
        </p:nvSpPr>
        <p:spPr/>
        <p:txBody>
          <a:bodyPr/>
          <a:lstStyle/>
          <a:p>
            <a:r>
              <a:rPr lang="en-GB" dirty="0"/>
              <a:t>Questions to ask yourself before your appraisal</a:t>
            </a:r>
          </a:p>
        </p:txBody>
      </p:sp>
      <p:sp>
        <p:nvSpPr>
          <p:cNvPr id="4" name="Rectangle 3">
            <a:extLst>
              <a:ext uri="{FF2B5EF4-FFF2-40B4-BE49-F238E27FC236}">
                <a16:creationId xmlns:a16="http://schemas.microsoft.com/office/drawing/2014/main" id="{8DCF877D-062D-4308-BF62-666C29028D3D}"/>
              </a:ext>
            </a:extLst>
          </p:cNvPr>
          <p:cNvSpPr/>
          <p:nvPr/>
        </p:nvSpPr>
        <p:spPr>
          <a:xfrm>
            <a:off x="379026" y="1037582"/>
            <a:ext cx="7912166" cy="3416320"/>
          </a:xfrm>
          <a:prstGeom prst="rect">
            <a:avLst/>
          </a:prstGeom>
        </p:spPr>
        <p:txBody>
          <a:bodyPr wrap="square">
            <a:spAutoFit/>
          </a:bodyPr>
          <a:lstStyle/>
          <a:p>
            <a:r>
              <a:rPr lang="en-GB" dirty="0"/>
              <a:t>Do you have a clear understanding of your role and the part you play within the team and organisation?</a:t>
            </a:r>
          </a:p>
          <a:p>
            <a:endParaRPr lang="en-GB" dirty="0"/>
          </a:p>
          <a:p>
            <a:r>
              <a:rPr lang="en-GB" dirty="0"/>
              <a:t>Do you have an agreed set of priorities and objectives for your work?</a:t>
            </a:r>
          </a:p>
          <a:p>
            <a:endParaRPr lang="en-GB" dirty="0"/>
          </a:p>
          <a:p>
            <a:r>
              <a:rPr lang="en-GB" dirty="0"/>
              <a:t>Are you able to apply the knowledge and skills you need to perform that role effectively and to achieve your objectives?</a:t>
            </a:r>
          </a:p>
          <a:p>
            <a:endParaRPr lang="en-GB" dirty="0"/>
          </a:p>
          <a:p>
            <a:r>
              <a:rPr lang="en-GB" dirty="0"/>
              <a:t>Think back to your past experiences of undergoing an appraisal. </a:t>
            </a:r>
          </a:p>
          <a:p>
            <a:r>
              <a:rPr lang="en-GB" dirty="0"/>
              <a:t>With the benefit of hindsight, what did </a:t>
            </a:r>
            <a:r>
              <a:rPr lang="en-GB" b="1" dirty="0"/>
              <a:t>you </a:t>
            </a:r>
            <a:r>
              <a:rPr lang="en-GB" dirty="0"/>
              <a:t>do to contribute to either the positive or negative experience? Were you an equal party to the appraisal or were you just the recipient of it?</a:t>
            </a:r>
          </a:p>
        </p:txBody>
      </p:sp>
      <p:pic>
        <p:nvPicPr>
          <p:cNvPr id="6" name="Picture 5" descr="A picture containing drawing&#10;&#10;Description automatically generated">
            <a:extLst>
              <a:ext uri="{FF2B5EF4-FFF2-40B4-BE49-F238E27FC236}">
                <a16:creationId xmlns:a16="http://schemas.microsoft.com/office/drawing/2014/main" id="{9E09407A-C2C3-4463-8100-70E9E399BD11}"/>
              </a:ext>
            </a:extLst>
          </p:cNvPr>
          <p:cNvPicPr>
            <a:picLocks noChangeAspect="1"/>
          </p:cNvPicPr>
          <p:nvPr/>
        </p:nvPicPr>
        <p:blipFill>
          <a:blip r:embed="rId3"/>
          <a:stretch>
            <a:fillRect/>
          </a:stretch>
        </p:blipFill>
        <p:spPr>
          <a:xfrm>
            <a:off x="5656962" y="4150867"/>
            <a:ext cx="3487038" cy="2344690"/>
          </a:xfrm>
          <a:prstGeom prst="rect">
            <a:avLst/>
          </a:prstGeom>
        </p:spPr>
      </p:pic>
    </p:spTree>
    <p:extLst>
      <p:ext uri="{BB962C8B-B14F-4D97-AF65-F5344CB8AC3E}">
        <p14:creationId xmlns:p14="http://schemas.microsoft.com/office/powerpoint/2010/main" val="192666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7F5B-D8A2-4DDF-AE62-5AA1DDD4ECA9}"/>
              </a:ext>
            </a:extLst>
          </p:cNvPr>
          <p:cNvSpPr>
            <a:spLocks noGrp="1"/>
          </p:cNvSpPr>
          <p:nvPr>
            <p:ph type="title"/>
          </p:nvPr>
        </p:nvSpPr>
        <p:spPr/>
        <p:txBody>
          <a:bodyPr/>
          <a:lstStyle/>
          <a:p>
            <a:r>
              <a:rPr lang="en-GB" dirty="0"/>
              <a:t>Preparing for your meeting</a:t>
            </a:r>
          </a:p>
        </p:txBody>
      </p:sp>
      <p:sp>
        <p:nvSpPr>
          <p:cNvPr id="3" name="Content Placeholder 2">
            <a:extLst>
              <a:ext uri="{FF2B5EF4-FFF2-40B4-BE49-F238E27FC236}">
                <a16:creationId xmlns:a16="http://schemas.microsoft.com/office/drawing/2014/main" id="{E8768FDF-C236-402A-B132-EEBFB51DF93C}"/>
              </a:ext>
            </a:extLst>
          </p:cNvPr>
          <p:cNvSpPr>
            <a:spLocks noGrp="1"/>
          </p:cNvSpPr>
          <p:nvPr>
            <p:ph idx="1"/>
          </p:nvPr>
        </p:nvSpPr>
        <p:spPr/>
        <p:txBody>
          <a:bodyPr/>
          <a:lstStyle/>
          <a:p>
            <a:r>
              <a:rPr lang="en-GB" dirty="0"/>
              <a:t>You should have been given uninterrupted time for the meeting. </a:t>
            </a:r>
          </a:p>
          <a:p>
            <a:endParaRPr lang="en-GB" dirty="0"/>
          </a:p>
          <a:p>
            <a:r>
              <a:rPr lang="en-GB" dirty="0"/>
              <a:t>The meeting should be scheduled in advance to allow you the time to prepare.</a:t>
            </a:r>
          </a:p>
          <a:p>
            <a:endParaRPr lang="en-GB" dirty="0"/>
          </a:p>
          <a:p>
            <a:r>
              <a:rPr lang="en-GB" dirty="0"/>
              <a:t>Think of how you have performed since your last meeting and be ready with an answer to the question.</a:t>
            </a:r>
          </a:p>
          <a:p>
            <a:endParaRPr lang="en-GB" dirty="0"/>
          </a:p>
          <a:p>
            <a:r>
              <a:rPr lang="en-GB" dirty="0"/>
              <a:t>Enter the meeting with a positive mindset.</a:t>
            </a:r>
          </a:p>
          <a:p>
            <a:endParaRPr lang="en-GB" dirty="0"/>
          </a:p>
          <a:p>
            <a:r>
              <a:rPr lang="en-GB" dirty="0"/>
              <a:t>Gather your documentation.</a:t>
            </a:r>
          </a:p>
          <a:p>
            <a:endParaRPr lang="en-GB" dirty="0"/>
          </a:p>
        </p:txBody>
      </p:sp>
    </p:spTree>
    <p:extLst>
      <p:ext uri="{BB962C8B-B14F-4D97-AF65-F5344CB8AC3E}">
        <p14:creationId xmlns:p14="http://schemas.microsoft.com/office/powerpoint/2010/main" val="317939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B99C-D8F2-4A99-8B4D-4F2767D93A2A}"/>
              </a:ext>
            </a:extLst>
          </p:cNvPr>
          <p:cNvSpPr>
            <a:spLocks noGrp="1"/>
          </p:cNvSpPr>
          <p:nvPr>
            <p:ph type="title"/>
          </p:nvPr>
        </p:nvSpPr>
        <p:spPr/>
        <p:txBody>
          <a:bodyPr/>
          <a:lstStyle/>
          <a:p>
            <a:r>
              <a:rPr lang="en-GB" dirty="0"/>
              <a:t>What documentation do you think you need?</a:t>
            </a:r>
          </a:p>
        </p:txBody>
      </p:sp>
      <p:pic>
        <p:nvPicPr>
          <p:cNvPr id="5" name="Content Placeholder 4" descr="A picture containing box, room&#10;&#10;Description automatically generated">
            <a:extLst>
              <a:ext uri="{FF2B5EF4-FFF2-40B4-BE49-F238E27FC236}">
                <a16:creationId xmlns:a16="http://schemas.microsoft.com/office/drawing/2014/main" id="{E1A1E7AC-4D57-4797-9F1D-DDB033F272D0}"/>
              </a:ext>
            </a:extLst>
          </p:cNvPr>
          <p:cNvPicPr>
            <a:picLocks noGrp="1" noChangeAspect="1"/>
          </p:cNvPicPr>
          <p:nvPr>
            <p:ph idx="1"/>
          </p:nvPr>
        </p:nvPicPr>
        <p:blipFill>
          <a:blip r:embed="rId3"/>
          <a:stretch>
            <a:fillRect/>
          </a:stretch>
        </p:blipFill>
        <p:spPr>
          <a:xfrm>
            <a:off x="2381250" y="1951831"/>
            <a:ext cx="4381500" cy="3143250"/>
          </a:xfrm>
          <a:prstGeom prst="rect">
            <a:avLst/>
          </a:prstGeom>
        </p:spPr>
      </p:pic>
    </p:spTree>
    <p:extLst>
      <p:ext uri="{BB962C8B-B14F-4D97-AF65-F5344CB8AC3E}">
        <p14:creationId xmlns:p14="http://schemas.microsoft.com/office/powerpoint/2010/main" val="284149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14C8-A578-4DEF-8C38-E9C893D22513}"/>
              </a:ext>
            </a:extLst>
          </p:cNvPr>
          <p:cNvSpPr>
            <a:spLocks noGrp="1"/>
          </p:cNvSpPr>
          <p:nvPr>
            <p:ph type="title"/>
          </p:nvPr>
        </p:nvSpPr>
        <p:spPr/>
        <p:txBody>
          <a:bodyPr/>
          <a:lstStyle/>
          <a:p>
            <a:r>
              <a:rPr lang="en-GB" dirty="0"/>
              <a:t>Structure of the discussion</a:t>
            </a:r>
          </a:p>
        </p:txBody>
      </p:sp>
      <p:sp>
        <p:nvSpPr>
          <p:cNvPr id="3" name="Content Placeholder 2">
            <a:extLst>
              <a:ext uri="{FF2B5EF4-FFF2-40B4-BE49-F238E27FC236}">
                <a16:creationId xmlns:a16="http://schemas.microsoft.com/office/drawing/2014/main" id="{B07E63C7-C652-41DC-B0D0-5EAAFF5FECB7}"/>
              </a:ext>
            </a:extLst>
          </p:cNvPr>
          <p:cNvSpPr>
            <a:spLocks noGrp="1"/>
          </p:cNvSpPr>
          <p:nvPr>
            <p:ph idx="1"/>
          </p:nvPr>
        </p:nvSpPr>
        <p:spPr/>
        <p:txBody>
          <a:bodyPr>
            <a:normAutofit fontScale="92500" lnSpcReduction="10000"/>
          </a:bodyPr>
          <a:lstStyle/>
          <a:p>
            <a:r>
              <a:rPr lang="en-GB" b="1" dirty="0"/>
              <a:t>Initial discussion</a:t>
            </a:r>
            <a:r>
              <a:rPr lang="en-GB" dirty="0"/>
              <a:t> </a:t>
            </a:r>
          </a:p>
          <a:p>
            <a:r>
              <a:rPr lang="en-GB" dirty="0"/>
              <a:t>Agreeing what the purpose of the meeting is and what you each hope to achieve. Sharing each other’s objectives with regard to the discussions.</a:t>
            </a:r>
          </a:p>
          <a:p>
            <a:endParaRPr lang="en-GB" dirty="0"/>
          </a:p>
          <a:p>
            <a:r>
              <a:rPr lang="en-GB" b="1" dirty="0"/>
              <a:t>Review of past year’s objectives/development plan/receiving feedback</a:t>
            </a:r>
            <a:endParaRPr lang="en-GB" dirty="0"/>
          </a:p>
          <a:p>
            <a:r>
              <a:rPr lang="en-GB" dirty="0"/>
              <a:t>Conducting a thorough review of your progress during the appraisal period</a:t>
            </a:r>
          </a:p>
          <a:p>
            <a:endParaRPr lang="en-GB" dirty="0"/>
          </a:p>
          <a:p>
            <a:r>
              <a:rPr lang="en-GB" b="1" dirty="0"/>
              <a:t>Objective setting</a:t>
            </a:r>
          </a:p>
          <a:p>
            <a:r>
              <a:rPr lang="en-GB" dirty="0"/>
              <a:t>Following feedback and discussion, agreeing performance standards and objectives for the next year.</a:t>
            </a:r>
          </a:p>
          <a:p>
            <a:endParaRPr lang="en-GB" dirty="0"/>
          </a:p>
          <a:p>
            <a:r>
              <a:rPr lang="en-GB" b="1" dirty="0"/>
              <a:t>Personal Development Plan</a:t>
            </a:r>
            <a:r>
              <a:rPr lang="en-GB" dirty="0"/>
              <a:t> </a:t>
            </a:r>
          </a:p>
          <a:p>
            <a:r>
              <a:rPr lang="en-GB" dirty="0"/>
              <a:t>Discussing development activities for you to undertake.</a:t>
            </a:r>
          </a:p>
          <a:p>
            <a:endParaRPr lang="en-GB" dirty="0"/>
          </a:p>
          <a:p>
            <a:r>
              <a:rPr lang="en-GB" b="1" dirty="0"/>
              <a:t>Summary </a:t>
            </a:r>
          </a:p>
          <a:p>
            <a:r>
              <a:rPr lang="en-GB" dirty="0"/>
              <a:t>Reaching a conclusion on what has been discussed and what will happen next.</a:t>
            </a:r>
          </a:p>
          <a:p>
            <a:endParaRPr lang="en-GB" dirty="0"/>
          </a:p>
        </p:txBody>
      </p:sp>
    </p:spTree>
    <p:extLst>
      <p:ext uri="{BB962C8B-B14F-4D97-AF65-F5344CB8AC3E}">
        <p14:creationId xmlns:p14="http://schemas.microsoft.com/office/powerpoint/2010/main" val="209293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1A37-A288-4C08-BFFF-8B24E0A40680}"/>
              </a:ext>
            </a:extLst>
          </p:cNvPr>
          <p:cNvSpPr>
            <a:spLocks noGrp="1"/>
          </p:cNvSpPr>
          <p:nvPr>
            <p:ph type="title"/>
          </p:nvPr>
        </p:nvSpPr>
        <p:spPr/>
        <p:txBody>
          <a:bodyPr/>
          <a:lstStyle/>
          <a:p>
            <a:r>
              <a:rPr lang="en-GB" dirty="0"/>
              <a:t>Appraisal discussion</a:t>
            </a:r>
          </a:p>
        </p:txBody>
      </p:sp>
      <p:sp>
        <p:nvSpPr>
          <p:cNvPr id="3" name="Content Placeholder 2">
            <a:extLst>
              <a:ext uri="{FF2B5EF4-FFF2-40B4-BE49-F238E27FC236}">
                <a16:creationId xmlns:a16="http://schemas.microsoft.com/office/drawing/2014/main" id="{E1A09B0C-724D-44BE-AC37-0DC6D75F6FAC}"/>
              </a:ext>
            </a:extLst>
          </p:cNvPr>
          <p:cNvSpPr>
            <a:spLocks noGrp="1"/>
          </p:cNvSpPr>
          <p:nvPr>
            <p:ph idx="1"/>
          </p:nvPr>
        </p:nvSpPr>
        <p:spPr/>
        <p:txBody>
          <a:bodyPr>
            <a:normAutofit fontScale="85000" lnSpcReduction="20000"/>
          </a:bodyPr>
          <a:lstStyle/>
          <a:p>
            <a:r>
              <a:rPr lang="en-GB" dirty="0"/>
              <a:t>This discussion should be based on:</a:t>
            </a:r>
          </a:p>
          <a:p>
            <a:endParaRPr lang="en-GB" dirty="0"/>
          </a:p>
          <a:p>
            <a:r>
              <a:rPr lang="en-GB" dirty="0"/>
              <a:t>Agreement on the type and level of knowledge and skill required to carry out your job successfully so that you achieve the agreed job objectives.</a:t>
            </a:r>
          </a:p>
          <a:p>
            <a:endParaRPr lang="en-GB" dirty="0"/>
          </a:p>
          <a:p>
            <a:r>
              <a:rPr lang="en-GB" dirty="0"/>
              <a:t>A mutual understanding of the levels of skill and knowledge you have actually displayed during the previous year.</a:t>
            </a:r>
          </a:p>
          <a:p>
            <a:endParaRPr lang="en-GB" dirty="0"/>
          </a:p>
          <a:p>
            <a:r>
              <a:rPr lang="en-GB" dirty="0"/>
              <a:t>An assessment of whether you have displayed the required levels of skills and knowledge demanded by your performance objectives in the next year.</a:t>
            </a:r>
          </a:p>
          <a:p>
            <a:endParaRPr lang="en-GB" dirty="0"/>
          </a:p>
          <a:p>
            <a:r>
              <a:rPr lang="en-GB" dirty="0"/>
              <a:t>Planning development actions such as training or work experience to address identified shortfalls or gaps in the required skills and knowledge.</a:t>
            </a:r>
          </a:p>
          <a:p>
            <a:endParaRPr lang="en-GB" dirty="0"/>
          </a:p>
          <a:p>
            <a:r>
              <a:rPr lang="en-GB" dirty="0"/>
              <a:t>Prioritising this development in terms of which is the most important e.g. mandatory training,  development required for the job and training that you would value for your own personal development.</a:t>
            </a:r>
          </a:p>
          <a:p>
            <a:endParaRPr lang="en-GB" dirty="0"/>
          </a:p>
          <a:p>
            <a:r>
              <a:rPr lang="en-GB" dirty="0"/>
              <a:t>This discussion should not include any surprise concerns about your practice or conduct.</a:t>
            </a:r>
          </a:p>
          <a:p>
            <a:endParaRPr lang="en-GB" dirty="0"/>
          </a:p>
        </p:txBody>
      </p:sp>
    </p:spTree>
    <p:extLst>
      <p:ext uri="{BB962C8B-B14F-4D97-AF65-F5344CB8AC3E}">
        <p14:creationId xmlns:p14="http://schemas.microsoft.com/office/powerpoint/2010/main" val="284130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1664-10AB-4603-94BE-00EEFB6B1C77}"/>
              </a:ext>
            </a:extLst>
          </p:cNvPr>
          <p:cNvSpPr>
            <a:spLocks noGrp="1"/>
          </p:cNvSpPr>
          <p:nvPr>
            <p:ph type="title"/>
          </p:nvPr>
        </p:nvSpPr>
        <p:spPr/>
        <p:txBody>
          <a:bodyPr/>
          <a:lstStyle/>
          <a:p>
            <a:r>
              <a:rPr lang="en-GB" dirty="0"/>
              <a:t>Comfort Break!</a:t>
            </a:r>
          </a:p>
        </p:txBody>
      </p:sp>
      <p:pic>
        <p:nvPicPr>
          <p:cNvPr id="2050" name="Picture 2" descr="CSE &amp; Learning Disabilities Workshop - ppt download">
            <a:extLst>
              <a:ext uri="{FF2B5EF4-FFF2-40B4-BE49-F238E27FC236}">
                <a16:creationId xmlns:a16="http://schemas.microsoft.com/office/drawing/2014/main" id="{1D6E7BBE-A2ED-474B-A15B-DAA3C1DF23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1424" y="2353024"/>
            <a:ext cx="3121152" cy="234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6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4C8D-8CD1-4E8A-98FE-C49A170CAF7A}"/>
              </a:ext>
            </a:extLst>
          </p:cNvPr>
          <p:cNvSpPr>
            <a:spLocks noGrp="1"/>
          </p:cNvSpPr>
          <p:nvPr>
            <p:ph type="title"/>
          </p:nvPr>
        </p:nvSpPr>
        <p:spPr/>
        <p:txBody>
          <a:bodyPr/>
          <a:lstStyle/>
          <a:p>
            <a:r>
              <a:rPr lang="en-GB" dirty="0"/>
              <a:t>Receiving and responding to managers feedback</a:t>
            </a:r>
          </a:p>
        </p:txBody>
      </p:sp>
      <p:sp>
        <p:nvSpPr>
          <p:cNvPr id="3" name="Content Placeholder 2">
            <a:extLst>
              <a:ext uri="{FF2B5EF4-FFF2-40B4-BE49-F238E27FC236}">
                <a16:creationId xmlns:a16="http://schemas.microsoft.com/office/drawing/2014/main" id="{7513B1D6-CA57-4E07-A759-D81DECF9841F}"/>
              </a:ext>
            </a:extLst>
          </p:cNvPr>
          <p:cNvSpPr>
            <a:spLocks noGrp="1"/>
          </p:cNvSpPr>
          <p:nvPr>
            <p:ph idx="1"/>
          </p:nvPr>
        </p:nvSpPr>
        <p:spPr/>
        <p:txBody>
          <a:bodyPr>
            <a:normAutofit fontScale="77500" lnSpcReduction="20000"/>
          </a:bodyPr>
          <a:lstStyle/>
          <a:p>
            <a:r>
              <a:rPr lang="en-GB" dirty="0"/>
              <a:t>A good appraisal should be rich in feedback with an honest and direct discussion on areas of strength and areas where performance needs to improve.</a:t>
            </a:r>
            <a:br>
              <a:rPr lang="en-GB" dirty="0"/>
            </a:br>
            <a:r>
              <a:rPr lang="en-GB" dirty="0"/>
              <a:t> </a:t>
            </a:r>
            <a:br>
              <a:rPr lang="en-GB" dirty="0"/>
            </a:br>
            <a:r>
              <a:rPr lang="en-GB" dirty="0"/>
              <a:t>It is generally fair to say that very few people really enjoy receiving feedback - nobody likes being told what they are doing is wrong and controversially people are often equally uncomfortable when discussing areas where they did well.</a:t>
            </a:r>
            <a:br>
              <a:rPr lang="en-GB" dirty="0"/>
            </a:br>
            <a:r>
              <a:rPr lang="en-GB" dirty="0"/>
              <a:t> </a:t>
            </a:r>
            <a:br>
              <a:rPr lang="en-GB" dirty="0"/>
            </a:br>
            <a:r>
              <a:rPr lang="en-GB" dirty="0"/>
              <a:t>Feedback helps us to stop, think and learn how to do things differently so we remain effective in our role, focused on the right things and motivated to continue to develop our capabilities.</a:t>
            </a:r>
            <a:br>
              <a:rPr lang="en-GB" dirty="0"/>
            </a:br>
            <a:r>
              <a:rPr lang="en-GB" dirty="0"/>
              <a:t> </a:t>
            </a:r>
            <a:br>
              <a:rPr lang="en-GB" dirty="0"/>
            </a:br>
            <a:r>
              <a:rPr lang="en-GB" dirty="0"/>
              <a:t>It is important that the process of giving and receiving feedback is handled correctly. When handled badly, it can lead to frustration, anger and ill feeling between colleagues.</a:t>
            </a:r>
          </a:p>
          <a:p>
            <a:endParaRPr lang="en-GB" dirty="0"/>
          </a:p>
          <a:p>
            <a:endParaRPr lang="en-GB" dirty="0"/>
          </a:p>
          <a:p>
            <a:endParaRPr lang="en-GB" dirty="0"/>
          </a:p>
          <a:p>
            <a:endParaRPr lang="en-GB" dirty="0"/>
          </a:p>
          <a:p>
            <a:endParaRPr lang="en-GB" dirty="0"/>
          </a:p>
          <a:p>
            <a:r>
              <a:rPr lang="en-GB" dirty="0"/>
              <a:t>Please refer to your pre-course work and reflect on your previous experiences using the chat function.</a:t>
            </a:r>
          </a:p>
          <a:p>
            <a:endParaRPr lang="en-GB" dirty="0"/>
          </a:p>
          <a:p>
            <a:r>
              <a:rPr lang="en-GB" dirty="0"/>
              <a:t>How do you react to feedback whether it is positive or negative?</a:t>
            </a:r>
          </a:p>
          <a:p>
            <a:br>
              <a:rPr lang="en-GB" dirty="0"/>
            </a:br>
            <a:endParaRPr lang="en-GB" dirty="0"/>
          </a:p>
        </p:txBody>
      </p:sp>
      <p:pic>
        <p:nvPicPr>
          <p:cNvPr id="5" name="Picture 4" descr="A picture containing box, room&#10;&#10;Description automatically generated">
            <a:extLst>
              <a:ext uri="{FF2B5EF4-FFF2-40B4-BE49-F238E27FC236}">
                <a16:creationId xmlns:a16="http://schemas.microsoft.com/office/drawing/2014/main" id="{1CFC727B-FD6C-4B14-80F0-8CABCF4D1531}"/>
              </a:ext>
            </a:extLst>
          </p:cNvPr>
          <p:cNvPicPr>
            <a:picLocks noChangeAspect="1"/>
          </p:cNvPicPr>
          <p:nvPr/>
        </p:nvPicPr>
        <p:blipFill>
          <a:blip r:embed="rId2"/>
          <a:stretch>
            <a:fillRect/>
          </a:stretch>
        </p:blipFill>
        <p:spPr>
          <a:xfrm>
            <a:off x="558738" y="3529237"/>
            <a:ext cx="1000334" cy="717631"/>
          </a:xfrm>
          <a:prstGeom prst="rect">
            <a:avLst/>
          </a:prstGeom>
        </p:spPr>
      </p:pic>
    </p:spTree>
    <p:extLst>
      <p:ext uri="{BB962C8B-B14F-4D97-AF65-F5344CB8AC3E}">
        <p14:creationId xmlns:p14="http://schemas.microsoft.com/office/powerpoint/2010/main" val="38465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0273-761A-4180-8041-18380DDB02F9}"/>
              </a:ext>
            </a:extLst>
          </p:cNvPr>
          <p:cNvSpPr>
            <a:spLocks noGrp="1"/>
          </p:cNvSpPr>
          <p:nvPr>
            <p:ph type="title"/>
          </p:nvPr>
        </p:nvSpPr>
        <p:spPr/>
        <p:txBody>
          <a:bodyPr/>
          <a:lstStyle/>
          <a:p>
            <a:r>
              <a:rPr lang="en-GB" dirty="0"/>
              <a:t>SMART objectives</a:t>
            </a:r>
          </a:p>
        </p:txBody>
      </p:sp>
      <p:sp>
        <p:nvSpPr>
          <p:cNvPr id="3" name="Content Placeholder 2">
            <a:extLst>
              <a:ext uri="{FF2B5EF4-FFF2-40B4-BE49-F238E27FC236}">
                <a16:creationId xmlns:a16="http://schemas.microsoft.com/office/drawing/2014/main" id="{7A62F45E-E3FA-4FB8-9E12-0D687E8C1D2F}"/>
              </a:ext>
            </a:extLst>
          </p:cNvPr>
          <p:cNvSpPr>
            <a:spLocks noGrp="1"/>
          </p:cNvSpPr>
          <p:nvPr>
            <p:ph idx="1"/>
          </p:nvPr>
        </p:nvSpPr>
        <p:spPr/>
        <p:txBody>
          <a:bodyPr>
            <a:normAutofit fontScale="85000" lnSpcReduction="10000"/>
          </a:bodyPr>
          <a:lstStyle/>
          <a:p>
            <a:r>
              <a:rPr lang="en-GB" dirty="0"/>
              <a:t>To be SMART, objectives should be:</a:t>
            </a:r>
          </a:p>
          <a:p>
            <a:endParaRPr lang="en-GB" dirty="0"/>
          </a:p>
          <a:p>
            <a:r>
              <a:rPr lang="en-GB" b="1" dirty="0"/>
              <a:t>Specific</a:t>
            </a:r>
            <a:r>
              <a:rPr lang="en-GB" dirty="0"/>
              <a:t>  </a:t>
            </a:r>
          </a:p>
          <a:p>
            <a:r>
              <a:rPr lang="en-GB" dirty="0"/>
              <a:t>Clearly expressed in terms of the specific results you want to achieve.  Making the objective measurable helps ensure that it is specific. (The </a:t>
            </a:r>
            <a:r>
              <a:rPr lang="en-GB" i="1" dirty="0"/>
              <a:t>activities </a:t>
            </a:r>
            <a:r>
              <a:rPr lang="en-GB" dirty="0"/>
              <a:t>needed to achieve the objective should also be agreed)</a:t>
            </a:r>
          </a:p>
          <a:p>
            <a:r>
              <a:rPr lang="en-GB" b="1" dirty="0"/>
              <a:t>Measurable </a:t>
            </a:r>
            <a:r>
              <a:rPr lang="en-GB" dirty="0"/>
              <a:t> </a:t>
            </a:r>
          </a:p>
          <a:p>
            <a:r>
              <a:rPr lang="en-GB" dirty="0"/>
              <a:t>You should be able to measure the attainment of the objective. Measures can be related to rate, frequency, number or percentage.  What system is in place to track the progress towards attainment?</a:t>
            </a:r>
          </a:p>
          <a:p>
            <a:r>
              <a:rPr lang="en-GB" b="1" dirty="0"/>
              <a:t>Achievable</a:t>
            </a:r>
            <a:r>
              <a:rPr lang="en-GB" dirty="0"/>
              <a:t>   </a:t>
            </a:r>
          </a:p>
          <a:p>
            <a:r>
              <a:rPr lang="en-GB" dirty="0"/>
              <a:t>The objective agreed must be capable of being completed successfully.  Consider whether this can be done in the timeframe with the resources available?</a:t>
            </a:r>
          </a:p>
          <a:p>
            <a:r>
              <a:rPr lang="en-GB" b="1" dirty="0"/>
              <a:t>Realistic/Resources</a:t>
            </a:r>
          </a:p>
          <a:p>
            <a:r>
              <a:rPr lang="en-GB" dirty="0"/>
              <a:t>With the resources available (include money, skills, equipment, time) is it possible to achieve this objective?</a:t>
            </a:r>
          </a:p>
          <a:p>
            <a:r>
              <a:rPr lang="en-GB" b="1" dirty="0"/>
              <a:t>Timed  </a:t>
            </a:r>
          </a:p>
          <a:p>
            <a:r>
              <a:rPr lang="en-GB" dirty="0"/>
              <a:t>An achievable and realistic deadline is required to measure achievement of the objective</a:t>
            </a:r>
          </a:p>
          <a:p>
            <a:endParaRPr lang="en-GB" dirty="0"/>
          </a:p>
          <a:p>
            <a:r>
              <a:rPr lang="en-GB" dirty="0"/>
              <a:t>Use </a:t>
            </a:r>
            <a:r>
              <a:rPr lang="en-GB" dirty="0" err="1"/>
              <a:t>ifolio</a:t>
            </a:r>
            <a:r>
              <a:rPr lang="en-GB" dirty="0"/>
              <a:t> to plan your objectives for next year and how you can achieve these objectives.</a:t>
            </a:r>
          </a:p>
          <a:p>
            <a:endParaRPr lang="en-GB" dirty="0"/>
          </a:p>
        </p:txBody>
      </p:sp>
    </p:spTree>
    <p:extLst>
      <p:ext uri="{BB962C8B-B14F-4D97-AF65-F5344CB8AC3E}">
        <p14:creationId xmlns:p14="http://schemas.microsoft.com/office/powerpoint/2010/main" val="12186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7141-F2F7-4822-8764-BB880723FB35}"/>
              </a:ext>
            </a:extLst>
          </p:cNvPr>
          <p:cNvSpPr>
            <a:spLocks noGrp="1"/>
          </p:cNvSpPr>
          <p:nvPr>
            <p:ph type="title"/>
          </p:nvPr>
        </p:nvSpPr>
        <p:spPr/>
        <p:txBody>
          <a:bodyPr/>
          <a:lstStyle/>
          <a:p>
            <a:r>
              <a:rPr lang="en-GB" dirty="0"/>
              <a:t>Review the appraisal itself</a:t>
            </a:r>
          </a:p>
        </p:txBody>
      </p:sp>
      <p:sp>
        <p:nvSpPr>
          <p:cNvPr id="3" name="Content Placeholder 2">
            <a:extLst>
              <a:ext uri="{FF2B5EF4-FFF2-40B4-BE49-F238E27FC236}">
                <a16:creationId xmlns:a16="http://schemas.microsoft.com/office/drawing/2014/main" id="{59F035B1-02DE-41B3-A562-715C09259749}"/>
              </a:ext>
            </a:extLst>
          </p:cNvPr>
          <p:cNvSpPr>
            <a:spLocks noGrp="1"/>
          </p:cNvSpPr>
          <p:nvPr>
            <p:ph idx="1"/>
          </p:nvPr>
        </p:nvSpPr>
        <p:spPr/>
        <p:txBody>
          <a:bodyPr/>
          <a:lstStyle/>
          <a:p>
            <a:pPr marL="285750" indent="-285750">
              <a:buFont typeface="Arial" panose="020B0604020202020204" pitchFamily="34" charset="0"/>
              <a:buChar char="•"/>
            </a:pPr>
            <a:r>
              <a:rPr lang="en-GB" dirty="0"/>
              <a:t>To what extent where my objectives and outcomes for the appraisal met?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worked well in the appraisal discussion and contributed to its success?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would have made it easier or even better?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did not work well and I should look to avoid in future?</a:t>
            </a:r>
          </a:p>
          <a:p>
            <a:endParaRPr lang="en-GB" dirty="0"/>
          </a:p>
          <a:p>
            <a:pPr marL="285750" indent="-285750">
              <a:buFont typeface="Arial" panose="020B0604020202020204" pitchFamily="34" charset="0"/>
              <a:buChar char="•"/>
            </a:pPr>
            <a:r>
              <a:rPr lang="en-GB" dirty="0"/>
              <a:t>What are the key points I have learned from this interview to help me improve the next one?</a:t>
            </a:r>
          </a:p>
          <a:p>
            <a:endParaRPr lang="en-GB" dirty="0"/>
          </a:p>
        </p:txBody>
      </p:sp>
    </p:spTree>
    <p:extLst>
      <p:ext uri="{BB962C8B-B14F-4D97-AF65-F5344CB8AC3E}">
        <p14:creationId xmlns:p14="http://schemas.microsoft.com/office/powerpoint/2010/main" val="179752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35B4-32DD-4A2A-83E5-BBDBD67DE8DD}"/>
              </a:ext>
            </a:extLst>
          </p:cNvPr>
          <p:cNvSpPr>
            <a:spLocks noGrp="1"/>
          </p:cNvSpPr>
          <p:nvPr>
            <p:ph type="title"/>
          </p:nvPr>
        </p:nvSpPr>
        <p:spPr/>
        <p:txBody>
          <a:bodyPr/>
          <a:lstStyle/>
          <a:p>
            <a:r>
              <a:rPr lang="en-GB" dirty="0"/>
              <a:t>Following your appraisal</a:t>
            </a:r>
          </a:p>
        </p:txBody>
      </p:sp>
      <p:sp>
        <p:nvSpPr>
          <p:cNvPr id="3" name="Content Placeholder 2">
            <a:extLst>
              <a:ext uri="{FF2B5EF4-FFF2-40B4-BE49-F238E27FC236}">
                <a16:creationId xmlns:a16="http://schemas.microsoft.com/office/drawing/2014/main" id="{8BC419D3-4BB7-494F-8D9B-2DF1AA618E4A}"/>
              </a:ext>
            </a:extLst>
          </p:cNvPr>
          <p:cNvSpPr>
            <a:spLocks noGrp="1"/>
          </p:cNvSpPr>
          <p:nvPr>
            <p:ph idx="1"/>
          </p:nvPr>
        </p:nvSpPr>
        <p:spPr>
          <a:xfrm>
            <a:off x="457200" y="1260000"/>
            <a:ext cx="8229600" cy="4906835"/>
          </a:xfrm>
        </p:spPr>
        <p:txBody>
          <a:bodyPr/>
          <a:lstStyle/>
          <a:p>
            <a:pPr marL="285750" indent="-285750">
              <a:buFont typeface="Arial" panose="020B0604020202020204" pitchFamily="34" charset="0"/>
              <a:buChar char="•"/>
            </a:pPr>
            <a:r>
              <a:rPr lang="en-GB" dirty="0"/>
              <a:t>Following your meeting, you should be given access to a copy of your appraisal documentation.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Following your appraisal, if you are unhappy or confused, ask to speak to your manager again to clarify.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appraisal process is literally that – a process. To be effective, it should not be a matter of holding an appraisal meeting and then doing nothing more for 12 months. There needs to be a continuing thread between the two events so that you can demonstrate continuing achievements that can be recognised. </a:t>
            </a:r>
          </a:p>
          <a:p>
            <a:br>
              <a:rPr lang="en-GB" dirty="0"/>
            </a:br>
            <a:r>
              <a:rPr lang="en-GB" dirty="0"/>
              <a:t> </a:t>
            </a:r>
          </a:p>
        </p:txBody>
      </p:sp>
    </p:spTree>
    <p:extLst>
      <p:ext uri="{BB962C8B-B14F-4D97-AF65-F5344CB8AC3E}">
        <p14:creationId xmlns:p14="http://schemas.microsoft.com/office/powerpoint/2010/main" val="398176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94B5-53DF-4916-9C07-C8AD25912123}"/>
              </a:ext>
            </a:extLst>
          </p:cNvPr>
          <p:cNvSpPr>
            <a:spLocks noGrp="1"/>
          </p:cNvSpPr>
          <p:nvPr>
            <p:ph type="title"/>
          </p:nvPr>
        </p:nvSpPr>
        <p:spPr/>
        <p:txBody>
          <a:bodyPr/>
          <a:lstStyle/>
          <a:p>
            <a:r>
              <a:rPr lang="en-GB" dirty="0"/>
              <a:t>Housekeeping</a:t>
            </a:r>
          </a:p>
        </p:txBody>
      </p:sp>
      <p:sp>
        <p:nvSpPr>
          <p:cNvPr id="3" name="Content Placeholder 2">
            <a:extLst>
              <a:ext uri="{FF2B5EF4-FFF2-40B4-BE49-F238E27FC236}">
                <a16:creationId xmlns:a16="http://schemas.microsoft.com/office/drawing/2014/main" id="{8121C8B5-DBD9-4864-8162-FBB21AD033E5}"/>
              </a:ext>
            </a:extLst>
          </p:cNvPr>
          <p:cNvSpPr>
            <a:spLocks noGrp="1"/>
          </p:cNvSpPr>
          <p:nvPr>
            <p:ph idx="1"/>
          </p:nvPr>
        </p:nvSpPr>
        <p:spPr/>
        <p:txBody>
          <a:bodyPr/>
          <a:lstStyle/>
          <a:p>
            <a:pPr marL="285750" indent="-285750">
              <a:buFont typeface="Arial" panose="020B0604020202020204" pitchFamily="34" charset="0"/>
              <a:buChar char="•"/>
            </a:pPr>
            <a:r>
              <a:rPr lang="en-GB" dirty="0"/>
              <a:t>Introductions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Using Microsoft Teams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Virtual Meeting Rules</a:t>
            </a:r>
          </a:p>
          <a:p>
            <a:endParaRPr lang="en-GB" dirty="0"/>
          </a:p>
          <a:p>
            <a:pPr marL="285750" indent="-285750">
              <a:buFont typeface="Arial" panose="020B0604020202020204" pitchFamily="34" charset="0"/>
              <a:buChar char="•"/>
            </a:pPr>
            <a:endParaRPr lang="en-GB" dirty="0"/>
          </a:p>
        </p:txBody>
      </p:sp>
      <p:pic>
        <p:nvPicPr>
          <p:cNvPr id="5" name="Picture 4" descr="A picture containing box, room&#10;&#10;Description automatically generated">
            <a:extLst>
              <a:ext uri="{FF2B5EF4-FFF2-40B4-BE49-F238E27FC236}">
                <a16:creationId xmlns:a16="http://schemas.microsoft.com/office/drawing/2014/main" id="{C180D756-25AE-4885-92B8-398D558402AB}"/>
              </a:ext>
            </a:extLst>
          </p:cNvPr>
          <p:cNvPicPr>
            <a:picLocks noChangeAspect="1"/>
          </p:cNvPicPr>
          <p:nvPr/>
        </p:nvPicPr>
        <p:blipFill>
          <a:blip r:embed="rId3"/>
          <a:stretch>
            <a:fillRect/>
          </a:stretch>
        </p:blipFill>
        <p:spPr>
          <a:xfrm>
            <a:off x="792533" y="3835769"/>
            <a:ext cx="2704007" cy="1939831"/>
          </a:xfrm>
          <a:prstGeom prst="rect">
            <a:avLst/>
          </a:prstGeom>
        </p:spPr>
      </p:pic>
    </p:spTree>
    <p:extLst>
      <p:ext uri="{BB962C8B-B14F-4D97-AF65-F5344CB8AC3E}">
        <p14:creationId xmlns:p14="http://schemas.microsoft.com/office/powerpoint/2010/main" val="1730994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C39-348C-4D3B-8BE6-93B6ECE28F2D}"/>
              </a:ext>
            </a:extLst>
          </p:cNvPr>
          <p:cNvSpPr>
            <a:spLocks noGrp="1"/>
          </p:cNvSpPr>
          <p:nvPr>
            <p:ph type="title"/>
          </p:nvPr>
        </p:nvSpPr>
        <p:spPr/>
        <p:txBody>
          <a:bodyPr/>
          <a:lstStyle/>
          <a:p>
            <a:r>
              <a:rPr lang="en-GB" dirty="0"/>
              <a:t>Personal Development Plan</a:t>
            </a:r>
          </a:p>
        </p:txBody>
      </p:sp>
      <p:sp>
        <p:nvSpPr>
          <p:cNvPr id="3" name="Content Placeholder 2">
            <a:extLst>
              <a:ext uri="{FF2B5EF4-FFF2-40B4-BE49-F238E27FC236}">
                <a16:creationId xmlns:a16="http://schemas.microsoft.com/office/drawing/2014/main" id="{B9FA123C-BEAD-4C8D-8458-81BD2FF6A9B6}"/>
              </a:ext>
            </a:extLst>
          </p:cNvPr>
          <p:cNvSpPr>
            <a:spLocks noGrp="1"/>
          </p:cNvSpPr>
          <p:nvPr>
            <p:ph idx="1"/>
          </p:nvPr>
        </p:nvSpPr>
        <p:spPr>
          <a:xfrm>
            <a:off x="118447" y="945457"/>
            <a:ext cx="8568354" cy="5957552"/>
          </a:xfrm>
        </p:spPr>
        <p:txBody>
          <a:bodyPr>
            <a:normAutofit/>
          </a:bodyPr>
          <a:lstStyle/>
          <a:p>
            <a:br>
              <a:rPr lang="en-GB" dirty="0"/>
            </a:br>
            <a:endParaRPr lang="en-GB" dirty="0"/>
          </a:p>
          <a:p>
            <a:pPr marL="285750" indent="-285750">
              <a:buFont typeface="Arial" panose="020B0604020202020204" pitchFamily="34" charset="0"/>
              <a:buChar char="•"/>
            </a:pPr>
            <a:r>
              <a:rPr lang="en-GB" dirty="0"/>
              <a:t>Your appraisal is an excellent opportunity to develop skills. </a:t>
            </a:r>
          </a:p>
          <a:p>
            <a:pPr marL="285750" indent="-285750">
              <a:buFont typeface="Arial" panose="020B0604020202020204" pitchFamily="34" charset="0"/>
              <a:buChar char="•"/>
            </a:pPr>
            <a:r>
              <a:rPr lang="en-GB" dirty="0"/>
              <a:t>An employee who is willing to take even seemingly short-term steps towards investing in their personal development will reap the rewards longer term in their future career.</a:t>
            </a:r>
          </a:p>
          <a:p>
            <a:pPr marL="285750" indent="-285750">
              <a:buFont typeface="Arial" panose="020B0604020202020204" pitchFamily="34" charset="0"/>
              <a:buChar char="•"/>
            </a:pPr>
            <a:r>
              <a:rPr lang="en-GB" dirty="0"/>
              <a:t>Finally, remember that appraisals are an ongoing process. Keep a record of things you have done and projects you have worked on throughout the year so that you can review these and have it to hand for your next appraisal.  </a:t>
            </a:r>
            <a:r>
              <a:rPr lang="en-GB" dirty="0" err="1"/>
              <a:t>i</a:t>
            </a:r>
            <a:r>
              <a:rPr lang="en-GB" dirty="0"/>
              <a:t>-folio provides a great opportunity to efficiently keep all your records and reflection in one place.</a:t>
            </a:r>
          </a:p>
          <a:p>
            <a:endParaRPr lang="en-GB" dirty="0"/>
          </a:p>
        </p:txBody>
      </p:sp>
      <p:pic>
        <p:nvPicPr>
          <p:cNvPr id="4" name="Picture 3" descr="A picture containing box, room&#10;&#10;Description automatically generated">
            <a:extLst>
              <a:ext uri="{FF2B5EF4-FFF2-40B4-BE49-F238E27FC236}">
                <a16:creationId xmlns:a16="http://schemas.microsoft.com/office/drawing/2014/main" id="{BA4F16A8-E2C2-4CA7-8C95-ACECA6D8E960}"/>
              </a:ext>
            </a:extLst>
          </p:cNvPr>
          <p:cNvPicPr>
            <a:picLocks noChangeAspect="1"/>
          </p:cNvPicPr>
          <p:nvPr/>
        </p:nvPicPr>
        <p:blipFill>
          <a:blip r:embed="rId2"/>
          <a:stretch>
            <a:fillRect/>
          </a:stretch>
        </p:blipFill>
        <p:spPr>
          <a:xfrm>
            <a:off x="558738" y="4018364"/>
            <a:ext cx="2771548" cy="1988285"/>
          </a:xfrm>
          <a:prstGeom prst="rect">
            <a:avLst/>
          </a:prstGeom>
        </p:spPr>
      </p:pic>
    </p:spTree>
    <p:extLst>
      <p:ext uri="{BB962C8B-B14F-4D97-AF65-F5344CB8AC3E}">
        <p14:creationId xmlns:p14="http://schemas.microsoft.com/office/powerpoint/2010/main" val="341631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3500-60EA-464C-869D-65ED2293A09D}"/>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6760A832-FB89-43A5-B2E6-211159B5B1BB}"/>
              </a:ext>
            </a:extLst>
          </p:cNvPr>
          <p:cNvSpPr>
            <a:spLocks noGrp="1"/>
          </p:cNvSpPr>
          <p:nvPr>
            <p:ph idx="1"/>
          </p:nvPr>
        </p:nvSpPr>
        <p:spPr/>
        <p:txBody>
          <a:bodyPr/>
          <a:lstStyle/>
          <a:p>
            <a:r>
              <a:rPr lang="en-GB" dirty="0"/>
              <a:t>NHS </a:t>
            </a:r>
            <a:r>
              <a:rPr lang="en-GB" dirty="0" err="1"/>
              <a:t>Empolyers</a:t>
            </a:r>
            <a:r>
              <a:rPr lang="en-GB" dirty="0"/>
              <a:t> NHS Key Skills Framework and Appraisals </a:t>
            </a:r>
          </a:p>
          <a:p>
            <a:r>
              <a:rPr lang="en-GB" dirty="0">
                <a:hlinkClick r:id="rId2"/>
              </a:rPr>
              <a:t>https://www.nhsemployers.org/your-workforce/retain-and-improve/appraisals</a:t>
            </a:r>
            <a:endParaRPr lang="en-GB" dirty="0"/>
          </a:p>
          <a:p>
            <a:endParaRPr lang="en-GB" dirty="0"/>
          </a:p>
          <a:p>
            <a:r>
              <a:rPr lang="en-GB" dirty="0"/>
              <a:t>RCM </a:t>
            </a:r>
            <a:r>
              <a:rPr lang="en-GB" dirty="0" err="1"/>
              <a:t>ilearn</a:t>
            </a:r>
            <a:r>
              <a:rPr lang="en-GB" dirty="0"/>
              <a:t>, </a:t>
            </a:r>
            <a:r>
              <a:rPr lang="en-GB" dirty="0" err="1"/>
              <a:t>ifolio</a:t>
            </a:r>
            <a:r>
              <a:rPr lang="en-GB" dirty="0"/>
              <a:t> and Career Framework</a:t>
            </a:r>
          </a:p>
          <a:p>
            <a:r>
              <a:rPr lang="en-GB" dirty="0">
                <a:hlinkClick r:id="rId3"/>
              </a:rPr>
              <a:t>https://www.ilearn.rcm.org.uk/</a:t>
            </a:r>
            <a:endParaRPr lang="en-GB" dirty="0"/>
          </a:p>
          <a:p>
            <a:endParaRPr lang="en-GB" dirty="0"/>
          </a:p>
          <a:p>
            <a:r>
              <a:rPr lang="en-GB" dirty="0"/>
              <a:t>Apprenticeships</a:t>
            </a:r>
          </a:p>
          <a:p>
            <a:r>
              <a:rPr lang="en-GB" dirty="0">
                <a:hlinkClick r:id="rId4"/>
              </a:rPr>
              <a:t>https://www.rcm.org.uk/promoting/learning-careers/apprenticeships/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913472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0876"/>
            <a:ext cx="8229600" cy="1143000"/>
          </a:xfrm>
        </p:spPr>
        <p:txBody>
          <a:bodyPr>
            <a:normAutofit/>
          </a:bodyPr>
          <a:lstStyle/>
          <a:p>
            <a:r>
              <a:rPr lang="en-GB" sz="2500" dirty="0"/>
              <a:t>For further information</a:t>
            </a:r>
          </a:p>
        </p:txBody>
      </p:sp>
      <p:sp>
        <p:nvSpPr>
          <p:cNvPr id="2" name="Content Placeholder 1"/>
          <p:cNvSpPr>
            <a:spLocks noGrp="1"/>
          </p:cNvSpPr>
          <p:nvPr>
            <p:ph idx="4294967295"/>
          </p:nvPr>
        </p:nvSpPr>
        <p:spPr>
          <a:xfrm>
            <a:off x="457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info@rcm.org.uk</a:t>
            </a: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a:p>
          <a:p>
            <a:pPr marL="0" indent="0">
              <a:buNone/>
            </a:pPr>
            <a:endParaRPr lang="en-GB" dirty="0"/>
          </a:p>
          <a:p>
            <a:pPr marL="0" indent="0">
              <a:buNone/>
            </a:pPr>
            <a:endParaRPr lang="en-GB" dirty="0"/>
          </a:p>
        </p:txBody>
      </p:sp>
      <p:pic>
        <p:nvPicPr>
          <p:cNvPr id="4" name="Picture 3" descr="Facebook F Cy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951" y="3086426"/>
            <a:ext cx="389517" cy="353458"/>
          </a:xfrm>
          <a:prstGeom prst="rect">
            <a:avLst/>
          </a:prstGeom>
        </p:spPr>
      </p:pic>
      <p:pic>
        <p:nvPicPr>
          <p:cNvPr id="6" name="Picture 5" descr="Twitter bird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50" y="3784925"/>
            <a:ext cx="410031" cy="372966"/>
          </a:xfrm>
          <a:prstGeom prst="rect">
            <a:avLst/>
          </a:prstGeom>
        </p:spPr>
      </p:pic>
    </p:spTree>
    <p:extLst>
      <p:ext uri="{BB962C8B-B14F-4D97-AF65-F5344CB8AC3E}">
        <p14:creationId xmlns:p14="http://schemas.microsoft.com/office/powerpoint/2010/main" val="333994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B6A5-625E-4679-9F7C-3F3EEBFCF8FD}"/>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7FE60129-1171-41C2-8885-569AD93A1398}"/>
              </a:ext>
            </a:extLst>
          </p:cNvPr>
          <p:cNvSpPr>
            <a:spLocks noGrp="1"/>
          </p:cNvSpPr>
          <p:nvPr>
            <p:ph idx="1"/>
          </p:nvPr>
        </p:nvSpPr>
        <p:spPr/>
        <p:txBody>
          <a:bodyPr/>
          <a:lstStyle/>
          <a:p>
            <a:endParaRPr lang="en-GB" dirty="0"/>
          </a:p>
          <a:p>
            <a:pPr marL="285750" indent="-285750">
              <a:buFont typeface="Arial" panose="020B0604020202020204" pitchFamily="34" charset="0"/>
              <a:buChar char="•"/>
            </a:pPr>
            <a:r>
              <a:rPr lang="en-GB" dirty="0"/>
              <a:t>The case for appraisal</a:t>
            </a:r>
          </a:p>
          <a:p>
            <a:pPr marL="285750" indent="-285750">
              <a:buFont typeface="Arial" panose="020B0604020202020204" pitchFamily="34" charset="0"/>
              <a:buChar char="•"/>
            </a:pPr>
            <a:r>
              <a:rPr lang="en-GB" dirty="0"/>
              <a:t>Essential preparation for your appraisal</a:t>
            </a:r>
          </a:p>
          <a:p>
            <a:pPr marL="285750" indent="-285750">
              <a:buFont typeface="Arial" panose="020B0604020202020204" pitchFamily="34" charset="0"/>
              <a:buChar char="•"/>
            </a:pPr>
            <a:r>
              <a:rPr lang="en-GB" dirty="0"/>
              <a:t>What to expect during the appraisal meeting</a:t>
            </a:r>
          </a:p>
          <a:p>
            <a:pPr marL="285750" indent="-285750">
              <a:buFont typeface="Arial" panose="020B0604020202020204" pitchFamily="34" charset="0"/>
              <a:buChar char="•"/>
            </a:pPr>
            <a:r>
              <a:rPr lang="en-GB" dirty="0"/>
              <a:t>Making the appraisal a partnership</a:t>
            </a:r>
          </a:p>
          <a:p>
            <a:pPr marL="285750" indent="-285750">
              <a:buFont typeface="Arial" panose="020B0604020202020204" pitchFamily="34" charset="0"/>
              <a:buChar char="•"/>
            </a:pPr>
            <a:r>
              <a:rPr lang="en-GB" dirty="0"/>
              <a:t>Agreeing performance objectives</a:t>
            </a:r>
          </a:p>
          <a:p>
            <a:pPr marL="285750" indent="-285750">
              <a:buFont typeface="Arial" panose="020B0604020202020204" pitchFamily="34" charset="0"/>
              <a:buChar char="•"/>
            </a:pPr>
            <a:r>
              <a:rPr lang="en-GB" dirty="0"/>
              <a:t>Personal development planning</a:t>
            </a:r>
          </a:p>
          <a:p>
            <a:pPr marL="285750" indent="-285750">
              <a:buFont typeface="Arial" panose="020B0604020202020204" pitchFamily="34" charset="0"/>
              <a:buChar char="•"/>
            </a:pPr>
            <a:r>
              <a:rPr lang="en-GB" dirty="0"/>
              <a:t>What to expect after the appraisal meeting</a:t>
            </a:r>
          </a:p>
          <a:p>
            <a:pPr marL="285750" indent="-285750">
              <a:buFont typeface="Arial" panose="020B0604020202020204" pitchFamily="34" charset="0"/>
              <a:buChar char="•"/>
            </a:pPr>
            <a:endParaRPr lang="en-GB" dirty="0"/>
          </a:p>
          <a:p>
            <a:endParaRPr lang="en-GB" dirty="0"/>
          </a:p>
        </p:txBody>
      </p:sp>
      <p:pic>
        <p:nvPicPr>
          <p:cNvPr id="5" name="Picture 4" descr="A picture containing text, baby, newspaper, holding&#10;&#10;Description automatically generated">
            <a:extLst>
              <a:ext uri="{FF2B5EF4-FFF2-40B4-BE49-F238E27FC236}">
                <a16:creationId xmlns:a16="http://schemas.microsoft.com/office/drawing/2014/main" id="{FA4F4C44-D80A-42A6-ABE1-FB04E5F5DC35}"/>
              </a:ext>
            </a:extLst>
          </p:cNvPr>
          <p:cNvPicPr>
            <a:picLocks noChangeAspect="1"/>
          </p:cNvPicPr>
          <p:nvPr/>
        </p:nvPicPr>
        <p:blipFill>
          <a:blip r:embed="rId2"/>
          <a:stretch>
            <a:fillRect/>
          </a:stretch>
        </p:blipFill>
        <p:spPr>
          <a:xfrm>
            <a:off x="5958998" y="1968566"/>
            <a:ext cx="2286000" cy="2286000"/>
          </a:xfrm>
          <a:prstGeom prst="rect">
            <a:avLst/>
          </a:prstGeom>
        </p:spPr>
      </p:pic>
    </p:spTree>
    <p:extLst>
      <p:ext uri="{BB962C8B-B14F-4D97-AF65-F5344CB8AC3E}">
        <p14:creationId xmlns:p14="http://schemas.microsoft.com/office/powerpoint/2010/main" val="116820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 for Change</a:t>
            </a:r>
          </a:p>
        </p:txBody>
      </p:sp>
      <p:sp>
        <p:nvSpPr>
          <p:cNvPr id="24" name="Content Placeholder 23"/>
          <p:cNvSpPr>
            <a:spLocks noGrp="1"/>
          </p:cNvSpPr>
          <p:nvPr>
            <p:ph idx="1"/>
          </p:nvPr>
        </p:nvSpPr>
        <p:spPr/>
        <p:txBody>
          <a:bodyPr/>
          <a:lstStyle/>
          <a:p>
            <a:r>
              <a:rPr lang="en-GB" dirty="0"/>
              <a:t>The pay progression of NHS Staff employed on Agenda for Change terms and conditions is conditional upon them demonstrating that they have the knowledge and skills/competencies for their role.  </a:t>
            </a:r>
          </a:p>
          <a:p>
            <a:endParaRPr lang="en-GB" dirty="0"/>
          </a:p>
          <a:p>
            <a:r>
              <a:rPr lang="en-GB" dirty="0"/>
              <a:t>The appraisal meeting will be used to assess their knowledge and skills/competencies against a profile for that pay increment. </a:t>
            </a:r>
          </a:p>
          <a:p>
            <a:endParaRPr lang="en-GB" dirty="0"/>
          </a:p>
          <a:p>
            <a:r>
              <a:rPr lang="en-GB" dirty="0"/>
              <a:t>In England employers, in agreement with NHS Trade Unions, can use an alternative competency framework. This is based upon the Knowledge and Skills Framework.</a:t>
            </a:r>
            <a:endParaRPr lang="en-US" sz="1800" b="1" dirty="0">
              <a:solidFill>
                <a:prstClr val="black"/>
              </a:solidFill>
            </a:endParaRPr>
          </a:p>
          <a:p>
            <a:endParaRPr lang="en-US" dirty="0"/>
          </a:p>
        </p:txBody>
      </p:sp>
    </p:spTree>
    <p:extLst>
      <p:ext uri="{BB962C8B-B14F-4D97-AF65-F5344CB8AC3E}">
        <p14:creationId xmlns:p14="http://schemas.microsoft.com/office/powerpoint/2010/main" val="13263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04F5-507D-4E74-8616-E08FBCE25EFF}"/>
              </a:ext>
            </a:extLst>
          </p:cNvPr>
          <p:cNvSpPr>
            <a:spLocks noGrp="1"/>
          </p:cNvSpPr>
          <p:nvPr>
            <p:ph type="title"/>
          </p:nvPr>
        </p:nvSpPr>
        <p:spPr/>
        <p:txBody>
          <a:bodyPr/>
          <a:lstStyle/>
          <a:p>
            <a:r>
              <a:rPr lang="en-GB" dirty="0"/>
              <a:t>Groupwork using chat function</a:t>
            </a:r>
          </a:p>
        </p:txBody>
      </p:sp>
      <p:sp>
        <p:nvSpPr>
          <p:cNvPr id="3" name="Content Placeholder 2">
            <a:extLst>
              <a:ext uri="{FF2B5EF4-FFF2-40B4-BE49-F238E27FC236}">
                <a16:creationId xmlns:a16="http://schemas.microsoft.com/office/drawing/2014/main" id="{8255C65E-6E7B-45AF-A2AE-285AA17C9894}"/>
              </a:ext>
            </a:extLst>
          </p:cNvPr>
          <p:cNvSpPr>
            <a:spLocks noGrp="1"/>
          </p:cNvSpPr>
          <p:nvPr>
            <p:ph idx="1"/>
          </p:nvPr>
        </p:nvSpPr>
        <p:spPr/>
        <p:txBody>
          <a:bodyPr/>
          <a:lstStyle/>
          <a:p>
            <a:pPr algn="ctr"/>
            <a:r>
              <a:rPr lang="en-GB" dirty="0"/>
              <a:t>In the chat box, list as many reasons you can think of as to why appraisals are important.</a:t>
            </a:r>
          </a:p>
          <a:p>
            <a:endParaRPr lang="en-GB" dirty="0"/>
          </a:p>
        </p:txBody>
      </p:sp>
      <p:pic>
        <p:nvPicPr>
          <p:cNvPr id="5" name="Picture 4" descr="A picture containing box, room&#10;&#10;Description automatically generated">
            <a:extLst>
              <a:ext uri="{FF2B5EF4-FFF2-40B4-BE49-F238E27FC236}">
                <a16:creationId xmlns:a16="http://schemas.microsoft.com/office/drawing/2014/main" id="{E7D47759-522C-4505-9BAB-841F957EA1DB}"/>
              </a:ext>
            </a:extLst>
          </p:cNvPr>
          <p:cNvPicPr>
            <a:picLocks noChangeAspect="1"/>
          </p:cNvPicPr>
          <p:nvPr/>
        </p:nvPicPr>
        <p:blipFill>
          <a:blip r:embed="rId2"/>
          <a:stretch>
            <a:fillRect/>
          </a:stretch>
        </p:blipFill>
        <p:spPr>
          <a:xfrm>
            <a:off x="2381250" y="1857375"/>
            <a:ext cx="4381500" cy="3143250"/>
          </a:xfrm>
          <a:prstGeom prst="rect">
            <a:avLst/>
          </a:prstGeom>
        </p:spPr>
      </p:pic>
    </p:spTree>
    <p:extLst>
      <p:ext uri="{BB962C8B-B14F-4D97-AF65-F5344CB8AC3E}">
        <p14:creationId xmlns:p14="http://schemas.microsoft.com/office/powerpoint/2010/main" val="161328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C0B4-FD2D-4A7D-A974-575F820EF603}"/>
              </a:ext>
            </a:extLst>
          </p:cNvPr>
          <p:cNvSpPr>
            <a:spLocks noGrp="1"/>
          </p:cNvSpPr>
          <p:nvPr>
            <p:ph type="title"/>
          </p:nvPr>
        </p:nvSpPr>
        <p:spPr/>
        <p:txBody>
          <a:bodyPr/>
          <a:lstStyle/>
          <a:p>
            <a:r>
              <a:rPr lang="en-GB" dirty="0"/>
              <a:t>NHS Knowledge &amp; Skills Framework</a:t>
            </a:r>
          </a:p>
        </p:txBody>
      </p:sp>
      <p:sp>
        <p:nvSpPr>
          <p:cNvPr id="3" name="Content Placeholder 2">
            <a:extLst>
              <a:ext uri="{FF2B5EF4-FFF2-40B4-BE49-F238E27FC236}">
                <a16:creationId xmlns:a16="http://schemas.microsoft.com/office/drawing/2014/main" id="{2A5A07D9-77B0-47E6-8003-01FA5881B96D}"/>
              </a:ext>
            </a:extLst>
          </p:cNvPr>
          <p:cNvSpPr>
            <a:spLocks noGrp="1"/>
          </p:cNvSpPr>
          <p:nvPr>
            <p:ph idx="1"/>
          </p:nvPr>
        </p:nvSpPr>
        <p:spPr/>
        <p:txBody>
          <a:bodyPr/>
          <a:lstStyle/>
          <a:p>
            <a:r>
              <a:rPr lang="en-GB" dirty="0"/>
              <a:t>The NHS Knowledge and Skills Framework (KSF) is a tool that is used to describe the knowledge and skills you need to apply at work in order to deliver high quality services and includes an annual system of review and development for </a:t>
            </a:r>
            <a:r>
              <a:rPr lang="en-GB" b="1" dirty="0"/>
              <a:t>all</a:t>
            </a:r>
            <a:r>
              <a:rPr lang="en-GB" dirty="0"/>
              <a:t> staff covered by Agenda for Change contracts.</a:t>
            </a:r>
            <a:br>
              <a:rPr lang="en-GB" dirty="0"/>
            </a:br>
            <a:r>
              <a:rPr lang="en-GB" dirty="0"/>
              <a:t> </a:t>
            </a:r>
            <a:br>
              <a:rPr lang="en-GB" dirty="0"/>
            </a:br>
            <a:r>
              <a:rPr lang="en-GB" dirty="0"/>
              <a:t>You will typically have annual development reviews against your KSF post outline that will result in the production of your personal development plan.</a:t>
            </a:r>
            <a:br>
              <a:rPr lang="en-GB" dirty="0"/>
            </a:br>
            <a:r>
              <a:rPr lang="en-GB" dirty="0"/>
              <a:t> </a:t>
            </a:r>
            <a:br>
              <a:rPr lang="en-GB" dirty="0"/>
            </a:br>
            <a:r>
              <a:rPr lang="en-GB" dirty="0"/>
              <a:t>Your line manager should work with you to agree development plans and then to enable you to fulfil what is in them. Your </a:t>
            </a:r>
            <a:r>
              <a:rPr lang="en-GB"/>
              <a:t>manager should </a:t>
            </a:r>
            <a:r>
              <a:rPr lang="en-GB" dirty="0"/>
              <a:t>encourage you to progress and develop and where training and/or development needs have been identified and agreed, </a:t>
            </a:r>
            <a:r>
              <a:rPr lang="en-GB"/>
              <a:t>they should </a:t>
            </a:r>
            <a:r>
              <a:rPr lang="en-GB" dirty="0"/>
              <a:t>ensure sufficient financial support is provided.</a:t>
            </a:r>
          </a:p>
        </p:txBody>
      </p:sp>
    </p:spTree>
    <p:extLst>
      <p:ext uri="{BB962C8B-B14F-4D97-AF65-F5344CB8AC3E}">
        <p14:creationId xmlns:p14="http://schemas.microsoft.com/office/powerpoint/2010/main" val="73345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AB3A97-5A13-473D-90C5-49B7D4B7622C}"/>
              </a:ext>
            </a:extLst>
          </p:cNvPr>
          <p:cNvGrpSpPr/>
          <p:nvPr/>
        </p:nvGrpSpPr>
        <p:grpSpPr>
          <a:xfrm>
            <a:off x="1127602" y="879128"/>
            <a:ext cx="6694546" cy="5503921"/>
            <a:chOff x="939201" y="382587"/>
            <a:chExt cx="7396512" cy="6712336"/>
          </a:xfrm>
        </p:grpSpPr>
        <p:pic>
          <p:nvPicPr>
            <p:cNvPr id="4" name="Content Placeholder 4" descr="A close up of a logo&#10;&#10;Description automatically generated">
              <a:extLst>
                <a:ext uri="{FF2B5EF4-FFF2-40B4-BE49-F238E27FC236}">
                  <a16:creationId xmlns:a16="http://schemas.microsoft.com/office/drawing/2014/main" id="{92D3E1C3-D462-4401-9357-11A6AA495DCA}"/>
                </a:ext>
              </a:extLst>
            </p:cNvPr>
            <p:cNvPicPr>
              <a:picLocks noChangeAspect="1"/>
            </p:cNvPicPr>
            <p:nvPr/>
          </p:nvPicPr>
          <p:blipFill>
            <a:blip r:embed="rId2"/>
            <a:stretch>
              <a:fillRect/>
            </a:stretch>
          </p:blipFill>
          <p:spPr>
            <a:xfrm>
              <a:off x="939201" y="382587"/>
              <a:ext cx="7396512" cy="6712336"/>
            </a:xfrm>
            <a:prstGeom prst="rect">
              <a:avLst/>
            </a:prstGeom>
            <a:noFill/>
          </p:spPr>
        </p:pic>
        <p:sp>
          <p:nvSpPr>
            <p:cNvPr id="5" name="TextBox 4">
              <a:extLst>
                <a:ext uri="{FF2B5EF4-FFF2-40B4-BE49-F238E27FC236}">
                  <a16:creationId xmlns:a16="http://schemas.microsoft.com/office/drawing/2014/main" id="{CE60BA8B-E897-432B-9C21-6D5EFBD2567E}"/>
                </a:ext>
              </a:extLst>
            </p:cNvPr>
            <p:cNvSpPr txBox="1"/>
            <p:nvPr/>
          </p:nvSpPr>
          <p:spPr>
            <a:xfrm>
              <a:off x="3498928" y="3346308"/>
              <a:ext cx="2156686" cy="1238657"/>
            </a:xfrm>
            <a:prstGeom prst="rect">
              <a:avLst/>
            </a:prstGeom>
            <a:solidFill>
              <a:srgbClr val="558ED5"/>
            </a:solidFill>
          </p:spPr>
          <p:txBody>
            <a:bodyPr wrap="square" rtlCol="0">
              <a:spAutoFit/>
            </a:bodyPr>
            <a:lstStyle/>
            <a:p>
              <a:pPr algn="ctr"/>
              <a:r>
                <a:rPr lang="en-GB" sz="2800" b="1" dirty="0">
                  <a:solidFill>
                    <a:schemeClr val="bg1"/>
                  </a:solidFill>
                </a:rPr>
                <a:t>APPRAISAL</a:t>
              </a:r>
            </a:p>
            <a:p>
              <a:pPr algn="ctr"/>
              <a:endParaRPr lang="en-GB" sz="1600" b="1" dirty="0">
                <a:solidFill>
                  <a:schemeClr val="bg1"/>
                </a:solidFill>
              </a:endParaRPr>
            </a:p>
            <a:p>
              <a:pPr algn="ctr"/>
              <a:endParaRPr lang="en-GB" sz="1600" b="1" dirty="0">
                <a:solidFill>
                  <a:schemeClr val="bg1"/>
                </a:solidFill>
              </a:endParaRPr>
            </a:p>
          </p:txBody>
        </p:sp>
      </p:grpSp>
      <p:sp>
        <p:nvSpPr>
          <p:cNvPr id="2" name="Title 1">
            <a:extLst>
              <a:ext uri="{FF2B5EF4-FFF2-40B4-BE49-F238E27FC236}">
                <a16:creationId xmlns:a16="http://schemas.microsoft.com/office/drawing/2014/main" id="{FA6330F8-D906-4F22-872D-67D6EC887E9F}"/>
              </a:ext>
            </a:extLst>
          </p:cNvPr>
          <p:cNvSpPr>
            <a:spLocks noGrp="1"/>
          </p:cNvSpPr>
          <p:nvPr>
            <p:ph type="title"/>
          </p:nvPr>
        </p:nvSpPr>
        <p:spPr/>
        <p:txBody>
          <a:bodyPr/>
          <a:lstStyle/>
          <a:p>
            <a:r>
              <a:rPr lang="en-GB" dirty="0"/>
              <a:t>Appraisal Process</a:t>
            </a:r>
          </a:p>
        </p:txBody>
      </p:sp>
    </p:spTree>
    <p:extLst>
      <p:ext uri="{BB962C8B-B14F-4D97-AF65-F5344CB8AC3E}">
        <p14:creationId xmlns:p14="http://schemas.microsoft.com/office/powerpoint/2010/main" val="173820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3028-F615-4467-A997-25661A9D2C29}"/>
              </a:ext>
            </a:extLst>
          </p:cNvPr>
          <p:cNvSpPr>
            <a:spLocks noGrp="1"/>
          </p:cNvSpPr>
          <p:nvPr>
            <p:ph type="title"/>
          </p:nvPr>
        </p:nvSpPr>
        <p:spPr/>
        <p:txBody>
          <a:bodyPr/>
          <a:lstStyle/>
          <a:p>
            <a:r>
              <a:rPr lang="en-GB" dirty="0"/>
              <a:t>Comfort Break!</a:t>
            </a:r>
          </a:p>
        </p:txBody>
      </p:sp>
      <p:pic>
        <p:nvPicPr>
          <p:cNvPr id="1026" name="Picture 2" descr="CSE &amp; Learning Disabilities Workshop - ppt download">
            <a:extLst>
              <a:ext uri="{FF2B5EF4-FFF2-40B4-BE49-F238E27FC236}">
                <a16:creationId xmlns:a16="http://schemas.microsoft.com/office/drawing/2014/main" id="{CF9889D9-FCC7-4387-B2EC-2A753DE448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1424" y="2353024"/>
            <a:ext cx="3121152" cy="234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D459-C45C-4E3F-A997-8D401EE2DB5D}"/>
              </a:ext>
            </a:extLst>
          </p:cNvPr>
          <p:cNvSpPr>
            <a:spLocks noGrp="1"/>
          </p:cNvSpPr>
          <p:nvPr>
            <p:ph type="title"/>
          </p:nvPr>
        </p:nvSpPr>
        <p:spPr/>
        <p:txBody>
          <a:bodyPr>
            <a:normAutofit/>
          </a:bodyPr>
          <a:lstStyle/>
          <a:p>
            <a:r>
              <a:rPr lang="en-GB" dirty="0"/>
              <a:t>Benefits from a successful appraisal should include</a:t>
            </a:r>
          </a:p>
        </p:txBody>
      </p:sp>
      <p:sp>
        <p:nvSpPr>
          <p:cNvPr id="3" name="Content Placeholder 2">
            <a:extLst>
              <a:ext uri="{FF2B5EF4-FFF2-40B4-BE49-F238E27FC236}">
                <a16:creationId xmlns:a16="http://schemas.microsoft.com/office/drawing/2014/main" id="{A4CDDB9E-1B09-4484-A871-387D2AB42C33}"/>
              </a:ext>
            </a:extLst>
          </p:cNvPr>
          <p:cNvSpPr>
            <a:spLocks noGrp="1"/>
          </p:cNvSpPr>
          <p:nvPr>
            <p:ph idx="1"/>
          </p:nvPr>
        </p:nvSpPr>
        <p:spPr/>
        <p:txBody>
          <a:bodyPr/>
          <a:lstStyle/>
          <a:p>
            <a:endParaRPr lang="en-GB" dirty="0"/>
          </a:p>
          <a:p>
            <a:pPr marL="285750" indent="-285750">
              <a:buFont typeface="Arial" panose="020B0604020202020204" pitchFamily="34" charset="0"/>
              <a:buChar char="•"/>
            </a:pPr>
            <a:r>
              <a:rPr lang="en-GB" dirty="0"/>
              <a:t>Receiving recognition and support from management as you develop in your work role.</a:t>
            </a:r>
          </a:p>
          <a:p>
            <a:pPr marL="285750" indent="-285750">
              <a:buFont typeface="Arial" panose="020B0604020202020204" pitchFamily="34" charset="0"/>
              <a:buChar char="•"/>
            </a:pPr>
            <a:r>
              <a:rPr lang="en-GB" dirty="0"/>
              <a:t>Being reminded of how you are contributing to the quality of service of your unit.</a:t>
            </a:r>
          </a:p>
          <a:p>
            <a:pPr marL="285750" indent="-285750">
              <a:buFont typeface="Arial" panose="020B0604020202020204" pitchFamily="34" charset="0"/>
              <a:buChar char="•"/>
            </a:pPr>
            <a:r>
              <a:rPr lang="en-GB" dirty="0"/>
              <a:t>Having the opportunity to have your views and suggestions heard relating to both your own development and that of the overall unit.</a:t>
            </a:r>
          </a:p>
          <a:p>
            <a:pPr marL="285750" indent="-285750">
              <a:buFont typeface="Arial" panose="020B0604020202020204" pitchFamily="34" charset="0"/>
              <a:buChar char="•"/>
            </a:pPr>
            <a:r>
              <a:rPr lang="en-GB" dirty="0"/>
              <a:t>Clearer understanding of organisational goals by all staff.</a:t>
            </a:r>
          </a:p>
          <a:p>
            <a:pPr marL="285750" indent="-285750">
              <a:buFont typeface="Arial" panose="020B0604020202020204" pitchFamily="34" charset="0"/>
              <a:buChar char="•"/>
            </a:pPr>
            <a:r>
              <a:rPr lang="en-GB" dirty="0"/>
              <a:t>Stronger working relationships between the manager and staff.</a:t>
            </a:r>
          </a:p>
          <a:p>
            <a:pPr marL="285750" indent="-285750">
              <a:buFont typeface="Arial" panose="020B0604020202020204" pitchFamily="34" charset="0"/>
              <a:buChar char="•"/>
            </a:pPr>
            <a:r>
              <a:rPr lang="en-GB" dirty="0"/>
              <a:t>Improved organisational productivity as a result of discussing individual                                                                                  performance issues.</a:t>
            </a:r>
          </a:p>
          <a:p>
            <a:pPr marL="285750" indent="-285750">
              <a:buFont typeface="Arial" panose="020B0604020202020204" pitchFamily="34" charset="0"/>
              <a:buChar char="•"/>
            </a:pPr>
            <a:r>
              <a:rPr lang="en-GB" dirty="0"/>
              <a:t>Objectivity in decision making concerning promotions, training, and other    personnel actions.</a:t>
            </a:r>
          </a:p>
          <a:p>
            <a:endParaRPr lang="en-GB" dirty="0"/>
          </a:p>
        </p:txBody>
      </p:sp>
    </p:spTree>
    <p:extLst>
      <p:ext uri="{BB962C8B-B14F-4D97-AF65-F5344CB8AC3E}">
        <p14:creationId xmlns:p14="http://schemas.microsoft.com/office/powerpoint/2010/main" val="882962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8F2A7E07D1842A196F09D433F46C7" ma:contentTypeVersion="37" ma:contentTypeDescription="Create a new document." ma:contentTypeScope="" ma:versionID="cb8f1b0f8c8b7148f80406716984f210">
  <xsd:schema xmlns:xsd="http://www.w3.org/2001/XMLSchema" xmlns:xs="http://www.w3.org/2001/XMLSchema" xmlns:p="http://schemas.microsoft.com/office/2006/metadata/properties" xmlns:ns1="http://schemas.microsoft.com/sharepoint/v3" xmlns:ns2="72668c49-94ea-40d2-beae-2972e9fa7e00" xmlns:ns3="27748eab-0dbd-4733-9124-bc232bc1c31e" targetNamespace="http://schemas.microsoft.com/office/2006/metadata/properties" ma:root="true" ma:fieldsID="a5f9d6a8f7f9f181b9d8f964948d8bdd" ns1:_="" ns2:_="" ns3:_="">
    <xsd:import namespace="http://schemas.microsoft.com/sharepoint/v3"/>
    <xsd:import namespace="72668c49-94ea-40d2-beae-2972e9fa7e00"/>
    <xsd:import namespace="27748eab-0dbd-4733-9124-bc232bc1c31e"/>
    <xsd:element name="properties">
      <xsd:complexType>
        <xsd:sequence>
          <xsd:element name="documentManagement">
            <xsd:complexType>
              <xsd:all>
                <xsd:element ref="ns2:HR_x0020_Forms" minOccurs="0"/>
                <xsd:element ref="ns2:i597d6eeb84842e3a6bbc8c9cd5a66ed" minOccurs="0"/>
                <xsd:element ref="ns3:TaxCatchAll" minOccurs="0"/>
                <xsd:element ref="ns1:PublishingStartDate" minOccurs="0"/>
                <xsd:element ref="ns1:PublishingExpirationDate" minOccurs="0"/>
                <xsd:element ref="ns2:rcm_x0020_author" minOccurs="0"/>
                <xsd:element ref="ns2:category0"/>
                <xsd:element ref="ns2:Grade"/>
                <xsd:element ref="ns2:Category"/>
                <xsd:element ref="ns2:_x0030_1_x002e_01_x002e_2016" minOccurs="0"/>
                <xsd:element ref="ns2:CATEGORY1"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668c49-94ea-40d2-beae-2972e9fa7e00" elementFormDefault="qualified">
    <xsd:import namespace="http://schemas.microsoft.com/office/2006/documentManagement/types"/>
    <xsd:import namespace="http://schemas.microsoft.com/office/infopath/2007/PartnerControls"/>
    <xsd:element name="HR_x0020_Forms" ma:index="8" nillable="true" ma:displayName="HR Forms" ma:default="Absences" ma:format="Dropdown" ma:internalName="HR_x0020_Forms" ma:readOnly="false">
      <xsd:simpleType>
        <xsd:union memberTypes="dms:Text">
          <xsd:simpleType>
            <xsd:restriction base="dms:Choice">
              <xsd:enumeration value="Absences"/>
              <xsd:enumeration value="General"/>
              <xsd:enumeration value="Leavers"/>
              <xsd:enumeration value="Personal Information"/>
              <xsd:enumeration value="Probation"/>
              <xsd:enumeration value="Recruitment"/>
              <xsd:enumeration value="Starters"/>
              <xsd:enumeration value="Leavers"/>
              <xsd:enumeration value="Training"/>
            </xsd:restriction>
          </xsd:simpleType>
        </xsd:union>
      </xsd:simpleType>
    </xsd:element>
    <xsd:element name="i597d6eeb84842e3a6bbc8c9cd5a66ed" ma:index="10" nillable="true" ma:taxonomy="true" ma:internalName="i597d6eeb84842e3a6bbc8c9cd5a66ed" ma:taxonomyFieldName="RCM_x0020_Thesaurus" ma:displayName="RCM Thesaurus" ma:indexed="true" ma:readOnly="false" ma:fieldId="{2597d6ee-b848-42e3-a6bb-c8c9cd5a66ed}" ma:sspId="909be131-e051-4104-a245-9491c2d76341" ma:termSetId="f05642a1-f0fb-4fa9-b2c7-1241f217e644" ma:anchorId="00000000-0000-0000-0000-000000000000" ma:open="false" ma:isKeyword="false">
      <xsd:complexType>
        <xsd:sequence>
          <xsd:element ref="pc:Terms" minOccurs="0" maxOccurs="1"/>
        </xsd:sequence>
      </xsd:complexType>
    </xsd:element>
    <xsd:element name="rcm_x0020_author" ma:index="14" nillable="true" ma:displayName="rcm author" ma:internalName="rcm_x0020_author" ma:readOnly="false">
      <xsd:simpleType>
        <xsd:restriction base="dms:Text">
          <xsd:maxLength value="255"/>
        </xsd:restriction>
      </xsd:simpleType>
    </xsd:element>
    <xsd:element name="category0" ma:index="15" ma:displayName="category" ma:default="BARCLAY CARD" ma:format="Dropdown" ma:internalName="category0" ma:readOnly="false">
      <xsd:simpleType>
        <xsd:restriction base="dms:Choice">
          <xsd:enumeration value="BARCLAY CARD"/>
          <xsd:enumeration value="EXPENSES CLAIM FORMS"/>
          <xsd:enumeration value="PAY DAY DATES"/>
          <xsd:enumeration value="BACS PAYMENT DATES"/>
          <xsd:enumeration value="ANNUAL REPORTS AND ACCOUNTS PAPERS"/>
          <xsd:enumeration value="PENSIONS DOCUMENTS"/>
          <xsd:enumeration value="MISCELLANEOUS"/>
          <xsd:enumeration value="STANDING FINANCIAL INSTRUCTIONS"/>
        </xsd:restriction>
      </xsd:simpleType>
    </xsd:element>
    <xsd:element name="Grade" ma:index="16" ma:displayName="Grade" ma:default="1. Administrative Officer" ma:format="Dropdown" ma:internalName="Grade" ma:readOnly="false">
      <xsd:simpleType>
        <xsd:restriction base="dms:Choice">
          <xsd:enumeration value="1. Administrative Officer"/>
          <xsd:enumeration value="2. Administrator"/>
          <xsd:enumeration value="3. Organiser"/>
          <xsd:enumeration value="4. Advisor"/>
          <xsd:enumeration value="5. Head ofs"/>
          <xsd:enumeration value="6. Country Directors"/>
          <xsd:enumeration value="7. Directors"/>
        </xsd:restriction>
      </xsd:simpleType>
    </xsd:element>
    <xsd:element name="Category" ma:index="17" ma:displayName="Category" ma:default="Business Continuity Planning" ma:format="Dropdown" ma:internalName="Category" ma:readOnly="false">
      <xsd:simpleType>
        <xsd:restriction base="dms:Choice">
          <xsd:enumeration value="n/a"/>
          <xsd:enumeration value="Business Continuity Planning"/>
          <xsd:enumeration value="Risk Register"/>
          <xsd:enumeration value="Budgets"/>
          <xsd:enumeration value="Corporate Policies"/>
          <xsd:enumeration value="Contracts"/>
        </xsd:restriction>
      </xsd:simpleType>
    </xsd:element>
    <xsd:element name="_x0030_1_x002e_01_x002e_2016" ma:index="18" nillable="true" ma:displayName="01.01.2016" ma:internalName="_x0030_1_x002e_01_x002e_2016" ma:readOnly="false">
      <xsd:simpleType>
        <xsd:restriction base="dms:Text">
          <xsd:maxLength value="255"/>
        </xsd:restriction>
      </xsd:simpleType>
    </xsd:element>
    <xsd:element name="CATEGORY1" ma:index="19" nillable="true" ma:displayName="CATEGORY" ma:description="MOBILE PHONE&#10;RECEPTION&#10;OFFICE TELEPHONE AND DIRECTORY&#10;" ma:internalName="CATEGORY1" ma:readOnly="false">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ReviewDate" ma:index="30" nillable="true" ma:displayName="Review Date" ma:description="Date that this policy or procedure is due to be reviewed" ma:format="DateOnly" ma:internalName="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7748eab-0dbd-4733-9124-bc232bc1c31e"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3de2a9-e322-4d8b-be06-c06bb28360c3}" ma:internalName="TaxCatchAll" ma:showField="CatchAllData" ma:web="27748eab-0dbd-4733-9124-bc232bc1c31e">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cm_x0020_author xmlns="72668c49-94ea-40d2-beae-2972e9fa7e00" xsi:nil="true"/>
    <HR_x0020_Forms xmlns="72668c49-94ea-40d2-beae-2972e9fa7e00">Absences</HR_x0020_Forms>
    <Grade xmlns="72668c49-94ea-40d2-beae-2972e9fa7e00">1. Administrative Officer</Grade>
    <CATEGORY1 xmlns="72668c49-94ea-40d2-beae-2972e9fa7e00" xsi:nil="true"/>
    <category0 xmlns="72668c49-94ea-40d2-beae-2972e9fa7e00">BARCLAY CARD</category0>
    <Category xmlns="72668c49-94ea-40d2-beae-2972e9fa7e00">Business Continuity Planning</Category>
    <TaxCatchAll xmlns="27748eab-0dbd-4733-9124-bc232bc1c31e"/>
    <_x0030_1_x002e_01_x002e_2016 xmlns="72668c49-94ea-40d2-beae-2972e9fa7e00" xsi:nil="true"/>
    <PublishingExpirationDate xmlns="http://schemas.microsoft.com/sharepoint/v3" xsi:nil="true"/>
    <PublishingStartDate xmlns="http://schemas.microsoft.com/sharepoint/v3" xsi:nil="true"/>
    <i597d6eeb84842e3a6bbc8c9cd5a66ed xmlns="72668c49-94ea-40d2-beae-2972e9fa7e00">
      <Terms xmlns="http://schemas.microsoft.com/office/infopath/2007/PartnerControls"/>
    </i597d6eeb84842e3a6bbc8c9cd5a66ed>
    <ReviewDate xmlns="72668c49-94ea-40d2-beae-2972e9fa7e0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736C1F8BEDB164EAA91AC11713F6C36" ma:contentTypeVersion="10" ma:contentTypeDescription="Create a new document." ma:contentTypeScope="" ma:versionID="51d2ee5845bed9e452cac3cc46cd543b">
  <xsd:schema xmlns:xsd="http://www.w3.org/2001/XMLSchema" xmlns:xs="http://www.w3.org/2001/XMLSchema" xmlns:p="http://schemas.microsoft.com/office/2006/metadata/properties" xmlns:ns2="627b521f-d4b1-4dd4-9fbd-d7aeda598dfb" targetNamespace="http://schemas.microsoft.com/office/2006/metadata/properties" ma:root="true" ma:fieldsID="7e48d475bd10ef82c164b682100d2a05" ns2:_="">
    <xsd:import namespace="627b521f-d4b1-4dd4-9fbd-d7aeda598dfb"/>
    <xsd:element name="properties">
      <xsd:complexType>
        <xsd:sequence>
          <xsd:element name="documentManagement">
            <xsd:complexType>
              <xsd:all>
                <xsd:element ref="ns2:A_x0020__x002d__x0020_Z"/>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b521f-d4b1-4dd4-9fbd-d7aeda598dfb" elementFormDefault="qualified">
    <xsd:import namespace="http://schemas.microsoft.com/office/2006/documentManagement/types"/>
    <xsd:import namespace="http://schemas.microsoft.com/office/infopath/2007/PartnerControls"/>
    <xsd:element name="A_x0020__x002d__x0020_Z" ma:index="8" ma:displayName="A - Z" ma:format="Dropdown" ma:internalName="A_x0020__x002d__x0020_Z">
      <xsd:simpleType>
        <xsd:restriction base="dms:Choice">
          <xsd:enumeration value="A"/>
          <xsd:enumeration value="B"/>
          <xsd:enumeration value="C"/>
          <xsd:enumeration value="D"/>
          <xsd:enumeration value="E"/>
          <xsd:enumeration value="F"/>
          <xsd:enumeration value="G"/>
          <xsd:enumeration value="H"/>
          <xsd:enumeration value="I"/>
          <xsd:enumeration value="J"/>
          <xsd:enumeration value="K"/>
          <xsd:enumeration value="L"/>
          <xsd:enumeration value="M"/>
          <xsd:enumeration value="N"/>
          <xsd:enumeration value="O"/>
          <xsd:enumeration value="P"/>
          <xsd:enumeration value="Q"/>
          <xsd:enumeration value="R"/>
          <xsd:enumeration value="S"/>
          <xsd:enumeration value="T"/>
          <xsd:enumeration value="U"/>
          <xsd:enumeration value="V"/>
          <xsd:enumeration value="W"/>
          <xsd:enumeration value="X"/>
          <xsd:enumeration value="Y"/>
          <xsd:enumeration value="Z"/>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EF9C8A-D008-449D-9A35-ECEA35DCEDF4}"/>
</file>

<file path=customXml/itemProps2.xml><?xml version="1.0" encoding="utf-8"?>
<ds:datastoreItem xmlns:ds="http://schemas.openxmlformats.org/officeDocument/2006/customXml" ds:itemID="{980667D7-B122-4D7A-A391-495C4BA837C4}">
  <ds:schemaRefs>
    <ds:schemaRef ds:uri="http://schemas.microsoft.com/sharepoint/v3/contenttype/forms"/>
  </ds:schemaRefs>
</ds:datastoreItem>
</file>

<file path=customXml/itemProps3.xml><?xml version="1.0" encoding="utf-8"?>
<ds:datastoreItem xmlns:ds="http://schemas.openxmlformats.org/officeDocument/2006/customXml" ds:itemID="{7384FE2F-D1B3-4F8D-8808-A43EB1AA4D23}">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627b521f-d4b1-4dd4-9fbd-d7aeda598dfb"/>
    <ds:schemaRef ds:uri="http://www.w3.org/XML/1998/namespace"/>
  </ds:schemaRefs>
</ds:datastoreItem>
</file>

<file path=customXml/itemProps4.xml><?xml version="1.0" encoding="utf-8"?>
<ds:datastoreItem xmlns:ds="http://schemas.openxmlformats.org/officeDocument/2006/customXml" ds:itemID="{8AA32F51-7085-4500-B329-3F03AC6B0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b521f-d4b1-4dd4-9fbd-d7aeda598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1565</Words>
  <Application>Microsoft Office PowerPoint</Application>
  <PresentationFormat>On-screen Show (4:3)</PresentationFormat>
  <Paragraphs>163</Paragraphs>
  <Slides>22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Appraisal Workshop</vt:lpstr>
      <vt:lpstr>Housekeeping</vt:lpstr>
      <vt:lpstr>Learning outcomes</vt:lpstr>
      <vt:lpstr>Agenda for Change</vt:lpstr>
      <vt:lpstr>Groupwork using chat function</vt:lpstr>
      <vt:lpstr>NHS Knowledge &amp; Skills Framework</vt:lpstr>
      <vt:lpstr>Appraisal Process</vt:lpstr>
      <vt:lpstr>Comfort Break!</vt:lpstr>
      <vt:lpstr>Benefits from a successful appraisal should include</vt:lpstr>
      <vt:lpstr>Questions to ask yourself before your appraisal</vt:lpstr>
      <vt:lpstr>Preparing for your meeting</vt:lpstr>
      <vt:lpstr>What documentation do you think you need?</vt:lpstr>
      <vt:lpstr>Structure of the discussion</vt:lpstr>
      <vt:lpstr>Appraisal discussion</vt:lpstr>
      <vt:lpstr>Comfort Break!</vt:lpstr>
      <vt:lpstr>Receiving and responding to managers feedback</vt:lpstr>
      <vt:lpstr>SMART objectives</vt:lpstr>
      <vt:lpstr>Review the appraisal itself</vt:lpstr>
      <vt:lpstr>Following your appraisal</vt:lpstr>
      <vt:lpstr>Personal Development Plan</vt:lpstr>
      <vt:lpstr>Resources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Appraisal Workshop</dc:title>
  <dc:creator>Lyndsey Wheeler</dc:creator>
  <cp:lastModifiedBy>Rae Trotter</cp:lastModifiedBy>
  <cp:revision>12</cp:revision>
  <dcterms:created xsi:type="dcterms:W3CDTF">2020-09-21T11:13:29Z</dcterms:created>
  <dcterms:modified xsi:type="dcterms:W3CDTF">2020-09-25T12:22:40Z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0x0101009BC8F2A7E07D1842A196F09D433F46C7</vt:lpwstr>
  </property>
</Properties>
</file>