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57" r:id="rId5"/>
    <p:sldId id="340" r:id="rId6"/>
    <p:sldId id="292" r:id="rId7"/>
    <p:sldId id="309" r:id="rId8"/>
    <p:sldId id="310" r:id="rId9"/>
    <p:sldId id="341" r:id="rId10"/>
    <p:sldId id="335" r:id="rId11"/>
    <p:sldId id="339" r:id="rId12"/>
    <p:sldId id="323" r:id="rId13"/>
    <p:sldId id="313" r:id="rId14"/>
    <p:sldId id="332" r:id="rId15"/>
    <p:sldId id="333" r:id="rId16"/>
    <p:sldId id="308" r:id="rId17"/>
    <p:sldId id="338" r:id="rId18"/>
    <p:sldId id="314" r:id="rId19"/>
    <p:sldId id="336" r:id="rId20"/>
    <p:sldId id="318" r:id="rId21"/>
    <p:sldId id="319" r:id="rId22"/>
    <p:sldId id="342" r:id="rId23"/>
    <p:sldId id="321" r:id="rId24"/>
    <p:sldId id="325" r:id="rId25"/>
    <p:sldId id="328" r:id="rId26"/>
    <p:sldId id="327" r:id="rId27"/>
    <p:sldId id="337" r:id="rId28"/>
    <p:sldId id="330" r:id="rId29"/>
    <p:sldId id="290" r:id="rId30"/>
  </p:sldIdLst>
  <p:sldSz cx="9144000" cy="6858000" type="screen4x3"/>
  <p:notesSz cx="6865938" cy="9996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
          <p15:clr>
            <a:srgbClr val="A4A3A4"/>
          </p15:clr>
        </p15:guide>
        <p15:guide id="2" pos="2880">
          <p15:clr>
            <a:srgbClr val="A4A3A4"/>
          </p15:clr>
        </p15:guide>
      </p15:sldGuideLst>
    </p:ext>
    <p:ext uri="{2D200454-40CA-4A62-9FC3-DE9A4176ACB9}">
      <p15:notesGuideLst xmlns:p15="http://schemas.microsoft.com/office/powerpoint/2012/main">
        <p15:guide id="1" orient="horz" pos="3149"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82"/>
    <a:srgbClr val="154C95"/>
    <a:srgbClr val="7EC8E4"/>
    <a:srgbClr val="BCE2EE"/>
    <a:srgbClr val="702285"/>
    <a:srgbClr val="71273D"/>
    <a:srgbClr val="66BC04"/>
    <a:srgbClr val="FF7900"/>
    <a:srgbClr val="00396A"/>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9BFC0-EB51-4D7E-B36B-72CBDB9E8464}" v="1" dt="2021-01-25T16:53:29.590"/>
    <p1510:client id="{4E999966-C00C-494D-9F76-2097580C42CD}" v="1" dt="2021-02-16T14:08:09.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39" autoAdjust="0"/>
  </p:normalViewPr>
  <p:slideViewPr>
    <p:cSldViewPr snapToGrid="0" snapToObjects="1" showGuides="1">
      <p:cViewPr varScale="1">
        <p:scale>
          <a:sx n="79" d="100"/>
          <a:sy n="79" d="100"/>
        </p:scale>
        <p:origin x="1140" y="39"/>
      </p:cViewPr>
      <p:guideLst>
        <p:guide orient="horz" pos="336"/>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25" d="100"/>
          <a:sy n="125" d="100"/>
        </p:scale>
        <p:origin x="-1350" y="1905"/>
      </p:cViewPr>
      <p:guideLst>
        <p:guide orient="horz" pos="3149"/>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e Trotter" userId="54dd27ed-4a96-4769-8376-051268f4b0e3" providerId="ADAL" clId="{DE325073-3498-45E0-BFCB-C6D08CAC53B0}"/>
    <pc:docChg chg="modNotesMaster modHandout">
      <pc:chgData name="Rae Trotter" userId="54dd27ed-4a96-4769-8376-051268f4b0e3" providerId="ADAL" clId="{DE325073-3498-45E0-BFCB-C6D08CAC53B0}" dt="2020-06-11T08:07:52.594" v="0"/>
      <pc:docMkLst>
        <pc:docMk/>
      </pc:docMkLst>
    </pc:docChg>
  </pc:docChgLst>
  <pc:docChgLst>
    <pc:chgData name="Robert Murtagh" userId="ffb6fbbd-4250-4e08-af38-022742212e96" providerId="ADAL" clId="{1619BFC0-EB51-4D7E-B36B-72CBDB9E8464}"/>
    <pc:docChg chg="modSld">
      <pc:chgData name="Robert Murtagh" userId="ffb6fbbd-4250-4e08-af38-022742212e96" providerId="ADAL" clId="{1619BFC0-EB51-4D7E-B36B-72CBDB9E8464}" dt="2021-01-25T16:57:04.080" v="4" actId="1076"/>
      <pc:docMkLst>
        <pc:docMk/>
      </pc:docMkLst>
      <pc:sldChg chg="modSp mod">
        <pc:chgData name="Robert Murtagh" userId="ffb6fbbd-4250-4e08-af38-022742212e96" providerId="ADAL" clId="{1619BFC0-EB51-4D7E-B36B-72CBDB9E8464}" dt="2021-01-25T16:56:12.460" v="2" actId="1076"/>
        <pc:sldMkLst>
          <pc:docMk/>
          <pc:sldMk cId="447634263" sldId="317"/>
        </pc:sldMkLst>
        <pc:spChg chg="mod">
          <ac:chgData name="Robert Murtagh" userId="ffb6fbbd-4250-4e08-af38-022742212e96" providerId="ADAL" clId="{1619BFC0-EB51-4D7E-B36B-72CBDB9E8464}" dt="2021-01-25T16:56:12.460" v="2" actId="1076"/>
          <ac:spMkLst>
            <pc:docMk/>
            <pc:sldMk cId="447634263" sldId="317"/>
            <ac:spMk id="5" creationId="{00000000-0000-0000-0000-000000000000}"/>
          </ac:spMkLst>
        </pc:spChg>
      </pc:sldChg>
      <pc:sldChg chg="modSp mod">
        <pc:chgData name="Robert Murtagh" userId="ffb6fbbd-4250-4e08-af38-022742212e96" providerId="ADAL" clId="{1619BFC0-EB51-4D7E-B36B-72CBDB9E8464}" dt="2021-01-25T16:57:04.080" v="4" actId="1076"/>
        <pc:sldMkLst>
          <pc:docMk/>
          <pc:sldMk cId="1523956368" sldId="318"/>
        </pc:sldMkLst>
        <pc:spChg chg="mod">
          <ac:chgData name="Robert Murtagh" userId="ffb6fbbd-4250-4e08-af38-022742212e96" providerId="ADAL" clId="{1619BFC0-EB51-4D7E-B36B-72CBDB9E8464}" dt="2021-01-25T16:57:04.080" v="4" actId="1076"/>
          <ac:spMkLst>
            <pc:docMk/>
            <pc:sldMk cId="1523956368" sldId="318"/>
            <ac:spMk id="7" creationId="{00000000-0000-0000-0000-000000000000}"/>
          </ac:spMkLst>
        </pc:spChg>
        <pc:picChg chg="mod">
          <ac:chgData name="Robert Murtagh" userId="ffb6fbbd-4250-4e08-af38-022742212e96" providerId="ADAL" clId="{1619BFC0-EB51-4D7E-B36B-72CBDB9E8464}" dt="2021-01-25T16:53:29.587" v="0" actId="1076"/>
          <ac:picMkLst>
            <pc:docMk/>
            <pc:sldMk cId="1523956368" sldId="318"/>
            <ac:picMk id="5" creationId="{00000000-0000-0000-0000-000000000000}"/>
          </ac:picMkLst>
        </pc:picChg>
      </pc:sldChg>
      <pc:sldChg chg="modSp mod">
        <pc:chgData name="Robert Murtagh" userId="ffb6fbbd-4250-4e08-af38-022742212e96" providerId="ADAL" clId="{1619BFC0-EB51-4D7E-B36B-72CBDB9E8464}" dt="2021-01-25T16:55:07.049" v="1" actId="1076"/>
        <pc:sldMkLst>
          <pc:docMk/>
          <pc:sldMk cId="2537666827" sldId="321"/>
        </pc:sldMkLst>
        <pc:spChg chg="mod">
          <ac:chgData name="Robert Murtagh" userId="ffb6fbbd-4250-4e08-af38-022742212e96" providerId="ADAL" clId="{1619BFC0-EB51-4D7E-B36B-72CBDB9E8464}" dt="2021-01-25T16:55:07.049" v="1" actId="1076"/>
          <ac:spMkLst>
            <pc:docMk/>
            <pc:sldMk cId="2537666827" sldId="321"/>
            <ac:spMk id="6" creationId="{00000000-0000-0000-0000-000000000000}"/>
          </ac:spMkLst>
        </pc:spChg>
      </pc:sldChg>
    </pc:docChg>
  </pc:docChgLst>
  <pc:docChgLst>
    <pc:chgData name="Rae Trotter" userId="S::rae.trotter@rcm.org.uk::54dd27ed-4a96-4769-8376-051268f4b0e3" providerId="AD" clId="Web-{4E999966-C00C-494D-9F76-2097580C42CD}"/>
    <pc:docChg chg="delSld">
      <pc:chgData name="Rae Trotter" userId="S::rae.trotter@rcm.org.uk::54dd27ed-4a96-4769-8376-051268f4b0e3" providerId="AD" clId="Web-{4E999966-C00C-494D-9F76-2097580C42CD}" dt="2021-02-16T14:08:09.753" v="0"/>
      <pc:docMkLst>
        <pc:docMk/>
      </pc:docMkLst>
      <pc:sldChg chg="del">
        <pc:chgData name="Rae Trotter" userId="S::rae.trotter@rcm.org.uk::54dd27ed-4a96-4769-8376-051268f4b0e3" providerId="AD" clId="Web-{4E999966-C00C-494D-9F76-2097580C42CD}" dt="2021-02-16T14:08:09.753" v="0"/>
        <pc:sldMkLst>
          <pc:docMk/>
          <pc:sldMk cId="447634263" sldId="317"/>
        </pc:sldMkLst>
      </pc:sldChg>
    </pc:docChg>
  </pc:docChgLst>
  <pc:docChgLst>
    <pc:chgData name="Rae Trotter" userId="54dd27ed-4a96-4769-8376-051268f4b0e3" providerId="ADAL" clId="{A524E562-D473-4480-AEB0-554D579DDA44}"/>
    <pc:docChg chg="delSld">
      <pc:chgData name="Rae Trotter" userId="54dd27ed-4a96-4769-8376-051268f4b0e3" providerId="ADAL" clId="{A524E562-D473-4480-AEB0-554D579DDA44}" dt="2020-07-01T16:02:52.328" v="0" actId="2696"/>
      <pc:docMkLst>
        <pc:docMk/>
      </pc:docMkLst>
      <pc:sldChg chg="del">
        <pc:chgData name="Rae Trotter" userId="54dd27ed-4a96-4769-8376-051268f4b0e3" providerId="ADAL" clId="{A524E562-D473-4480-AEB0-554D579DDA44}" dt="2020-07-01T16:02:52.328" v="0" actId="2696"/>
        <pc:sldMkLst>
          <pc:docMk/>
          <pc:sldMk cId="1555058743" sldId="3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825"/>
          </a:xfrm>
          <a:prstGeom prst="rect">
            <a:avLst/>
          </a:prstGeom>
        </p:spPr>
        <p:txBody>
          <a:bodyPr vert="horz" lIns="96359" tIns="48180" rIns="96359" bIns="48180" rtlCol="0"/>
          <a:lstStyle>
            <a:lvl1pPr algn="l">
              <a:defRPr sz="1300"/>
            </a:lvl1pPr>
          </a:lstStyle>
          <a:p>
            <a:endParaRPr lang="en-US"/>
          </a:p>
        </p:txBody>
      </p:sp>
      <p:sp>
        <p:nvSpPr>
          <p:cNvPr id="3" name="Date Placeholder 2"/>
          <p:cNvSpPr>
            <a:spLocks noGrp="1"/>
          </p:cNvSpPr>
          <p:nvPr>
            <p:ph type="dt" sz="quarter" idx="1"/>
          </p:nvPr>
        </p:nvSpPr>
        <p:spPr>
          <a:xfrm>
            <a:off x="3889109" y="0"/>
            <a:ext cx="2975240" cy="499825"/>
          </a:xfrm>
          <a:prstGeom prst="rect">
            <a:avLst/>
          </a:prstGeom>
        </p:spPr>
        <p:txBody>
          <a:bodyPr vert="horz" lIns="96359" tIns="48180" rIns="96359" bIns="48180" rtlCol="0"/>
          <a:lstStyle>
            <a:lvl1pPr algn="r">
              <a:defRPr sz="1300"/>
            </a:lvl1pPr>
          </a:lstStyle>
          <a:p>
            <a:fld id="{5854F259-2A98-0846-8AAE-3B1F25109057}" type="datetimeFigureOut">
              <a:t>2/16/2021</a:t>
            </a:fld>
            <a:endParaRPr lang="en-US"/>
          </a:p>
        </p:txBody>
      </p:sp>
      <p:sp>
        <p:nvSpPr>
          <p:cNvPr id="4" name="Footer Placeholder 3"/>
          <p:cNvSpPr>
            <a:spLocks noGrp="1"/>
          </p:cNvSpPr>
          <p:nvPr>
            <p:ph type="ftr" sz="quarter" idx="2"/>
          </p:nvPr>
        </p:nvSpPr>
        <p:spPr>
          <a:xfrm>
            <a:off x="0" y="9494928"/>
            <a:ext cx="2975240" cy="499825"/>
          </a:xfrm>
          <a:prstGeom prst="rect">
            <a:avLst/>
          </a:prstGeom>
        </p:spPr>
        <p:txBody>
          <a:bodyPr vert="horz" lIns="96359" tIns="48180" rIns="96359" bIns="48180" rtlCol="0" anchor="b"/>
          <a:lstStyle>
            <a:lvl1pPr algn="l">
              <a:defRPr sz="1300"/>
            </a:lvl1pPr>
          </a:lstStyle>
          <a:p>
            <a:endParaRPr lang="en-US"/>
          </a:p>
        </p:txBody>
      </p:sp>
      <p:sp>
        <p:nvSpPr>
          <p:cNvPr id="5" name="Slide Number Placeholder 4"/>
          <p:cNvSpPr>
            <a:spLocks noGrp="1"/>
          </p:cNvSpPr>
          <p:nvPr>
            <p:ph type="sldNum" sz="quarter" idx="3"/>
          </p:nvPr>
        </p:nvSpPr>
        <p:spPr>
          <a:xfrm>
            <a:off x="3889109" y="9494928"/>
            <a:ext cx="2975240" cy="499825"/>
          </a:xfrm>
          <a:prstGeom prst="rect">
            <a:avLst/>
          </a:prstGeom>
        </p:spPr>
        <p:txBody>
          <a:bodyPr vert="horz" lIns="96359" tIns="48180" rIns="96359" bIns="48180" rtlCol="0" anchor="b"/>
          <a:lstStyle>
            <a:lvl1pPr algn="r">
              <a:defRPr sz="1300"/>
            </a:lvl1pPr>
          </a:lstStyle>
          <a:p>
            <a:fld id="{6C62C464-2C4B-8C4D-8F16-B72AB6FDD51B}" type="slidenum">
              <a:t>‹#›</a:t>
            </a:fld>
            <a:endParaRPr lang="en-US"/>
          </a:p>
        </p:txBody>
      </p:sp>
    </p:spTree>
    <p:extLst>
      <p:ext uri="{BB962C8B-B14F-4D97-AF65-F5344CB8AC3E}">
        <p14:creationId xmlns:p14="http://schemas.microsoft.com/office/powerpoint/2010/main" val="2273702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825"/>
          </a:xfrm>
          <a:prstGeom prst="rect">
            <a:avLst/>
          </a:prstGeom>
        </p:spPr>
        <p:txBody>
          <a:bodyPr vert="horz" lIns="96359" tIns="48180" rIns="96359" bIns="48180" rtlCol="0"/>
          <a:lstStyle>
            <a:lvl1pPr algn="l">
              <a:defRPr sz="1300"/>
            </a:lvl1pPr>
          </a:lstStyle>
          <a:p>
            <a:endParaRPr lang="en-US"/>
          </a:p>
        </p:txBody>
      </p:sp>
      <p:sp>
        <p:nvSpPr>
          <p:cNvPr id="3" name="Date Placeholder 2"/>
          <p:cNvSpPr>
            <a:spLocks noGrp="1"/>
          </p:cNvSpPr>
          <p:nvPr>
            <p:ph type="dt" idx="1"/>
          </p:nvPr>
        </p:nvSpPr>
        <p:spPr>
          <a:xfrm>
            <a:off x="3889109" y="0"/>
            <a:ext cx="2975240" cy="499825"/>
          </a:xfrm>
          <a:prstGeom prst="rect">
            <a:avLst/>
          </a:prstGeom>
        </p:spPr>
        <p:txBody>
          <a:bodyPr vert="horz" lIns="96359" tIns="48180" rIns="96359" bIns="48180" rtlCol="0"/>
          <a:lstStyle>
            <a:lvl1pPr algn="r">
              <a:defRPr sz="1300"/>
            </a:lvl1pPr>
          </a:lstStyle>
          <a:p>
            <a:fld id="{3BED5DA9-F6D6-5843-9EB0-D9441C280527}" type="datetimeFigureOut">
              <a:t>2/16/2021</a:t>
            </a:fld>
            <a:endParaRPr lang="en-US"/>
          </a:p>
        </p:txBody>
      </p:sp>
      <p:sp>
        <p:nvSpPr>
          <p:cNvPr id="4" name="Slide Image Placeholder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6359" tIns="48180" rIns="96359" bIns="48180" rtlCol="0" anchor="ctr"/>
          <a:lstStyle/>
          <a:p>
            <a:endParaRPr lang="en-US"/>
          </a:p>
        </p:txBody>
      </p:sp>
      <p:sp>
        <p:nvSpPr>
          <p:cNvPr id="5" name="Notes Placeholder 4"/>
          <p:cNvSpPr>
            <a:spLocks noGrp="1"/>
          </p:cNvSpPr>
          <p:nvPr>
            <p:ph type="body" sz="quarter" idx="3"/>
          </p:nvPr>
        </p:nvSpPr>
        <p:spPr>
          <a:xfrm>
            <a:off x="686594" y="4748332"/>
            <a:ext cx="5492750" cy="4498420"/>
          </a:xfrm>
          <a:prstGeom prst="rect">
            <a:avLst/>
          </a:prstGeom>
        </p:spPr>
        <p:txBody>
          <a:bodyPr vert="horz" lIns="96359" tIns="48180" rIns="96359" bIns="4818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94928"/>
            <a:ext cx="2975240" cy="499825"/>
          </a:xfrm>
          <a:prstGeom prst="rect">
            <a:avLst/>
          </a:prstGeom>
        </p:spPr>
        <p:txBody>
          <a:bodyPr vert="horz" lIns="96359" tIns="48180" rIns="96359" bIns="48180" rtlCol="0" anchor="b"/>
          <a:lstStyle>
            <a:lvl1pPr algn="l">
              <a:defRPr sz="1300"/>
            </a:lvl1pPr>
          </a:lstStyle>
          <a:p>
            <a:endParaRPr lang="en-US"/>
          </a:p>
        </p:txBody>
      </p:sp>
      <p:sp>
        <p:nvSpPr>
          <p:cNvPr id="7" name="Slide Number Placeholder 6"/>
          <p:cNvSpPr>
            <a:spLocks noGrp="1"/>
          </p:cNvSpPr>
          <p:nvPr>
            <p:ph type="sldNum" sz="quarter" idx="5"/>
          </p:nvPr>
        </p:nvSpPr>
        <p:spPr>
          <a:xfrm>
            <a:off x="3889109" y="9494928"/>
            <a:ext cx="2975240" cy="499825"/>
          </a:xfrm>
          <a:prstGeom prst="rect">
            <a:avLst/>
          </a:prstGeom>
        </p:spPr>
        <p:txBody>
          <a:bodyPr vert="horz" lIns="96359" tIns="48180" rIns="96359" bIns="48180" rtlCol="0" anchor="b"/>
          <a:lstStyle>
            <a:lvl1pPr algn="r">
              <a:defRPr sz="1300"/>
            </a:lvl1pPr>
          </a:lstStyle>
          <a:p>
            <a:fld id="{5E3801CD-FE76-8045-AC4D-708E49E4621C}" type="slidenum">
              <a:t>‹#›</a:t>
            </a:fld>
            <a:endParaRPr lang="en-US"/>
          </a:p>
        </p:txBody>
      </p:sp>
    </p:spTree>
    <p:extLst>
      <p:ext uri="{BB962C8B-B14F-4D97-AF65-F5344CB8AC3E}">
        <p14:creationId xmlns:p14="http://schemas.microsoft.com/office/powerpoint/2010/main" val="29000628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 of the session.</a:t>
            </a:r>
          </a:p>
          <a:p>
            <a:endParaRPr lang="en-GB" dirty="0"/>
          </a:p>
          <a:p>
            <a:r>
              <a:rPr lang="en-GB" dirty="0"/>
              <a:t>Understanding of the different social media platforms and how they differ</a:t>
            </a:r>
          </a:p>
          <a:p>
            <a:r>
              <a:rPr lang="en-GB" dirty="0"/>
              <a:t>Making the most of the opportunities that social media networking can bring</a:t>
            </a:r>
          </a:p>
          <a:p>
            <a:r>
              <a:rPr lang="en-GB" dirty="0"/>
              <a:t>Ensuring that you network safely online and understand the importance of protecting your information</a:t>
            </a:r>
          </a:p>
          <a:p>
            <a:r>
              <a:rPr lang="en-GB" dirty="0"/>
              <a:t>Managing the boundaries between personal activity and professional activity on social media</a:t>
            </a:r>
          </a:p>
          <a:p>
            <a:r>
              <a:rPr lang="en-GB" dirty="0"/>
              <a:t>Understanding your professional obligations and being aware of your employer's policies on the use of IT and social media</a:t>
            </a:r>
          </a:p>
          <a:p>
            <a:endParaRPr lang="en-GB" dirty="0"/>
          </a:p>
          <a:p>
            <a:r>
              <a:rPr lang="en-GB" dirty="0"/>
              <a:t>Some of this content is taken from the RCM </a:t>
            </a:r>
            <a:r>
              <a:rPr lang="en-GB" dirty="0" err="1"/>
              <a:t>i</a:t>
            </a:r>
            <a:r>
              <a:rPr lang="en-GB" dirty="0"/>
              <a:t>-learn course.</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a:t>
            </a:fld>
            <a:endParaRPr lang="en-GB"/>
          </a:p>
        </p:txBody>
      </p:sp>
    </p:spTree>
    <p:extLst>
      <p:ext uri="{BB962C8B-B14F-4D97-AF65-F5344CB8AC3E}">
        <p14:creationId xmlns:p14="http://schemas.microsoft.com/office/powerpoint/2010/main" val="3247521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Group work with flipchart List the benefits</a:t>
            </a:r>
            <a:r>
              <a:rPr lang="en-GB" baseline="0" dirty="0"/>
              <a:t> of social media</a:t>
            </a:r>
          </a:p>
          <a:p>
            <a:endParaRPr lang="en-GB" baseline="0" dirty="0"/>
          </a:p>
          <a:p>
            <a:endParaRPr lang="en-GB" baseline="0" dirty="0"/>
          </a:p>
          <a:p>
            <a:endParaRPr lang="en-GB" baseline="0" dirty="0"/>
          </a:p>
          <a:p>
            <a:endParaRPr lang="en-GB" baseline="0" dirty="0"/>
          </a:p>
          <a:p>
            <a:r>
              <a:rPr lang="en-GB" baseline="0" dirty="0"/>
              <a:t>Awareness</a:t>
            </a:r>
          </a:p>
          <a:p>
            <a:r>
              <a:rPr lang="en-GB" baseline="0" dirty="0"/>
              <a:t>Staying connected</a:t>
            </a:r>
          </a:p>
          <a:p>
            <a:endParaRPr lang="en-GB" baseline="0" dirty="0"/>
          </a:p>
          <a:p>
            <a:r>
              <a:rPr lang="en-GB" dirty="0"/>
              <a:t>Campaigning</a:t>
            </a:r>
          </a:p>
          <a:p>
            <a:r>
              <a:rPr lang="en-GB" dirty="0"/>
              <a:t>Sharing information</a:t>
            </a:r>
          </a:p>
          <a:p>
            <a:endParaRPr lang="en-GB" dirty="0"/>
          </a:p>
          <a:p>
            <a:r>
              <a:rPr lang="en-GB" dirty="0"/>
              <a:t>Tell me the benefits of Social Media use</a:t>
            </a:r>
          </a:p>
          <a:p>
            <a:endParaRPr lang="en-GB" dirty="0"/>
          </a:p>
          <a:p>
            <a:r>
              <a:rPr lang="en-GB" dirty="0"/>
              <a:t>Click at end to reveal some of the benefits we have identified</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10</a:t>
            </a:fld>
            <a:endParaRPr lang="en-GB"/>
          </a:p>
        </p:txBody>
      </p:sp>
    </p:spTree>
    <p:extLst>
      <p:ext uri="{BB962C8B-B14F-4D97-AF65-F5344CB8AC3E}">
        <p14:creationId xmlns:p14="http://schemas.microsoft.com/office/powerpoint/2010/main" val="134478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11</a:t>
            </a:fld>
            <a:endParaRPr lang="en-GB"/>
          </a:p>
        </p:txBody>
      </p:sp>
    </p:spTree>
    <p:extLst>
      <p:ext uri="{BB962C8B-B14F-4D97-AF65-F5344CB8AC3E}">
        <p14:creationId xmlns:p14="http://schemas.microsoft.com/office/powerpoint/2010/main" val="639111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screen shots can be taken of Facebook posts and shared with managers in your Trust.</a:t>
            </a:r>
          </a:p>
          <a:p>
            <a:r>
              <a:rPr lang="en-GB" sz="1200" kern="1200" dirty="0">
                <a:solidFill>
                  <a:schemeClr val="tx1"/>
                </a:solidFill>
                <a:effectLst/>
                <a:latin typeface="+mn-lt"/>
                <a:ea typeface="+mn-ea"/>
                <a:cs typeface="+mn-cs"/>
              </a:rPr>
              <a:t>2018 The Times reported that following a FOI request 1,200 employees had been disciplined about social media posts.</a:t>
            </a:r>
          </a:p>
          <a:p>
            <a:r>
              <a:rPr lang="en-GB" sz="1200" kern="1200" dirty="0">
                <a:solidFill>
                  <a:schemeClr val="tx1"/>
                </a:solidFill>
                <a:effectLst/>
                <a:latin typeface="+mn-lt"/>
                <a:ea typeface="+mn-ea"/>
                <a:cs typeface="+mn-cs"/>
              </a:rPr>
              <a:t>BMJ reported that in 2017 the GMC reviewed 28 doctors use of social media – Facebook, Twitter and </a:t>
            </a:r>
            <a:r>
              <a:rPr lang="en-GB" sz="1200" kern="1200" dirty="0" err="1">
                <a:solidFill>
                  <a:schemeClr val="tx1"/>
                </a:solidFill>
                <a:effectLst/>
                <a:latin typeface="+mn-lt"/>
                <a:ea typeface="+mn-ea"/>
                <a:cs typeface="+mn-cs"/>
              </a:rPr>
              <a:t>Whatsapp</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12</a:t>
            </a:fld>
            <a:endParaRPr lang="en-GB"/>
          </a:p>
        </p:txBody>
      </p:sp>
    </p:spTree>
    <p:extLst>
      <p:ext uri="{BB962C8B-B14F-4D97-AF65-F5344CB8AC3E}">
        <p14:creationId xmlns:p14="http://schemas.microsoft.com/office/powerpoint/2010/main" val="3630253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cs typeface="+mn-cs"/>
              </a:rPr>
              <a:t>Get</a:t>
            </a:r>
            <a:r>
              <a:rPr lang="en-GB" altLang="en-US" baseline="0" dirty="0">
                <a:cs typeface="+mn-cs"/>
              </a:rPr>
              <a:t> the members to </a:t>
            </a:r>
            <a:r>
              <a:rPr lang="en-GB" altLang="en-US" dirty="0"/>
              <a:t>say</a:t>
            </a:r>
            <a:r>
              <a:rPr lang="en-GB" altLang="en-US" baseline="0" dirty="0">
                <a:cs typeface="+mn-cs"/>
              </a:rPr>
              <a:t>  how they feel using social media. </a:t>
            </a:r>
          </a:p>
          <a:p>
            <a:pPr eaLnBrk="1" hangingPunct="1"/>
            <a:endParaRPr lang="en-GB" altLang="en-US" baseline="0" dirty="0">
              <a:cs typeface="+mn-cs"/>
            </a:endParaRPr>
          </a:p>
          <a:p>
            <a:pPr eaLnBrk="1" hangingPunct="1"/>
            <a:r>
              <a:rPr lang="en-GB" altLang="en-US" dirty="0">
                <a:cs typeface="Arial" charset="0"/>
              </a:rPr>
              <a:t>Frightened</a:t>
            </a:r>
          </a:p>
          <a:p>
            <a:pPr eaLnBrk="1" hangingPunct="1"/>
            <a:r>
              <a:rPr lang="en-GB" altLang="en-US" dirty="0">
                <a:cs typeface="Arial" charset="0"/>
              </a:rPr>
              <a:t>Confused</a:t>
            </a:r>
          </a:p>
          <a:p>
            <a:pPr eaLnBrk="1" hangingPunct="1"/>
            <a:r>
              <a:rPr lang="en-GB" altLang="en-US" dirty="0">
                <a:cs typeface="Arial" charset="0"/>
              </a:rPr>
              <a:t>Exasperated</a:t>
            </a:r>
          </a:p>
          <a:p>
            <a:pPr eaLnBrk="1" hangingPunct="1"/>
            <a:r>
              <a:rPr lang="en-GB" altLang="en-US" dirty="0">
                <a:cs typeface="Arial" charset="0"/>
              </a:rPr>
              <a:t>Confident</a:t>
            </a:r>
          </a:p>
          <a:p>
            <a:pPr eaLnBrk="1" hangingPunct="1"/>
            <a:r>
              <a:rPr lang="en-GB" altLang="en-US" dirty="0">
                <a:cs typeface="Arial" charset="0"/>
              </a:rPr>
              <a:t>Inspired</a:t>
            </a:r>
          </a:p>
          <a:p>
            <a:pPr eaLnBrk="1" hangingPunct="1"/>
            <a:r>
              <a:rPr lang="en-GB" altLang="en-US" dirty="0">
                <a:cs typeface="Arial" charset="0"/>
              </a:rPr>
              <a:t>Included</a:t>
            </a:r>
          </a:p>
          <a:p>
            <a:pPr eaLnBrk="1" hangingPunct="1"/>
            <a:r>
              <a:rPr lang="en-GB" altLang="en-US" dirty="0">
                <a:cs typeface="Arial" charset="0"/>
              </a:rPr>
              <a:t>Sense of purpose</a:t>
            </a:r>
          </a:p>
          <a:p>
            <a:pPr eaLnBrk="1" hangingPunct="1"/>
            <a:endParaRPr lang="en-US" altLang="en-US" dirty="0"/>
          </a:p>
          <a:p>
            <a:pPr eaLnBrk="1" hangingPunct="1"/>
            <a:r>
              <a:rPr lang="en-US" altLang="en-US" dirty="0"/>
              <a:t>Ask who uses it and in what way</a:t>
            </a:r>
          </a:p>
          <a:p>
            <a:pPr eaLnBrk="1" hangingPunct="1"/>
            <a:endParaRPr lang="en-US" altLang="en-US" dirty="0"/>
          </a:p>
          <a:p>
            <a:r>
              <a:rPr lang="en-GB" dirty="0"/>
              <a:t>Social media (networking) sites are websites and apps that allow people to connect with others who have similar interests. Users share information, thoughts, ideas and images and connect with family, friends, work colleagues or like-minded people.</a:t>
            </a:r>
          </a:p>
          <a:p>
            <a:r>
              <a:rPr lang="en-GB" dirty="0"/>
              <a:t>Some sites such as Facebook, Twitter, Google+ and LinkedIn are based around making connections with people that you may know. Others such as Instagram, Flickr and YouTube are based around sharing images and video, whilst others like Blogger or Tumblr are about sharing a web log or online diary (blogging).</a:t>
            </a:r>
            <a:endParaRPr lang="en-US" altLang="en-US" dirty="0"/>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13</a:t>
            </a:fld>
            <a:endParaRPr lang="en-GB"/>
          </a:p>
        </p:txBody>
      </p:sp>
    </p:spTree>
    <p:extLst>
      <p:ext uri="{BB962C8B-B14F-4D97-AF65-F5344CB8AC3E}">
        <p14:creationId xmlns:p14="http://schemas.microsoft.com/office/powerpoint/2010/main" val="318252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role of the RCM rep through disciplinary processes in relation to these cases.</a:t>
            </a:r>
          </a:p>
        </p:txBody>
      </p:sp>
      <p:sp>
        <p:nvSpPr>
          <p:cNvPr id="4" name="Slide Number Placeholder 3"/>
          <p:cNvSpPr>
            <a:spLocks noGrp="1"/>
          </p:cNvSpPr>
          <p:nvPr>
            <p:ph type="sldNum" sz="quarter" idx="5"/>
          </p:nvPr>
        </p:nvSpPr>
        <p:spPr/>
        <p:txBody>
          <a:bodyPr/>
          <a:lstStyle/>
          <a:p>
            <a:fld id="{5E3801CD-FE76-8045-AC4D-708E49E4621C}" type="slidenum">
              <a:rPr lang="en-GB" smtClean="0"/>
              <a:t>14</a:t>
            </a:fld>
            <a:endParaRPr lang="en-GB"/>
          </a:p>
        </p:txBody>
      </p:sp>
    </p:spTree>
    <p:extLst>
      <p:ext uri="{BB962C8B-B14F-4D97-AF65-F5344CB8AC3E}">
        <p14:creationId xmlns:p14="http://schemas.microsoft.com/office/powerpoint/2010/main" val="686275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Group work with flipchart-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Tell me the disadvantages of Social Media use</a:t>
            </a:r>
          </a:p>
          <a:p>
            <a:endParaRPr lang="en-GB" dirty="0"/>
          </a:p>
          <a:p>
            <a:r>
              <a:rPr lang="en-GB" dirty="0"/>
              <a:t>Cyberbullying</a:t>
            </a:r>
          </a:p>
          <a:p>
            <a:r>
              <a:rPr lang="en-GB" dirty="0"/>
              <a:t>Hacking</a:t>
            </a:r>
          </a:p>
          <a:p>
            <a:r>
              <a:rPr lang="en-GB" dirty="0"/>
              <a:t>Professional reputation-NHS worker-identifiable to others even if profile doesn’t say.</a:t>
            </a:r>
          </a:p>
          <a:p>
            <a:r>
              <a:rPr lang="en-GB" dirty="0"/>
              <a:t>Addiction</a:t>
            </a:r>
          </a:p>
          <a:p>
            <a:r>
              <a:rPr lang="en-GB" dirty="0"/>
              <a:t>Security</a:t>
            </a:r>
            <a:r>
              <a:rPr lang="en-GB" baseline="0" dirty="0"/>
              <a:t> issues</a:t>
            </a:r>
          </a:p>
          <a:p>
            <a:r>
              <a:rPr lang="en-GB" dirty="0"/>
              <a:t>Lack of inhibition</a:t>
            </a:r>
          </a:p>
          <a:p>
            <a:endParaRPr lang="en-GB" dirty="0"/>
          </a:p>
          <a:p>
            <a:r>
              <a:rPr lang="en-GB" dirty="0"/>
              <a:t>What you post online is there forever.</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15</a:t>
            </a:fld>
            <a:endParaRPr lang="en-GB"/>
          </a:p>
        </p:txBody>
      </p:sp>
    </p:spTree>
    <p:extLst>
      <p:ext uri="{BB962C8B-B14F-4D97-AF65-F5344CB8AC3E}">
        <p14:creationId xmlns:p14="http://schemas.microsoft.com/office/powerpoint/2010/main" val="2578702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Bringing the organisation into disrepute.</a:t>
            </a:r>
          </a:p>
          <a:p>
            <a:endParaRPr lang="en-GB" dirty="0"/>
          </a:p>
          <a:p>
            <a:r>
              <a:rPr lang="en-GB" dirty="0"/>
              <a:t>criticising or arguing with customers, colleagues or rivals</a:t>
            </a:r>
          </a:p>
          <a:p>
            <a:r>
              <a:rPr lang="en-GB" dirty="0"/>
              <a:t>making defamatory comments about individuals or other organisations or groups</a:t>
            </a:r>
            <a:br>
              <a:rPr lang="en-GB" dirty="0"/>
            </a:br>
            <a:r>
              <a:rPr lang="en-GB" dirty="0"/>
              <a:t>posting images that are inappropriate or links to inappropriate content</a:t>
            </a:r>
          </a:p>
          <a:p>
            <a:endParaRPr lang="en-GB" dirty="0"/>
          </a:p>
          <a:p>
            <a:r>
              <a:rPr lang="en-GB" b="1" dirty="0"/>
              <a:t>Breach confidentiality</a:t>
            </a:r>
          </a:p>
          <a:p>
            <a:endParaRPr lang="en-GB" b="1" dirty="0"/>
          </a:p>
          <a:p>
            <a:r>
              <a:rPr lang="en-GB" dirty="0"/>
              <a:t>revealing trade secrets or information owned by the organisation giving away confidential information about an individual (such as a colleague or customer contact) or organisation (such as a rival business)</a:t>
            </a:r>
            <a:br>
              <a:rPr lang="en-GB" dirty="0"/>
            </a:br>
            <a:r>
              <a:rPr lang="en-GB" dirty="0"/>
              <a:t>discussing the organisation's internal workings (such as deals that it is doing or future business plans that have not been communicated to the public).</a:t>
            </a:r>
          </a:p>
          <a:p>
            <a:pPr lvl="1"/>
            <a:endParaRPr lang="en-GB" dirty="0"/>
          </a:p>
          <a:p>
            <a:r>
              <a:rPr lang="en-GB" b="1" dirty="0"/>
              <a:t>Breach </a:t>
            </a:r>
            <a:r>
              <a:rPr lang="en-GB" b="1" dirty="0" err="1"/>
              <a:t>copywrite</a:t>
            </a:r>
            <a:endParaRPr lang="en-GB" b="1" dirty="0"/>
          </a:p>
          <a:p>
            <a:endParaRPr lang="en-GB" b="1" dirty="0"/>
          </a:p>
          <a:p>
            <a:r>
              <a:rPr lang="en-GB" b="1" dirty="0"/>
              <a:t> </a:t>
            </a:r>
            <a:r>
              <a:rPr lang="en-GB" dirty="0"/>
              <a:t>using s</a:t>
            </a:r>
            <a:r>
              <a:rPr lang="en-GB" b="1" dirty="0"/>
              <a:t>o</a:t>
            </a:r>
            <a:r>
              <a:rPr lang="en-GB" dirty="0"/>
              <a:t>meone else's images or written content without permission</a:t>
            </a:r>
          </a:p>
          <a:p>
            <a:r>
              <a:rPr lang="en-GB" dirty="0"/>
              <a:t>failing to give acknowledgement where permission has been given to reproduce something</a:t>
            </a:r>
          </a:p>
          <a:p>
            <a:endParaRPr lang="en-GB" dirty="0"/>
          </a:p>
          <a:p>
            <a:r>
              <a:rPr lang="en-GB" b="1" dirty="0"/>
              <a:t>Do anything that could be </a:t>
            </a:r>
            <a:r>
              <a:rPr lang="en-GB" b="1" dirty="0" err="1"/>
              <a:t>considerered</a:t>
            </a:r>
            <a:r>
              <a:rPr lang="en-GB" b="1" dirty="0"/>
              <a:t> discriminatory against, or bullying or harassment of, any individual</a:t>
            </a:r>
          </a:p>
          <a:p>
            <a:r>
              <a:rPr lang="en-GB" dirty="0"/>
              <a:t>making offensive or derogatory comments relating to sex, gender reassignment, race (including nationality), disability, sexual orientation, religion or belief or age</a:t>
            </a:r>
          </a:p>
          <a:p>
            <a:r>
              <a:rPr lang="en-GB" dirty="0"/>
              <a:t>using social media to bully another individual (such as an employee of the organisation)</a:t>
            </a:r>
            <a:br>
              <a:rPr lang="en-GB" dirty="0"/>
            </a:br>
            <a:endParaRPr lang="en-GB" dirty="0"/>
          </a:p>
          <a:p>
            <a:r>
              <a:rPr lang="en-GB" dirty="0"/>
              <a:t>posting images that are discriminatory or offensive [or links to such content]</a:t>
            </a:r>
          </a:p>
          <a:p>
            <a:endParaRPr lang="en-GB" b="1" dirty="0"/>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16</a:t>
            </a:fld>
            <a:endParaRPr lang="en-GB"/>
          </a:p>
        </p:txBody>
      </p:sp>
    </p:spTree>
    <p:extLst>
      <p:ext uri="{BB962C8B-B14F-4D97-AF65-F5344CB8AC3E}">
        <p14:creationId xmlns:p14="http://schemas.microsoft.com/office/powerpoint/2010/main" val="378689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595" fontAlgn="base">
              <a:spcBef>
                <a:spcPct val="30000"/>
              </a:spcBef>
              <a:spcAft>
                <a:spcPct val="0"/>
              </a:spcAft>
              <a:defRPr/>
            </a:pPr>
            <a:r>
              <a:rPr lang="en-US" altLang="en-US" sz="1300" dirty="0">
                <a:solidFill>
                  <a:srgbClr val="000000"/>
                </a:solidFill>
                <a:latin typeface="Arial" charset="0"/>
                <a:ea typeface="ヒラギノ角ゴ Pro W3" pitchFamily="16" charset="-128"/>
              </a:rPr>
              <a:t>This did actually happen and the midwife got disciplined</a:t>
            </a:r>
          </a:p>
          <a:p>
            <a:pPr defTabSz="963595" fontAlgn="base">
              <a:spcBef>
                <a:spcPct val="30000"/>
              </a:spcBef>
              <a:spcAft>
                <a:spcPct val="0"/>
              </a:spcAft>
              <a:defRPr/>
            </a:pPr>
            <a:endParaRPr lang="en-US" altLang="en-US" sz="1300" dirty="0">
              <a:solidFill>
                <a:srgbClr val="000000"/>
              </a:solidFill>
              <a:latin typeface="Arial" charset="0"/>
              <a:ea typeface="ヒラギノ角ゴ Pro W3" pitchFamily="16" charset="-128"/>
            </a:endParaRPr>
          </a:p>
          <a:p>
            <a:pPr defTabSz="963595" fontAlgn="base">
              <a:spcBef>
                <a:spcPct val="30000"/>
              </a:spcBef>
              <a:spcAft>
                <a:spcPct val="0"/>
              </a:spcAft>
              <a:defRPr/>
            </a:pPr>
            <a:r>
              <a:rPr lang="en-US" altLang="en-US" sz="1300" dirty="0">
                <a:solidFill>
                  <a:srgbClr val="000000"/>
                </a:solidFill>
                <a:latin typeface="Arial" charset="0"/>
                <a:ea typeface="ヒラギノ角ゴ Pro W3" pitchFamily="16" charset="-128"/>
              </a:rPr>
              <a:t>Celebrity not unduly concerned – all publicity = good publicity</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18</a:t>
            </a:fld>
            <a:endParaRPr lang="en-GB"/>
          </a:p>
        </p:txBody>
      </p:sp>
    </p:spTree>
    <p:extLst>
      <p:ext uri="{BB962C8B-B14F-4D97-AF65-F5344CB8AC3E}">
        <p14:creationId xmlns:p14="http://schemas.microsoft.com/office/powerpoint/2010/main" val="406797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595" fontAlgn="base">
              <a:spcBef>
                <a:spcPct val="30000"/>
              </a:spcBef>
              <a:spcAft>
                <a:spcPct val="0"/>
              </a:spcAft>
              <a:defRPr/>
            </a:pPr>
            <a:r>
              <a:rPr lang="en-US" altLang="en-US" sz="1300" dirty="0">
                <a:solidFill>
                  <a:srgbClr val="000000"/>
                </a:solidFill>
                <a:latin typeface="Arial" charset="0"/>
                <a:ea typeface="ヒラギノ角ゴ Pro W3" pitchFamily="16" charset="-128"/>
              </a:rPr>
              <a:t>Ever heard of ‘planking’?</a:t>
            </a:r>
          </a:p>
          <a:p>
            <a:pPr defTabSz="963595" fontAlgn="base">
              <a:spcBef>
                <a:spcPct val="30000"/>
              </a:spcBef>
              <a:spcAft>
                <a:spcPct val="0"/>
              </a:spcAft>
              <a:defRPr/>
            </a:pPr>
            <a:endParaRPr lang="en-US" altLang="en-US" sz="1300" dirty="0">
              <a:solidFill>
                <a:srgbClr val="000000"/>
              </a:solidFill>
              <a:latin typeface="Arial" charset="0"/>
              <a:ea typeface="ヒラギノ角ゴ Pro W3" pitchFamily="16" charset="-128"/>
            </a:endParaRPr>
          </a:p>
          <a:p>
            <a:pPr defTabSz="963595" fontAlgn="base">
              <a:spcBef>
                <a:spcPct val="30000"/>
              </a:spcBef>
              <a:spcAft>
                <a:spcPct val="0"/>
              </a:spcAft>
              <a:defRPr/>
            </a:pPr>
            <a:r>
              <a:rPr lang="en-US" altLang="en-US" sz="1300" dirty="0">
                <a:solidFill>
                  <a:srgbClr val="000000"/>
                </a:solidFill>
                <a:latin typeface="Arial" charset="0"/>
                <a:ea typeface="ヒラギノ角ゴ Pro W3" pitchFamily="16" charset="-128"/>
              </a:rPr>
              <a:t>Staff larking around and the photo got re-sent among colleagues and sent to manager.</a:t>
            </a:r>
          </a:p>
          <a:p>
            <a:pPr defTabSz="963595" fontAlgn="base">
              <a:spcBef>
                <a:spcPct val="30000"/>
              </a:spcBef>
              <a:spcAft>
                <a:spcPct val="0"/>
              </a:spcAft>
              <a:defRPr/>
            </a:pPr>
            <a:endParaRPr lang="en-US" altLang="en-US" sz="1300" dirty="0">
              <a:solidFill>
                <a:srgbClr val="000000"/>
              </a:solidFill>
              <a:latin typeface="Arial" charset="0"/>
              <a:ea typeface="ヒラギノ角ゴ Pro W3" pitchFamily="16" charset="-128"/>
            </a:endParaRPr>
          </a:p>
          <a:p>
            <a:pPr defTabSz="963595" fontAlgn="base">
              <a:spcBef>
                <a:spcPct val="30000"/>
              </a:spcBef>
              <a:spcAft>
                <a:spcPct val="0"/>
              </a:spcAft>
              <a:defRPr/>
            </a:pPr>
            <a:r>
              <a:rPr lang="en-US" altLang="en-US" sz="1300" dirty="0">
                <a:solidFill>
                  <a:srgbClr val="000000"/>
                </a:solidFill>
                <a:latin typeface="Arial" charset="0"/>
                <a:ea typeface="ヒラギノ角ゴ Pro W3" pitchFamily="16" charset="-128"/>
              </a:rPr>
              <a:t>Suspended, disciplined but didn’t lose their jobs. Very traumatic and upsetting experience</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19</a:t>
            </a:fld>
            <a:endParaRPr lang="en-GB"/>
          </a:p>
        </p:txBody>
      </p:sp>
    </p:spTree>
    <p:extLst>
      <p:ext uri="{BB962C8B-B14F-4D97-AF65-F5344CB8AC3E}">
        <p14:creationId xmlns:p14="http://schemas.microsoft.com/office/powerpoint/2010/main" val="927617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recent </a:t>
            </a:r>
            <a:r>
              <a:rPr lang="en-GB" dirty="0" err="1"/>
              <a:t>Covid</a:t>
            </a:r>
            <a:r>
              <a:rPr lang="en-GB" dirty="0"/>
              <a:t> outbreak has led to a flurry of photos on social media-but are they all giving out the right message?</a:t>
            </a:r>
          </a:p>
          <a:p>
            <a:endParaRPr lang="en-GB" dirty="0"/>
          </a:p>
          <a:p>
            <a:r>
              <a:rPr lang="en-GB" sz="1200" dirty="0">
                <a:solidFill>
                  <a:srgbClr val="121212"/>
                </a:solidFill>
                <a:effectLst/>
                <a:latin typeface="Calibri" panose="020F0502020204030204" pitchFamily="34" charset="0"/>
                <a:ea typeface="Times New Roman" panose="02020603050405020304" pitchFamily="18" charset="0"/>
              </a:rPr>
              <a:t>A&amp;E staff at Southend hospital in Essex have been warned that they could face disciplinary action if they raise the issue of PPE publicly during the </a:t>
            </a:r>
            <a:r>
              <a:rPr lang="en-GB" sz="1200" dirty="0" err="1">
                <a:solidFill>
                  <a:srgbClr val="121212"/>
                </a:solidFill>
                <a:effectLst/>
                <a:latin typeface="Calibri" panose="020F0502020204030204" pitchFamily="34" charset="0"/>
                <a:ea typeface="Times New Roman" panose="02020603050405020304" pitchFamily="18" charset="0"/>
              </a:rPr>
              <a:t>CoVid</a:t>
            </a:r>
            <a:r>
              <a:rPr lang="en-GB" sz="1200" dirty="0">
                <a:solidFill>
                  <a:srgbClr val="121212"/>
                </a:solidFill>
                <a:effectLst/>
                <a:latin typeface="Calibri" panose="020F0502020204030204" pitchFamily="34" charset="0"/>
                <a:ea typeface="Times New Roman" panose="02020603050405020304" pitchFamily="18" charset="0"/>
              </a:rPr>
              <a:t> -19 Pandemic.</a:t>
            </a:r>
          </a:p>
          <a:p>
            <a:r>
              <a:rPr lang="en-GB" sz="1200" dirty="0">
                <a:solidFill>
                  <a:srgbClr val="121212"/>
                </a:solidFill>
                <a:effectLst/>
                <a:latin typeface="Calibri" panose="020F0502020204030204" pitchFamily="34" charset="0"/>
                <a:ea typeface="Times New Roman" panose="02020603050405020304" pitchFamily="18" charset="0"/>
              </a:rPr>
              <a:t>In a memo on 26 March 2020 they were told: “The posting of inappropriate social media commentary or the posting of photographs of staff in uniform who are not complying with IPC [infection prevention and control] standards and social distancing requirements is unacceptable. Such behaviour will be considered under the disciplinary policy.</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E3801CD-FE76-8045-AC4D-708E49E4621C}" type="slidenum">
              <a:rPr lang="en-GB" smtClean="0"/>
              <a:t>20</a:t>
            </a:fld>
            <a:endParaRPr lang="en-GB"/>
          </a:p>
        </p:txBody>
      </p:sp>
    </p:spTree>
    <p:extLst>
      <p:ext uri="{BB962C8B-B14F-4D97-AF65-F5344CB8AC3E}">
        <p14:creationId xmlns:p14="http://schemas.microsoft.com/office/powerpoint/2010/main" val="349306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3801CD-FE76-8045-AC4D-708E49E4621C}" type="slidenum">
              <a:rPr lang="en-GB" smtClean="0"/>
              <a:t>2</a:t>
            </a:fld>
            <a:endParaRPr lang="en-GB"/>
          </a:p>
        </p:txBody>
      </p:sp>
    </p:spTree>
    <p:extLst>
      <p:ext uri="{BB962C8B-B14F-4D97-AF65-F5344CB8AC3E}">
        <p14:creationId xmlns:p14="http://schemas.microsoft.com/office/powerpoint/2010/main" val="4128130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is these are suitable – the first may seem fine, the choice of words ‘busy shift’ and ‘difficult’ seem just a personal comment on a days work but lots of things may have occurred on that shift (in this case a neo natal death) and although this person was not involved in that care it was seen to bring the Trust into disrepute.</a:t>
            </a:r>
          </a:p>
          <a:p>
            <a:endParaRPr lang="en-GB" dirty="0"/>
          </a:p>
          <a:p>
            <a:r>
              <a:rPr lang="en-GB" dirty="0"/>
              <a:t>What if a pregnant woman got to see the second Tweet?  ‘Labour Ward understaffed’ comment may cause worries, concerns, anxiety etc.</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21</a:t>
            </a:fld>
            <a:endParaRPr lang="en-GB"/>
          </a:p>
        </p:txBody>
      </p:sp>
    </p:spTree>
    <p:extLst>
      <p:ext uri="{BB962C8B-B14F-4D97-AF65-F5344CB8AC3E}">
        <p14:creationId xmlns:p14="http://schemas.microsoft.com/office/powerpoint/2010/main" val="3810790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group discussion</a:t>
            </a:r>
          </a:p>
          <a:p>
            <a:endParaRPr lang="en-GB" dirty="0"/>
          </a:p>
          <a:p>
            <a:r>
              <a:rPr lang="en-GB" dirty="0" err="1"/>
              <a:t>FaceBook</a:t>
            </a:r>
            <a:r>
              <a:rPr lang="en-GB" dirty="0"/>
              <a:t> and Twitter – suggest the members politely decline – ‘breaks Trust and NMC guidelines’ is a good get-out.</a:t>
            </a:r>
          </a:p>
          <a:p>
            <a:endParaRPr lang="en-GB" dirty="0"/>
          </a:p>
          <a:p>
            <a:r>
              <a:rPr lang="en-GB" dirty="0"/>
              <a:t>Interactions can be shared with anyone, may breach patient confidentiality</a:t>
            </a:r>
          </a:p>
          <a:p>
            <a:endParaRPr lang="en-GB" dirty="0"/>
          </a:p>
          <a:p>
            <a:r>
              <a:rPr lang="en-GB" dirty="0"/>
              <a:t>Photographs – you have the right to decline to be photographed. You have no idea how or where the pictures will be used.  </a:t>
            </a:r>
          </a:p>
          <a:p>
            <a:endParaRPr lang="en-GB" dirty="0"/>
          </a:p>
          <a:p>
            <a:r>
              <a:rPr lang="en-GB" dirty="0"/>
              <a:t>Discussion – it can be hard to decline an invitation to be photographed, especially if the member of staff has built up a great rapport with the woman.</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22</a:t>
            </a:fld>
            <a:endParaRPr lang="en-GB"/>
          </a:p>
        </p:txBody>
      </p:sp>
    </p:spTree>
    <p:extLst>
      <p:ext uri="{BB962C8B-B14F-4D97-AF65-F5344CB8AC3E}">
        <p14:creationId xmlns:p14="http://schemas.microsoft.com/office/powerpoint/2010/main" val="1037124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Midwives can put their registration ( and therefore their jobs and livelihood) at risk</a:t>
            </a:r>
          </a:p>
          <a:p>
            <a:endParaRPr lang="en-GB" dirty="0"/>
          </a:p>
          <a:p>
            <a:r>
              <a:rPr lang="en-GB" dirty="0"/>
              <a:t>Students too can jeopardise their chances over ever getting on the register</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23</a:t>
            </a:fld>
            <a:endParaRPr lang="en-GB"/>
          </a:p>
        </p:txBody>
      </p:sp>
    </p:spTree>
    <p:extLst>
      <p:ext uri="{BB962C8B-B14F-4D97-AF65-F5344CB8AC3E}">
        <p14:creationId xmlns:p14="http://schemas.microsoft.com/office/powerpoint/2010/main" val="2751629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NMC Guidance (March 2015) states that they promote the beneficial aspects of Social Media.</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24</a:t>
            </a:fld>
            <a:endParaRPr lang="en-GB"/>
          </a:p>
        </p:txBody>
      </p:sp>
    </p:spTree>
    <p:extLst>
      <p:ext uri="{BB962C8B-B14F-4D97-AF65-F5344CB8AC3E}">
        <p14:creationId xmlns:p14="http://schemas.microsoft.com/office/powerpoint/2010/main" val="4050743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3801CD-FE76-8045-AC4D-708E49E4621C}" type="slidenum">
              <a:rPr lang="en-GB" smtClean="0"/>
              <a:t>25</a:t>
            </a:fld>
            <a:endParaRPr lang="en-GB"/>
          </a:p>
        </p:txBody>
      </p:sp>
    </p:spTree>
    <p:extLst>
      <p:ext uri="{BB962C8B-B14F-4D97-AF65-F5344CB8AC3E}">
        <p14:creationId xmlns:p14="http://schemas.microsoft.com/office/powerpoint/2010/main" val="821209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3801CD-FE76-8045-AC4D-708E49E4621C}" type="slidenum">
              <a:rPr lang="en-GB" smtClean="0"/>
              <a:t>26</a:t>
            </a:fld>
            <a:endParaRPr lang="en-GB"/>
          </a:p>
        </p:txBody>
      </p:sp>
    </p:spTree>
    <p:extLst>
      <p:ext uri="{BB962C8B-B14F-4D97-AF65-F5344CB8AC3E}">
        <p14:creationId xmlns:p14="http://schemas.microsoft.com/office/powerpoint/2010/main" val="4003575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3801CD-FE76-8045-AC4D-708E49E4621C}" type="slidenum">
              <a:rPr lang="en-GB" smtClean="0"/>
              <a:t>27</a:t>
            </a:fld>
            <a:endParaRPr lang="en-GB"/>
          </a:p>
        </p:txBody>
      </p:sp>
    </p:spTree>
    <p:extLst>
      <p:ext uri="{BB962C8B-B14F-4D97-AF65-F5344CB8AC3E}">
        <p14:creationId xmlns:p14="http://schemas.microsoft.com/office/powerpoint/2010/main" val="270007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3</a:t>
            </a:fld>
            <a:endParaRPr lang="en-GB"/>
          </a:p>
        </p:txBody>
      </p:sp>
    </p:spTree>
    <p:extLst>
      <p:ext uri="{BB962C8B-B14F-4D97-AF65-F5344CB8AC3E}">
        <p14:creationId xmlns:p14="http://schemas.microsoft.com/office/powerpoint/2010/main" val="3308640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learners whilst in groups to give their definition of social media.</a:t>
            </a:r>
            <a:endParaRPr lang="en-GB" dirty="0"/>
          </a:p>
          <a:p>
            <a:endParaRPr lang="en-GB" dirty="0"/>
          </a:p>
          <a:p>
            <a:r>
              <a:rPr lang="en-GB" dirty="0"/>
              <a:t>Here are just 4 definitions</a:t>
            </a:r>
          </a:p>
          <a:p>
            <a:endParaRPr lang="en-GB" dirty="0"/>
          </a:p>
          <a:p>
            <a:r>
              <a:rPr lang="en-GB" dirty="0"/>
              <a:t>1 = all encompassing definition</a:t>
            </a:r>
          </a:p>
          <a:p>
            <a:endParaRPr lang="en-GB" dirty="0"/>
          </a:p>
          <a:p>
            <a:r>
              <a:rPr lang="en-GB" dirty="0"/>
              <a:t>2 and 3 = emphasises that it’s all about content individuals create and share</a:t>
            </a:r>
          </a:p>
          <a:p>
            <a:endParaRPr lang="en-GB" dirty="0"/>
          </a:p>
          <a:p>
            <a:r>
              <a:rPr lang="en-GB" dirty="0"/>
              <a:t>4 = highlights that it is increasing seen as an advertising  and marketing tool</a:t>
            </a:r>
          </a:p>
        </p:txBody>
      </p:sp>
      <p:sp>
        <p:nvSpPr>
          <p:cNvPr id="4" name="Slide Number Placeholder 3"/>
          <p:cNvSpPr>
            <a:spLocks noGrp="1"/>
          </p:cNvSpPr>
          <p:nvPr>
            <p:ph type="sldNum" sz="quarter" idx="10"/>
          </p:nvPr>
        </p:nvSpPr>
        <p:spPr/>
        <p:txBody>
          <a:bodyPr/>
          <a:lstStyle/>
          <a:p>
            <a:fld id="{5E3801CD-FE76-8045-AC4D-708E49E4621C}" type="slidenum">
              <a:rPr lang="en-GB" smtClean="0"/>
              <a:t>4</a:t>
            </a:fld>
            <a:endParaRPr lang="en-GB"/>
          </a:p>
        </p:txBody>
      </p:sp>
    </p:spTree>
    <p:extLst>
      <p:ext uri="{BB962C8B-B14F-4D97-AF65-F5344CB8AC3E}">
        <p14:creationId xmlns:p14="http://schemas.microsoft.com/office/powerpoint/2010/main" val="335292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Interactive session</a:t>
            </a:r>
          </a:p>
          <a:p>
            <a:endParaRPr lang="en-GB" dirty="0"/>
          </a:p>
          <a:p>
            <a:r>
              <a:rPr lang="en-GB" dirty="0"/>
              <a:t>Ask audience to name the different </a:t>
            </a:r>
            <a:r>
              <a:rPr lang="en-GB" b="1" u="sng" dirty="0"/>
              <a:t>types</a:t>
            </a:r>
            <a:r>
              <a:rPr lang="en-GB" dirty="0"/>
              <a:t> of social media.</a:t>
            </a:r>
          </a:p>
          <a:p>
            <a:endParaRPr lang="en-GB" dirty="0"/>
          </a:p>
          <a:p>
            <a:r>
              <a:rPr lang="en-GB" dirty="0"/>
              <a:t>Most will come up with </a:t>
            </a:r>
            <a:r>
              <a:rPr lang="en-GB" dirty="0" err="1"/>
              <a:t>FaceBook</a:t>
            </a:r>
            <a:r>
              <a:rPr lang="en-GB" dirty="0"/>
              <a:t> and Twitter, </a:t>
            </a:r>
            <a:r>
              <a:rPr lang="en-GB" dirty="0" err="1"/>
              <a:t>occassionally</a:t>
            </a:r>
            <a:r>
              <a:rPr lang="en-GB" dirty="0"/>
              <a:t> YouTube or Linked in. These are organisations rather than ‘types’ of social media</a:t>
            </a:r>
          </a:p>
          <a:p>
            <a:r>
              <a:rPr lang="en-GB" altLang="en-US" dirty="0"/>
              <a:t>Social medial examples:</a:t>
            </a:r>
          </a:p>
          <a:p>
            <a:r>
              <a:rPr lang="en-GB" altLang="en-US" dirty="0"/>
              <a:t>Instagram</a:t>
            </a:r>
          </a:p>
          <a:p>
            <a:r>
              <a:rPr lang="en-GB" altLang="en-US" dirty="0"/>
              <a:t>Facebook</a:t>
            </a:r>
          </a:p>
          <a:p>
            <a:r>
              <a:rPr lang="en-GB" altLang="en-US" dirty="0"/>
              <a:t>Messenger</a:t>
            </a:r>
            <a:endParaRPr lang="en-GB" altLang="en-US" dirty="0">
              <a:cs typeface="Arial" charset="0"/>
            </a:endParaRPr>
          </a:p>
          <a:p>
            <a:r>
              <a:rPr lang="en-GB" altLang="en-US" dirty="0">
                <a:cs typeface="Arial" charset="0"/>
              </a:rPr>
              <a:t>Twitter</a:t>
            </a:r>
          </a:p>
          <a:p>
            <a:r>
              <a:rPr lang="en-GB" altLang="en-US" dirty="0">
                <a:cs typeface="Arial" charset="0"/>
              </a:rPr>
              <a:t>Vlog and blog.</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5</a:t>
            </a:fld>
            <a:endParaRPr lang="en-GB"/>
          </a:p>
        </p:txBody>
      </p:sp>
    </p:spTree>
    <p:extLst>
      <p:ext uri="{BB962C8B-B14F-4D97-AF65-F5344CB8AC3E}">
        <p14:creationId xmlns:p14="http://schemas.microsoft.com/office/powerpoint/2010/main" val="240893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3801CD-FE76-8045-AC4D-708E49E4621C}" type="slidenum">
              <a:rPr lang="en-GB" smtClean="0"/>
              <a:t>6</a:t>
            </a:fld>
            <a:endParaRPr lang="en-GB"/>
          </a:p>
        </p:txBody>
      </p:sp>
    </p:spTree>
    <p:extLst>
      <p:ext uri="{BB962C8B-B14F-4D97-AF65-F5344CB8AC3E}">
        <p14:creationId xmlns:p14="http://schemas.microsoft.com/office/powerpoint/2010/main" val="1418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7</a:t>
            </a:fld>
            <a:endParaRPr lang="en-GB"/>
          </a:p>
        </p:txBody>
      </p:sp>
    </p:spTree>
    <p:extLst>
      <p:ext uri="{BB962C8B-B14F-4D97-AF65-F5344CB8AC3E}">
        <p14:creationId xmlns:p14="http://schemas.microsoft.com/office/powerpoint/2010/main" val="5264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3801CD-FE76-8045-AC4D-708E49E4621C}" type="slidenum">
              <a:rPr lang="en-GB" smtClean="0"/>
              <a:t>8</a:t>
            </a:fld>
            <a:endParaRPr lang="en-GB"/>
          </a:p>
        </p:txBody>
      </p:sp>
    </p:spTree>
    <p:extLst>
      <p:ext uri="{BB962C8B-B14F-4D97-AF65-F5344CB8AC3E}">
        <p14:creationId xmlns:p14="http://schemas.microsoft.com/office/powerpoint/2010/main" val="1279387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examples of social media and midwifery</a:t>
            </a:r>
          </a:p>
          <a:p>
            <a:endParaRPr lang="en-GB" dirty="0"/>
          </a:p>
          <a:p>
            <a:r>
              <a:rPr lang="en-GB" dirty="0"/>
              <a:t>A social networking site, sharing information, advice and experiences</a:t>
            </a:r>
          </a:p>
          <a:p>
            <a:endParaRPr lang="en-GB" dirty="0"/>
          </a:p>
          <a:p>
            <a:r>
              <a:rPr lang="en-GB" dirty="0"/>
              <a:t>A local campaign to keep Lewisham A&amp;E and Maternity units open</a:t>
            </a:r>
          </a:p>
          <a:p>
            <a:endParaRPr lang="en-GB" dirty="0"/>
          </a:p>
        </p:txBody>
      </p:sp>
      <p:sp>
        <p:nvSpPr>
          <p:cNvPr id="4" name="Slide Number Placeholder 3"/>
          <p:cNvSpPr>
            <a:spLocks noGrp="1"/>
          </p:cNvSpPr>
          <p:nvPr>
            <p:ph type="sldNum" sz="quarter" idx="10"/>
          </p:nvPr>
        </p:nvSpPr>
        <p:spPr/>
        <p:txBody>
          <a:bodyPr/>
          <a:lstStyle/>
          <a:p>
            <a:fld id="{5E3801CD-FE76-8045-AC4D-708E49E4621C}" type="slidenum">
              <a:rPr lang="en-GB" smtClean="0"/>
              <a:t>9</a:t>
            </a:fld>
            <a:endParaRPr lang="en-GB"/>
          </a:p>
        </p:txBody>
      </p:sp>
    </p:spTree>
    <p:extLst>
      <p:ext uri="{BB962C8B-B14F-4D97-AF65-F5344CB8AC3E}">
        <p14:creationId xmlns:p14="http://schemas.microsoft.com/office/powerpoint/2010/main" val="135979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C676-D4AE-CA4A-B429-CAB3D1CACA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Maternity_Support WorkerSection Header">
    <p:spTree>
      <p:nvGrpSpPr>
        <p:cNvPr id="1" name=""/>
        <p:cNvGrpSpPr/>
        <p:nvPr/>
      </p:nvGrpSpPr>
      <p:grpSpPr>
        <a:xfrm>
          <a:off x="0" y="0"/>
          <a:ext cx="0" cy="0"/>
          <a:chOff x="0" y="0"/>
          <a:chExt cx="0" cy="0"/>
        </a:xfrm>
      </p:grpSpPr>
      <p:pic>
        <p:nvPicPr>
          <p:cNvPr id="3" name="Picture 2" descr="Green_Divider_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p:nvPr>
        </p:nvSpPr>
        <p:spPr>
          <a:xfrm>
            <a:off x="457200" y="2179638"/>
            <a:ext cx="8229600" cy="1143000"/>
          </a:xfrm>
        </p:spPr>
        <p:txBody>
          <a:bodyPr>
            <a:normAutofit/>
          </a:bodyPr>
          <a:lstStyle>
            <a:lvl1pPr>
              <a:defRPr sz="2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75279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Workplace_Representative_Section Header">
    <p:spTree>
      <p:nvGrpSpPr>
        <p:cNvPr id="1" name=""/>
        <p:cNvGrpSpPr/>
        <p:nvPr/>
      </p:nvGrpSpPr>
      <p:grpSpPr>
        <a:xfrm>
          <a:off x="0" y="0"/>
          <a:ext cx="0" cy="0"/>
          <a:chOff x="0" y="0"/>
          <a:chExt cx="0" cy="0"/>
        </a:xfrm>
      </p:grpSpPr>
      <p:pic>
        <p:nvPicPr>
          <p:cNvPr id="2" name="Picture 1" descr="Dark Red Divider 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p:nvPr>
        </p:nvSpPr>
        <p:spPr>
          <a:xfrm>
            <a:off x="457200" y="2179638"/>
            <a:ext cx="8229600" cy="1143000"/>
          </a:xfrm>
        </p:spPr>
        <p:txBody>
          <a:bodyPr>
            <a:normAutofit/>
          </a:bodyPr>
          <a:lstStyle>
            <a:lvl1pPr>
              <a:defRPr sz="28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926294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tudent_Section Header">
    <p:spTree>
      <p:nvGrpSpPr>
        <p:cNvPr id="1" name=""/>
        <p:cNvGrpSpPr/>
        <p:nvPr/>
      </p:nvGrpSpPr>
      <p:grpSpPr>
        <a:xfrm>
          <a:off x="0" y="0"/>
          <a:ext cx="0" cy="0"/>
          <a:chOff x="0" y="0"/>
          <a:chExt cx="0" cy="0"/>
        </a:xfrm>
      </p:grpSpPr>
      <p:pic>
        <p:nvPicPr>
          <p:cNvPr id="3" name="Picture 2" descr="Purple_Divider_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p:nvPr>
        </p:nvSpPr>
        <p:spPr>
          <a:xfrm>
            <a:off x="457200" y="2179638"/>
            <a:ext cx="8229600" cy="1143000"/>
          </a:xfrm>
        </p:spPr>
        <p:txBody>
          <a:bodyPr>
            <a:normAutofit/>
          </a:bodyPr>
          <a:lstStyle>
            <a:lvl1pPr>
              <a:defRPr sz="28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184115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i-learn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5285"/>
            <a:ext cx="8229600" cy="4525963"/>
          </a:xfrm>
        </p:spPr>
        <p:txBody>
          <a:bodyPr>
            <a:normAutofit/>
          </a:bodyPr>
          <a:lstStyle>
            <a:lvl1pPr>
              <a:defRPr sz="1700"/>
            </a:lvl1pPr>
            <a:lvl2pPr>
              <a:defRPr sz="1700"/>
            </a:lvl2pPr>
            <a:lvl3pPr>
              <a:defRPr sz="1700"/>
            </a:lvl3pPr>
            <a:lvl4pPr>
              <a:defRPr sz="1700"/>
            </a:lvl4pPr>
            <a:lvl5pPr>
              <a:defRPr sz="1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C676-D4AE-CA4A-B429-CAB3D1CACA53}" type="slidenum">
              <a:rPr lang="en-US" smtClean="0"/>
              <a:pPr/>
              <a:t>‹#›</a:t>
            </a:fld>
            <a:endParaRPr lang="en-US"/>
          </a:p>
        </p:txBody>
      </p:sp>
      <p:cxnSp>
        <p:nvCxnSpPr>
          <p:cNvPr id="9" name="Straight Connector 8"/>
          <p:cNvCxnSpPr>
            <a:stCxn id="4" idx="1"/>
          </p:cNvCxnSpPr>
          <p:nvPr userDrawn="1"/>
        </p:nvCxnSpPr>
        <p:spPr>
          <a:xfrm flipV="1">
            <a:off x="457200" y="6525344"/>
            <a:ext cx="8229600" cy="13569"/>
          </a:xfrm>
          <a:prstGeom prst="line">
            <a:avLst/>
          </a:prstGeom>
          <a:ln w="9525" cap="flat" cmpd="sng" algn="ctr">
            <a:solidFill>
              <a:srgbClr val="FF79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6492095" y="6580998"/>
            <a:ext cx="2286000" cy="194925"/>
          </a:xfrm>
          <a:prstGeom prst="rect">
            <a:avLst/>
          </a:prstGeom>
          <a:noFill/>
        </p:spPr>
        <p:txBody>
          <a:bodyPr wrap="square" rtlCol="0">
            <a:spAutoFit/>
          </a:bodyPr>
          <a:lstStyle/>
          <a:p>
            <a:pPr algn="r"/>
            <a:r>
              <a:rPr lang="en-US" sz="1000" baseline="30000" dirty="0">
                <a:solidFill>
                  <a:srgbClr val="00AEEF"/>
                </a:solidFill>
                <a:latin typeface="Calibri"/>
                <a:cs typeface="Calibri"/>
              </a:rPr>
              <a:t>The Royal College of Midwives </a:t>
            </a:r>
            <a:r>
              <a:rPr lang="en-US" sz="1000" baseline="30000" dirty="0">
                <a:solidFill>
                  <a:srgbClr val="00396A"/>
                </a:solidFill>
                <a:latin typeface="Calibri"/>
                <a:cs typeface="Calibri"/>
              </a:rPr>
              <a:t>|</a:t>
            </a:r>
            <a:r>
              <a:rPr lang="en-US" sz="1000" baseline="30000" dirty="0">
                <a:latin typeface="Calibri"/>
                <a:cs typeface="Calibri"/>
              </a:rPr>
              <a:t> </a:t>
            </a:r>
            <a:r>
              <a:rPr lang="en-US" sz="1000" baseline="30000" dirty="0" err="1">
                <a:solidFill>
                  <a:srgbClr val="00396A"/>
                </a:solidFill>
                <a:latin typeface="Calibri"/>
                <a:cs typeface="Calibri"/>
              </a:rPr>
              <a:t>www.rcm.org.uk/i-learn</a:t>
            </a:r>
            <a:endParaRPr lang="en-US" sz="1000" baseline="30000" dirty="0">
              <a:solidFill>
                <a:srgbClr val="00396A"/>
              </a:solidFill>
              <a:latin typeface="Calibri"/>
              <a:cs typeface="Calibri"/>
            </a:endParaRPr>
          </a:p>
        </p:txBody>
      </p:sp>
      <p:sp>
        <p:nvSpPr>
          <p:cNvPr id="18" name="Rectangle 17"/>
          <p:cNvSpPr/>
          <p:nvPr userDrawn="1"/>
        </p:nvSpPr>
        <p:spPr>
          <a:xfrm>
            <a:off x="8648700" y="0"/>
            <a:ext cx="495300" cy="879128"/>
          </a:xfrm>
          <a:prstGeom prst="rect">
            <a:avLst/>
          </a:prstGeom>
          <a:solidFill>
            <a:srgbClr val="F9B8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1" y="0"/>
            <a:ext cx="8686799" cy="879128"/>
          </a:xfrm>
          <a:prstGeom prst="rect">
            <a:avLst/>
          </a:prstGeom>
          <a:solidFill>
            <a:srgbClr val="FF7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lide Number Placeholder 5"/>
          <p:cNvSpPr txBox="1">
            <a:spLocks/>
          </p:cNvSpPr>
          <p:nvPr userDrawn="1"/>
        </p:nvSpPr>
        <p:spPr>
          <a:xfrm>
            <a:off x="8686800" y="260350"/>
            <a:ext cx="457200" cy="527050"/>
          </a:xfrm>
          <a:prstGeom prst="rect">
            <a:avLst/>
          </a:prstGeom>
        </p:spPr>
        <p:txBody>
          <a:bodyPr vert="horz" lIns="91440" tIns="45720" rIns="91440" bIns="45720" rtlCol="0" anchor="ctr"/>
          <a:lstStyle>
            <a:defPPr>
              <a:defRPr lang="en-US"/>
            </a:defPPr>
            <a:lvl1pPr marL="0" algn="ctr" defTabSz="457200" rtl="0" eaLnBrk="1" latinLnBrk="0" hangingPunct="1">
              <a:defRPr sz="17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C2694E-47EE-CC45-839C-C62105775136}" type="slidenum">
              <a:t>‹#›</a:t>
            </a:fld>
            <a:endParaRPr lang="en-US"/>
          </a:p>
        </p:txBody>
      </p:sp>
      <p:sp>
        <p:nvSpPr>
          <p:cNvPr id="2" name="Title 1"/>
          <p:cNvSpPr>
            <a:spLocks noGrp="1"/>
          </p:cNvSpPr>
          <p:nvPr>
            <p:ph type="title"/>
          </p:nvPr>
        </p:nvSpPr>
        <p:spPr>
          <a:xfrm>
            <a:off x="419100" y="15032"/>
            <a:ext cx="8229600" cy="864096"/>
          </a:xfrm>
        </p:spPr>
        <p:txBody>
          <a:bodyPr>
            <a:normAutofit/>
          </a:bodyPr>
          <a:lstStyle>
            <a:lvl1pPr algn="l">
              <a:defRPr sz="2800" baseline="0">
                <a:solidFill>
                  <a:schemeClr val="bg1"/>
                </a:solidFill>
              </a:defRPr>
            </a:lvl1pPr>
          </a:lstStyle>
          <a:p>
            <a:r>
              <a:rPr lang="en-GB"/>
              <a:t>Click to edit Master title</a:t>
            </a:r>
            <a:endParaRPr lang="en-US"/>
          </a:p>
        </p:txBody>
      </p:sp>
    </p:spTree>
    <p:extLst>
      <p:ext uri="{BB962C8B-B14F-4D97-AF65-F5344CB8AC3E}">
        <p14:creationId xmlns:p14="http://schemas.microsoft.com/office/powerpoint/2010/main" val="1708172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CM Section Header">
    <p:spTree>
      <p:nvGrpSpPr>
        <p:cNvPr id="1" name=""/>
        <p:cNvGrpSpPr/>
        <p:nvPr/>
      </p:nvGrpSpPr>
      <p:grpSpPr>
        <a:xfrm>
          <a:off x="0" y="0"/>
          <a:ext cx="0" cy="0"/>
          <a:chOff x="0" y="0"/>
          <a:chExt cx="0" cy="0"/>
        </a:xfrm>
      </p:grpSpPr>
      <p:pic>
        <p:nvPicPr>
          <p:cNvPr id="2" name="Picture 1" descr="Blue_ppt_divider_with 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2"/>
          <p:cNvSpPr>
            <a:spLocks noGrp="1"/>
          </p:cNvSpPr>
          <p:nvPr>
            <p:ph type="title"/>
          </p:nvPr>
        </p:nvSpPr>
        <p:spPr>
          <a:xfrm>
            <a:off x="482600" y="650876"/>
            <a:ext cx="8229600" cy="1143000"/>
          </a:xfrm>
        </p:spPr>
        <p:txBody>
          <a:bodyPr>
            <a:normAutofit/>
          </a:bodyPr>
          <a:lstStyle>
            <a:lvl1pPr>
              <a:defRPr>
                <a:solidFill>
                  <a:schemeClr val="bg1"/>
                </a:solidFill>
              </a:defRPr>
            </a:lvl1pPr>
          </a:lstStyle>
          <a:p>
            <a:endParaRPr lang="en-GB" sz="2500" dirty="0"/>
          </a:p>
        </p:txBody>
      </p:sp>
      <p:sp>
        <p:nvSpPr>
          <p:cNvPr id="5" name="Content Placeholder 1"/>
          <p:cNvSpPr>
            <a:spLocks noGrp="1"/>
          </p:cNvSpPr>
          <p:nvPr>
            <p:ph idx="4294967295"/>
          </p:nvPr>
        </p:nvSpPr>
        <p:spPr>
          <a:xfrm>
            <a:off x="482600" y="1841172"/>
            <a:ext cx="8229600" cy="3289628"/>
          </a:xfrm>
        </p:spPr>
        <p:txBody>
          <a:bodyPr>
            <a:normAutofit/>
          </a:bodyPr>
          <a:lstStyle>
            <a:lvl1pPr algn="ctr">
              <a:defRPr sz="1800">
                <a:solidFill>
                  <a:schemeClr val="bg1"/>
                </a:solidFill>
              </a:defRPr>
            </a:lvl1pPr>
          </a:lstStyle>
          <a:p>
            <a:pPr marL="0" indent="0">
              <a:buNone/>
            </a:pPr>
            <a:endParaRPr lang="en-GB" dirty="0"/>
          </a:p>
        </p:txBody>
      </p:sp>
    </p:spTree>
    <p:extLst>
      <p:ext uri="{BB962C8B-B14F-4D97-AF65-F5344CB8AC3E}">
        <p14:creationId xmlns:p14="http://schemas.microsoft.com/office/powerpoint/2010/main" val="1935759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RCM Section Header">
    <p:spTree>
      <p:nvGrpSpPr>
        <p:cNvPr id="1" name=""/>
        <p:cNvGrpSpPr/>
        <p:nvPr/>
      </p:nvGrpSpPr>
      <p:grpSpPr>
        <a:xfrm>
          <a:off x="0" y="0"/>
          <a:ext cx="0" cy="0"/>
          <a:chOff x="0" y="0"/>
          <a:chExt cx="0" cy="0"/>
        </a:xfrm>
      </p:grpSpPr>
      <p:pic>
        <p:nvPicPr>
          <p:cNvPr id="3" name="Picture 2" descr="Orange_Divider_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2"/>
          <p:cNvSpPr>
            <a:spLocks noGrp="1"/>
          </p:cNvSpPr>
          <p:nvPr>
            <p:ph type="title"/>
          </p:nvPr>
        </p:nvSpPr>
        <p:spPr>
          <a:xfrm>
            <a:off x="482600" y="650876"/>
            <a:ext cx="8229600" cy="1143000"/>
          </a:xfrm>
        </p:spPr>
        <p:txBody>
          <a:bodyPr>
            <a:normAutofit/>
          </a:bodyPr>
          <a:lstStyle>
            <a:lvl1pPr>
              <a:defRPr sz="2500">
                <a:solidFill>
                  <a:schemeClr val="bg1"/>
                </a:solidFill>
              </a:defRPr>
            </a:lvl1pPr>
          </a:lstStyle>
          <a:p>
            <a:endParaRPr lang="en-GB" sz="2500" dirty="0"/>
          </a:p>
        </p:txBody>
      </p:sp>
      <p:sp>
        <p:nvSpPr>
          <p:cNvPr id="5" name="Content Placeholder 1"/>
          <p:cNvSpPr>
            <a:spLocks noGrp="1"/>
          </p:cNvSpPr>
          <p:nvPr>
            <p:ph idx="4294967295"/>
          </p:nvPr>
        </p:nvSpPr>
        <p:spPr>
          <a:xfrm>
            <a:off x="482600" y="1841172"/>
            <a:ext cx="8229600" cy="3289628"/>
          </a:xfrm>
        </p:spPr>
        <p:txBody>
          <a:bodyPr/>
          <a:lstStyle>
            <a:lvl1pPr algn="ctr">
              <a:defRPr sz="1800">
                <a:solidFill>
                  <a:schemeClr val="bg1"/>
                </a:solidFill>
              </a:defRPr>
            </a:lvl1pPr>
          </a:lstStyle>
          <a:p>
            <a:pPr marL="0" indent="0">
              <a:buNone/>
            </a:pPr>
            <a:endParaRPr lang="en-GB" dirty="0"/>
          </a:p>
        </p:txBody>
      </p:sp>
    </p:spTree>
    <p:extLst>
      <p:ext uri="{BB962C8B-B14F-4D97-AF65-F5344CB8AC3E}">
        <p14:creationId xmlns:p14="http://schemas.microsoft.com/office/powerpoint/2010/main" val="4030207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RCM Section Header">
    <p:spTree>
      <p:nvGrpSpPr>
        <p:cNvPr id="1" name=""/>
        <p:cNvGrpSpPr/>
        <p:nvPr/>
      </p:nvGrpSpPr>
      <p:grpSpPr>
        <a:xfrm>
          <a:off x="0" y="0"/>
          <a:ext cx="0" cy="0"/>
          <a:chOff x="0" y="0"/>
          <a:chExt cx="0" cy="0"/>
        </a:xfrm>
      </p:grpSpPr>
      <p:pic>
        <p:nvPicPr>
          <p:cNvPr id="2" name="Picture 1" descr="Purple_Divider_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2"/>
          <p:cNvSpPr>
            <a:spLocks noGrp="1"/>
          </p:cNvSpPr>
          <p:nvPr>
            <p:ph type="title"/>
          </p:nvPr>
        </p:nvSpPr>
        <p:spPr>
          <a:xfrm>
            <a:off x="482600" y="650876"/>
            <a:ext cx="8229600" cy="1143000"/>
          </a:xfrm>
        </p:spPr>
        <p:txBody>
          <a:bodyPr>
            <a:normAutofit/>
          </a:bodyPr>
          <a:lstStyle>
            <a:lvl1pPr>
              <a:defRPr>
                <a:solidFill>
                  <a:schemeClr val="bg1"/>
                </a:solidFill>
              </a:defRPr>
            </a:lvl1pPr>
          </a:lstStyle>
          <a:p>
            <a:endParaRPr lang="en-GB" sz="2500" dirty="0"/>
          </a:p>
        </p:txBody>
      </p:sp>
      <p:sp>
        <p:nvSpPr>
          <p:cNvPr id="5" name="Content Placeholder 1"/>
          <p:cNvSpPr>
            <a:spLocks noGrp="1"/>
          </p:cNvSpPr>
          <p:nvPr>
            <p:ph idx="4294967295"/>
          </p:nvPr>
        </p:nvSpPr>
        <p:spPr>
          <a:xfrm>
            <a:off x="482600" y="1841172"/>
            <a:ext cx="8229600" cy="3289628"/>
          </a:xfrm>
        </p:spPr>
        <p:txBody>
          <a:bodyPr>
            <a:normAutofit/>
          </a:bodyPr>
          <a:lstStyle>
            <a:lvl1pPr algn="ctr">
              <a:defRPr sz="1800">
                <a:solidFill>
                  <a:schemeClr val="bg1"/>
                </a:solidFill>
              </a:defRPr>
            </a:lvl1pPr>
          </a:lstStyle>
          <a:p>
            <a:pPr marL="0" indent="0">
              <a:buNone/>
            </a:pPr>
            <a:endParaRPr lang="en-GB" dirty="0"/>
          </a:p>
        </p:txBody>
      </p:sp>
    </p:spTree>
    <p:extLst>
      <p:ext uri="{BB962C8B-B14F-4D97-AF65-F5344CB8AC3E}">
        <p14:creationId xmlns:p14="http://schemas.microsoft.com/office/powerpoint/2010/main" val="694568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RCM Section Header">
    <p:spTree>
      <p:nvGrpSpPr>
        <p:cNvPr id="1" name=""/>
        <p:cNvGrpSpPr/>
        <p:nvPr/>
      </p:nvGrpSpPr>
      <p:grpSpPr>
        <a:xfrm>
          <a:off x="0" y="0"/>
          <a:ext cx="0" cy="0"/>
          <a:chOff x="0" y="0"/>
          <a:chExt cx="0" cy="0"/>
        </a:xfrm>
      </p:grpSpPr>
      <p:pic>
        <p:nvPicPr>
          <p:cNvPr id="3" name="Picture 2" descr="Green_Divider_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2"/>
          <p:cNvSpPr>
            <a:spLocks noGrp="1"/>
          </p:cNvSpPr>
          <p:nvPr>
            <p:ph type="title"/>
          </p:nvPr>
        </p:nvSpPr>
        <p:spPr>
          <a:xfrm>
            <a:off x="482600" y="650876"/>
            <a:ext cx="8229600" cy="1143000"/>
          </a:xfrm>
        </p:spPr>
        <p:txBody>
          <a:bodyPr>
            <a:normAutofit/>
          </a:bodyPr>
          <a:lstStyle>
            <a:lvl1pPr>
              <a:defRPr>
                <a:solidFill>
                  <a:schemeClr val="bg1"/>
                </a:solidFill>
              </a:defRPr>
            </a:lvl1pPr>
          </a:lstStyle>
          <a:p>
            <a:endParaRPr lang="en-GB" sz="2500" dirty="0"/>
          </a:p>
        </p:txBody>
      </p:sp>
      <p:sp>
        <p:nvSpPr>
          <p:cNvPr id="5" name="Content Placeholder 1"/>
          <p:cNvSpPr>
            <a:spLocks noGrp="1"/>
          </p:cNvSpPr>
          <p:nvPr>
            <p:ph idx="4294967295"/>
          </p:nvPr>
        </p:nvSpPr>
        <p:spPr>
          <a:xfrm>
            <a:off x="482600" y="1841172"/>
            <a:ext cx="8229600" cy="3289628"/>
          </a:xfrm>
        </p:spPr>
        <p:txBody>
          <a:bodyPr>
            <a:normAutofit/>
          </a:bodyPr>
          <a:lstStyle>
            <a:lvl1pPr algn="ctr">
              <a:defRPr sz="1800">
                <a:solidFill>
                  <a:srgbClr val="FFFFFF"/>
                </a:solidFill>
              </a:defRPr>
            </a:lvl1pPr>
          </a:lstStyle>
          <a:p>
            <a:pPr marL="0" indent="0">
              <a:buNone/>
            </a:pPr>
            <a:endParaRPr lang="en-GB" dirty="0"/>
          </a:p>
        </p:txBody>
      </p:sp>
    </p:spTree>
    <p:extLst>
      <p:ext uri="{BB962C8B-B14F-4D97-AF65-F5344CB8AC3E}">
        <p14:creationId xmlns:p14="http://schemas.microsoft.com/office/powerpoint/2010/main" val="2134359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RCM Section Header">
    <p:spTree>
      <p:nvGrpSpPr>
        <p:cNvPr id="1" name=""/>
        <p:cNvGrpSpPr/>
        <p:nvPr/>
      </p:nvGrpSpPr>
      <p:grpSpPr>
        <a:xfrm>
          <a:off x="0" y="0"/>
          <a:ext cx="0" cy="0"/>
          <a:chOff x="0" y="0"/>
          <a:chExt cx="0" cy="0"/>
        </a:xfrm>
      </p:grpSpPr>
      <p:pic>
        <p:nvPicPr>
          <p:cNvPr id="2" name="Picture 1" descr="Dark Red Divider 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2"/>
          <p:cNvSpPr>
            <a:spLocks noGrp="1"/>
          </p:cNvSpPr>
          <p:nvPr>
            <p:ph type="title"/>
          </p:nvPr>
        </p:nvSpPr>
        <p:spPr>
          <a:xfrm>
            <a:off x="482600" y="650876"/>
            <a:ext cx="8229600" cy="1143000"/>
          </a:xfrm>
        </p:spPr>
        <p:txBody>
          <a:bodyPr>
            <a:normAutofit/>
          </a:bodyPr>
          <a:lstStyle>
            <a:lvl1pPr>
              <a:defRPr>
                <a:solidFill>
                  <a:schemeClr val="bg1"/>
                </a:solidFill>
              </a:defRPr>
            </a:lvl1pPr>
          </a:lstStyle>
          <a:p>
            <a:endParaRPr lang="en-GB" sz="2500" dirty="0"/>
          </a:p>
        </p:txBody>
      </p:sp>
      <p:sp>
        <p:nvSpPr>
          <p:cNvPr id="5" name="Content Placeholder 1"/>
          <p:cNvSpPr>
            <a:spLocks noGrp="1"/>
          </p:cNvSpPr>
          <p:nvPr>
            <p:ph idx="4294967295"/>
          </p:nvPr>
        </p:nvSpPr>
        <p:spPr>
          <a:xfrm>
            <a:off x="482600" y="1841172"/>
            <a:ext cx="8229600" cy="3289628"/>
          </a:xfrm>
        </p:spPr>
        <p:txBody>
          <a:bodyPr>
            <a:normAutofit/>
          </a:bodyPr>
          <a:lstStyle>
            <a:lvl1pPr algn="ctr">
              <a:defRPr sz="1800">
                <a:solidFill>
                  <a:schemeClr val="bg1"/>
                </a:solidFill>
              </a:defRPr>
            </a:lvl1pPr>
          </a:lstStyle>
          <a:p>
            <a:pPr marL="0" indent="0">
              <a:buNone/>
            </a:pPr>
            <a:endParaRPr lang="en-GB" dirty="0"/>
          </a:p>
        </p:txBody>
      </p:sp>
    </p:spTree>
    <p:extLst>
      <p:ext uri="{BB962C8B-B14F-4D97-AF65-F5344CB8AC3E}">
        <p14:creationId xmlns:p14="http://schemas.microsoft.com/office/powerpoint/2010/main" val="3793882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9F8FB99-3593-6146-BB53-4F0C5F6C564A}"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C676-D4AE-CA4A-B429-CAB3D1CACA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68C676-D4AE-CA4A-B429-CAB3D1CACA53}" type="slidenum">
              <a:rPr lang="en-US" smtClean="0"/>
              <a:pPr/>
              <a:t>‹#›</a:t>
            </a:fld>
            <a:endParaRPr lang="en-US"/>
          </a:p>
        </p:txBody>
      </p:sp>
      <p:sp>
        <p:nvSpPr>
          <p:cNvPr id="12" name="Rectangle 11"/>
          <p:cNvSpPr/>
          <p:nvPr userDrawn="1"/>
        </p:nvSpPr>
        <p:spPr>
          <a:xfrm>
            <a:off x="1" y="0"/>
            <a:ext cx="8686799" cy="879128"/>
          </a:xfrm>
          <a:prstGeom prst="rect">
            <a:avLst/>
          </a:prstGeom>
          <a:solidFill>
            <a:srgbClr val="154C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8648700" y="0"/>
            <a:ext cx="495300" cy="879128"/>
          </a:xfrm>
          <a:prstGeom prst="rect">
            <a:avLst/>
          </a:prstGeom>
          <a:solidFill>
            <a:srgbClr val="00A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flipV="1">
            <a:off x="457200" y="6525344"/>
            <a:ext cx="8229600" cy="13569"/>
          </a:xfrm>
          <a:prstGeom prst="line">
            <a:avLst/>
          </a:prstGeom>
          <a:ln w="9525" cap="flat" cmpd="sng" algn="ctr">
            <a:solidFill>
              <a:srgbClr val="00AEE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6492095" y="6580998"/>
            <a:ext cx="2286000" cy="194925"/>
          </a:xfrm>
          <a:prstGeom prst="rect">
            <a:avLst/>
          </a:prstGeom>
          <a:noFill/>
        </p:spPr>
        <p:txBody>
          <a:bodyPr wrap="square" rtlCol="0">
            <a:spAutoFit/>
          </a:bodyPr>
          <a:lstStyle/>
          <a:p>
            <a:pPr algn="r"/>
            <a:r>
              <a:rPr lang="en-US" sz="1000" baseline="30000" dirty="0">
                <a:solidFill>
                  <a:srgbClr val="00AEEF"/>
                </a:solidFill>
                <a:latin typeface="+mn-lt"/>
                <a:cs typeface="Calibri"/>
              </a:rPr>
              <a:t>The Royal College of Midwives </a:t>
            </a:r>
            <a:r>
              <a:rPr lang="en-US" sz="1000" baseline="30000" dirty="0">
                <a:solidFill>
                  <a:srgbClr val="004382"/>
                </a:solidFill>
                <a:latin typeface="+mn-lt"/>
                <a:cs typeface="Calibri"/>
              </a:rPr>
              <a:t>| </a:t>
            </a:r>
            <a:r>
              <a:rPr lang="en-US" sz="1000" baseline="30000" dirty="0" err="1">
                <a:solidFill>
                  <a:srgbClr val="004382"/>
                </a:solidFill>
                <a:latin typeface="+mn-lt"/>
                <a:cs typeface="Calibri"/>
              </a:rPr>
              <a:t>www.rcm.org.uk</a:t>
            </a:r>
            <a:endParaRPr lang="en-US" sz="1000" baseline="30000" dirty="0">
              <a:solidFill>
                <a:srgbClr val="004382"/>
              </a:solidFill>
              <a:latin typeface="+mn-lt"/>
              <a:cs typeface="Calibri"/>
            </a:endParaRPr>
          </a:p>
        </p:txBody>
      </p:sp>
      <p:sp>
        <p:nvSpPr>
          <p:cNvPr id="11" name="Slide Number Placeholder 5"/>
          <p:cNvSpPr txBox="1">
            <a:spLocks/>
          </p:cNvSpPr>
          <p:nvPr userDrawn="1"/>
        </p:nvSpPr>
        <p:spPr>
          <a:xfrm>
            <a:off x="8686801" y="260350"/>
            <a:ext cx="457200" cy="527050"/>
          </a:xfrm>
          <a:prstGeom prst="rect">
            <a:avLst/>
          </a:prstGeom>
        </p:spPr>
        <p:txBody>
          <a:bodyPr vert="horz" lIns="91440" tIns="45720" rIns="91440" bIns="45720" rtlCol="0" anchor="ctr"/>
          <a:lstStyle>
            <a:defPPr>
              <a:defRPr lang="en-US"/>
            </a:defPPr>
            <a:lvl1pPr marL="0" algn="ctr" defTabSz="457200" rtl="0" eaLnBrk="1" latinLnBrk="0" hangingPunct="1">
              <a:defRPr sz="3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9E9B5D-B6CC-1C49-856E-542B1D186D42}" type="slidenum">
              <a:rPr lang="en-US" sz="1700" smtClean="0">
                <a:solidFill>
                  <a:schemeClr val="bg1"/>
                </a:solidFill>
              </a:rPr>
              <a:pPr/>
              <a:t>‹#›</a:t>
            </a:fld>
            <a:endParaRPr lang="en-US" sz="1700">
              <a:solidFill>
                <a:schemeClr val="bg1"/>
              </a:solidFill>
            </a:endParaRPr>
          </a:p>
        </p:txBody>
      </p:sp>
      <p:sp>
        <p:nvSpPr>
          <p:cNvPr id="2" name="Title 1"/>
          <p:cNvSpPr>
            <a:spLocks noGrp="1"/>
          </p:cNvSpPr>
          <p:nvPr>
            <p:ph type="title"/>
          </p:nvPr>
        </p:nvSpPr>
        <p:spPr>
          <a:xfrm>
            <a:off x="457200" y="0"/>
            <a:ext cx="8229600" cy="879128"/>
          </a:xfrm>
        </p:spPr>
        <p:txBody>
          <a:bodyPr>
            <a:normAutofit/>
          </a:bodyPr>
          <a:lstStyle>
            <a:lvl1pPr algn="l">
              <a:defRPr sz="280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16" name="Content Placeholder 2"/>
          <p:cNvSpPr>
            <a:spLocks noGrp="1"/>
          </p:cNvSpPr>
          <p:nvPr>
            <p:ph idx="1"/>
          </p:nvPr>
        </p:nvSpPr>
        <p:spPr>
          <a:xfrm>
            <a:off x="457200" y="1260000"/>
            <a:ext cx="8229600" cy="4525963"/>
          </a:xfrm>
        </p:spPr>
        <p:txBody>
          <a:bodyPr>
            <a:normAutofit/>
          </a:bodyPr>
          <a:lstStyle>
            <a:lvl1pPr>
              <a:defRPr sz="1800" b="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9F8FB99-3593-6146-BB53-4F0C5F6C564A}" type="datetimeFigureOut">
              <a:rPr lang="en-US" smtClean="0"/>
              <a:pPr/>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8C676-D4AE-CA4A-B429-CAB3D1CACA5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F8FB99-3593-6146-BB53-4F0C5F6C564A}" type="datetimeFigureOut">
              <a:rPr lang="en-US" smtClean="0"/>
              <a:pPr/>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8C676-D4AE-CA4A-B429-CAB3D1CACA53}"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9F8FB99-3593-6146-BB53-4F0C5F6C564A}"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C676-D4AE-CA4A-B429-CAB3D1CACA53}"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9F8FB99-3593-6146-BB53-4F0C5F6C564A}"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C676-D4AE-CA4A-B429-CAB3D1CACA53}"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C676-D4AE-CA4A-B429-CAB3D1CACA53}"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C676-D4AE-CA4A-B429-CAB3D1CACA5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aternity Support Worker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0000"/>
            <a:ext cx="8229600" cy="4525963"/>
          </a:xfrm>
        </p:spPr>
        <p:txBody>
          <a:bodyPr>
            <a:normAutofit/>
          </a:bodyPr>
          <a:lstStyle>
            <a:lvl1pPr>
              <a:defRPr sz="1700" b="0"/>
            </a:lvl1pPr>
            <a:lvl2pPr>
              <a:defRPr sz="1700"/>
            </a:lvl2pPr>
            <a:lvl3pPr>
              <a:defRPr sz="1700"/>
            </a:lvl3pPr>
            <a:lvl4pPr>
              <a:defRPr sz="1700"/>
            </a:lvl4pPr>
            <a:lvl5pPr>
              <a:defRPr sz="1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C676-D4AE-CA4A-B429-CAB3D1CACA53}" type="slidenum">
              <a:rPr lang="en-US" smtClean="0"/>
              <a:pPr/>
              <a:t>‹#›</a:t>
            </a:fld>
            <a:endParaRPr lang="en-US"/>
          </a:p>
        </p:txBody>
      </p:sp>
      <p:cxnSp>
        <p:nvCxnSpPr>
          <p:cNvPr id="9" name="Straight Connector 8"/>
          <p:cNvCxnSpPr>
            <a:stCxn id="4" idx="1"/>
          </p:cNvCxnSpPr>
          <p:nvPr userDrawn="1"/>
        </p:nvCxnSpPr>
        <p:spPr>
          <a:xfrm flipV="1">
            <a:off x="457200" y="6525344"/>
            <a:ext cx="8229600" cy="13569"/>
          </a:xfrm>
          <a:prstGeom prst="line">
            <a:avLst/>
          </a:prstGeom>
          <a:ln w="9525" cap="flat" cmpd="sng" algn="ctr">
            <a:solidFill>
              <a:srgbClr val="66BC0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6492095" y="6580998"/>
            <a:ext cx="2286000" cy="194925"/>
          </a:xfrm>
          <a:prstGeom prst="rect">
            <a:avLst/>
          </a:prstGeom>
          <a:noFill/>
        </p:spPr>
        <p:txBody>
          <a:bodyPr wrap="square" rtlCol="0">
            <a:spAutoFit/>
          </a:bodyPr>
          <a:lstStyle/>
          <a:p>
            <a:pPr algn="r"/>
            <a:r>
              <a:rPr lang="en-US" sz="1000" baseline="30000" dirty="0">
                <a:solidFill>
                  <a:srgbClr val="00AEEF"/>
                </a:solidFill>
                <a:latin typeface="Calibri"/>
                <a:cs typeface="Calibri"/>
              </a:rPr>
              <a:t>The Royal College of Midwives </a:t>
            </a:r>
            <a:r>
              <a:rPr lang="en-US" sz="1000" baseline="30000" dirty="0">
                <a:solidFill>
                  <a:srgbClr val="66BC04"/>
                </a:solidFill>
                <a:latin typeface="Calibri"/>
                <a:cs typeface="Calibri"/>
              </a:rPr>
              <a:t>| </a:t>
            </a:r>
            <a:r>
              <a:rPr lang="en-US" sz="1000" baseline="30000" dirty="0" err="1">
                <a:solidFill>
                  <a:srgbClr val="66BC04"/>
                </a:solidFill>
                <a:latin typeface="Calibri"/>
                <a:cs typeface="Calibri"/>
              </a:rPr>
              <a:t>www.rcm.org.uk</a:t>
            </a:r>
            <a:endParaRPr lang="en-US" sz="1000" baseline="30000" dirty="0">
              <a:solidFill>
                <a:srgbClr val="66BC04"/>
              </a:solidFill>
              <a:latin typeface="Calibri"/>
              <a:cs typeface="Calibri"/>
            </a:endParaRPr>
          </a:p>
        </p:txBody>
      </p:sp>
      <p:sp>
        <p:nvSpPr>
          <p:cNvPr id="21" name="Rectangle 20"/>
          <p:cNvSpPr/>
          <p:nvPr userDrawn="1"/>
        </p:nvSpPr>
        <p:spPr>
          <a:xfrm>
            <a:off x="8648700" y="0"/>
            <a:ext cx="495300" cy="879128"/>
          </a:xfrm>
          <a:prstGeom prst="rect">
            <a:avLst/>
          </a:prstGeom>
          <a:solidFill>
            <a:srgbClr val="AEC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1" y="0"/>
            <a:ext cx="8686799" cy="879128"/>
          </a:xfrm>
          <a:prstGeom prst="rect">
            <a:avLst/>
          </a:prstGeom>
          <a:solidFill>
            <a:srgbClr val="66BC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a:spLocks noGrp="1"/>
          </p:cNvSpPr>
          <p:nvPr>
            <p:ph type="title"/>
          </p:nvPr>
        </p:nvSpPr>
        <p:spPr>
          <a:xfrm>
            <a:off x="417600" y="15032"/>
            <a:ext cx="8229600" cy="864096"/>
          </a:xfrm>
        </p:spPr>
        <p:txBody>
          <a:bodyPr>
            <a:normAutofit/>
          </a:bodyPr>
          <a:lstStyle>
            <a:lvl1pPr algn="l">
              <a:defRPr sz="2800" baseline="0">
                <a:solidFill>
                  <a:schemeClr val="bg1"/>
                </a:solidFill>
              </a:defRPr>
            </a:lvl1pPr>
          </a:lstStyle>
          <a:p>
            <a:r>
              <a:rPr lang="en-GB"/>
              <a:t>Click to edit Master title</a:t>
            </a:r>
            <a:endParaRPr lang="en-US"/>
          </a:p>
        </p:txBody>
      </p:sp>
      <p:sp>
        <p:nvSpPr>
          <p:cNvPr id="24" name="Slide Number Placeholder 5"/>
          <p:cNvSpPr txBox="1">
            <a:spLocks/>
          </p:cNvSpPr>
          <p:nvPr userDrawn="1"/>
        </p:nvSpPr>
        <p:spPr>
          <a:xfrm>
            <a:off x="8686800" y="260350"/>
            <a:ext cx="457200" cy="527050"/>
          </a:xfrm>
          <a:prstGeom prst="rect">
            <a:avLst/>
          </a:prstGeom>
        </p:spPr>
        <p:txBody>
          <a:bodyPr vert="horz" lIns="91440" tIns="45720" rIns="91440" bIns="45720" rtlCol="0" anchor="ctr"/>
          <a:lstStyle>
            <a:defPPr>
              <a:defRPr lang="en-US"/>
            </a:defPPr>
            <a:lvl1pPr marL="0" algn="ctr" defTabSz="457200" rtl="0" eaLnBrk="1" latinLnBrk="0" hangingPunct="1">
              <a:defRPr sz="17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93A51E-6970-7849-8CE9-BCCA61FB17B5}" type="slidenum">
              <a:t>‹#›</a:t>
            </a:fld>
            <a:endParaRPr lang="en-US"/>
          </a:p>
        </p:txBody>
      </p:sp>
    </p:spTree>
    <p:extLst>
      <p:ext uri="{BB962C8B-B14F-4D97-AF65-F5344CB8AC3E}">
        <p14:creationId xmlns:p14="http://schemas.microsoft.com/office/powerpoint/2010/main" val="74522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Workplace Representative Title and Content">
    <p:spTree>
      <p:nvGrpSpPr>
        <p:cNvPr id="1" name=""/>
        <p:cNvGrpSpPr/>
        <p:nvPr/>
      </p:nvGrpSpPr>
      <p:grpSpPr>
        <a:xfrm>
          <a:off x="0" y="0"/>
          <a:ext cx="0" cy="0"/>
          <a:chOff x="0" y="0"/>
          <a:chExt cx="0" cy="0"/>
        </a:xfrm>
      </p:grpSpPr>
      <p:sp>
        <p:nvSpPr>
          <p:cNvPr id="13" name="Rectangle 12"/>
          <p:cNvSpPr/>
          <p:nvPr userDrawn="1"/>
        </p:nvSpPr>
        <p:spPr>
          <a:xfrm>
            <a:off x="8648700" y="0"/>
            <a:ext cx="495300" cy="879128"/>
          </a:xfrm>
          <a:prstGeom prst="rect">
            <a:avLst/>
          </a:prstGeom>
          <a:solidFill>
            <a:srgbClr val="AA5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60000"/>
            <a:ext cx="8229600" cy="4525963"/>
          </a:xfrm>
        </p:spPr>
        <p:txBody>
          <a:bodyPr>
            <a:normAutofit/>
          </a:bodyPr>
          <a:lstStyle>
            <a:lvl1pPr>
              <a:defRPr sz="1800" b="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userDrawn="1"/>
        </p:nvSpPr>
        <p:spPr>
          <a:xfrm>
            <a:off x="1" y="0"/>
            <a:ext cx="8686799" cy="879128"/>
          </a:xfrm>
          <a:prstGeom prst="rect">
            <a:avLst/>
          </a:prstGeom>
          <a:solidFill>
            <a:srgbClr val="7127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032"/>
            <a:ext cx="8229600" cy="864096"/>
          </a:xfrm>
        </p:spPr>
        <p:txBody>
          <a:bodyPr>
            <a:normAutofit/>
          </a:bodyPr>
          <a:lstStyle>
            <a:lvl1pPr algn="l">
              <a:defRPr sz="2800" baseline="0">
                <a:solidFill>
                  <a:schemeClr val="bg1"/>
                </a:solidFill>
              </a:defRPr>
            </a:lvl1pPr>
          </a:lstStyle>
          <a:p>
            <a:r>
              <a:rPr lang="en-GB"/>
              <a:t>Click to edit Master title</a:t>
            </a:r>
            <a:endParaRPr lang="en-US"/>
          </a:p>
        </p:txBody>
      </p:sp>
      <p:cxnSp>
        <p:nvCxnSpPr>
          <p:cNvPr id="15" name="Straight Connector 14"/>
          <p:cNvCxnSpPr>
            <a:stCxn id="4" idx="1"/>
          </p:cNvCxnSpPr>
          <p:nvPr userDrawn="1"/>
        </p:nvCxnSpPr>
        <p:spPr>
          <a:xfrm flipV="1">
            <a:off x="457200" y="6525344"/>
            <a:ext cx="8229600" cy="13569"/>
          </a:xfrm>
          <a:prstGeom prst="line">
            <a:avLst/>
          </a:prstGeom>
          <a:ln w="9525" cap="flat" cmpd="sng" algn="ctr">
            <a:solidFill>
              <a:srgbClr val="71273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6492095" y="6580998"/>
            <a:ext cx="2286000" cy="194925"/>
          </a:xfrm>
          <a:prstGeom prst="rect">
            <a:avLst/>
          </a:prstGeom>
          <a:noFill/>
        </p:spPr>
        <p:txBody>
          <a:bodyPr wrap="square" rtlCol="0">
            <a:spAutoFit/>
          </a:bodyPr>
          <a:lstStyle/>
          <a:p>
            <a:pPr algn="r"/>
            <a:r>
              <a:rPr lang="en-US" sz="1000" baseline="30000" dirty="0">
                <a:solidFill>
                  <a:srgbClr val="00AEEF"/>
                </a:solidFill>
                <a:latin typeface="Calibri"/>
                <a:cs typeface="Calibri"/>
              </a:rPr>
              <a:t>The Royal College of Midwives </a:t>
            </a:r>
            <a:r>
              <a:rPr lang="en-US" sz="1000" baseline="30000" dirty="0">
                <a:solidFill>
                  <a:srgbClr val="71273D"/>
                </a:solidFill>
                <a:latin typeface="Calibri"/>
                <a:cs typeface="Calibri"/>
              </a:rPr>
              <a:t>| </a:t>
            </a:r>
            <a:r>
              <a:rPr lang="en-US" sz="1000" baseline="30000" dirty="0" err="1">
                <a:solidFill>
                  <a:srgbClr val="71273D"/>
                </a:solidFill>
                <a:latin typeface="Calibri"/>
                <a:cs typeface="Calibri"/>
              </a:rPr>
              <a:t>www.rcm.org.uk</a:t>
            </a:r>
            <a:endParaRPr lang="en-US" sz="1000" baseline="30000" dirty="0">
              <a:solidFill>
                <a:srgbClr val="71273D"/>
              </a:solidFill>
              <a:latin typeface="Calibri"/>
              <a:cs typeface="Calibri"/>
            </a:endParaRPr>
          </a:p>
        </p:txBody>
      </p:sp>
      <p:sp>
        <p:nvSpPr>
          <p:cNvPr id="11" name="Slide Number Placeholder 5"/>
          <p:cNvSpPr txBox="1">
            <a:spLocks/>
          </p:cNvSpPr>
          <p:nvPr userDrawn="1"/>
        </p:nvSpPr>
        <p:spPr>
          <a:xfrm>
            <a:off x="8686800" y="260350"/>
            <a:ext cx="457200" cy="527050"/>
          </a:xfrm>
          <a:prstGeom prst="rect">
            <a:avLst/>
          </a:prstGeom>
        </p:spPr>
        <p:txBody>
          <a:bodyPr vert="horz" lIns="91440" tIns="45720" rIns="91440" bIns="45720" rtlCol="0" anchor="ctr"/>
          <a:lstStyle>
            <a:defPPr>
              <a:defRPr lang="en-US"/>
            </a:defPPr>
            <a:lvl1pPr marL="0" algn="ctr" defTabSz="457200" rtl="0" eaLnBrk="1" latinLnBrk="0" hangingPunct="1">
              <a:defRPr sz="17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93A51E-6970-7849-8CE9-BCCA61FB17B5}" type="slidenum">
              <a:t>‹#›</a:t>
            </a:fld>
            <a:endParaRPr lang="en-US"/>
          </a:p>
        </p:txBody>
      </p:sp>
    </p:spTree>
    <p:extLst>
      <p:ext uri="{BB962C8B-B14F-4D97-AF65-F5344CB8AC3E}">
        <p14:creationId xmlns:p14="http://schemas.microsoft.com/office/powerpoint/2010/main" val="202980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Student Title and Content">
    <p:spTree>
      <p:nvGrpSpPr>
        <p:cNvPr id="1" name=""/>
        <p:cNvGrpSpPr/>
        <p:nvPr/>
      </p:nvGrpSpPr>
      <p:grpSpPr>
        <a:xfrm>
          <a:off x="0" y="0"/>
          <a:ext cx="0" cy="0"/>
          <a:chOff x="0" y="0"/>
          <a:chExt cx="0" cy="0"/>
        </a:xfrm>
      </p:grpSpPr>
      <p:sp>
        <p:nvSpPr>
          <p:cNvPr id="13" name="Rectangle 12"/>
          <p:cNvSpPr/>
          <p:nvPr userDrawn="1"/>
        </p:nvSpPr>
        <p:spPr>
          <a:xfrm>
            <a:off x="8648700" y="0"/>
            <a:ext cx="495300" cy="879128"/>
          </a:xfrm>
          <a:prstGeom prst="rect">
            <a:avLst/>
          </a:prstGeom>
          <a:solidFill>
            <a:srgbClr val="9660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60000"/>
            <a:ext cx="8229600" cy="4525963"/>
          </a:xfrm>
        </p:spPr>
        <p:txBody>
          <a:bodyPr>
            <a:normAutofit/>
          </a:bodyPr>
          <a:lstStyle>
            <a:lvl1pPr>
              <a:defRPr sz="1800" b="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userDrawn="1"/>
        </p:nvSpPr>
        <p:spPr>
          <a:xfrm>
            <a:off x="1" y="0"/>
            <a:ext cx="8686799" cy="879128"/>
          </a:xfrm>
          <a:prstGeom prst="rect">
            <a:avLst/>
          </a:prstGeom>
          <a:solidFill>
            <a:srgbClr val="702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032"/>
            <a:ext cx="8229600" cy="864096"/>
          </a:xfrm>
        </p:spPr>
        <p:txBody>
          <a:bodyPr>
            <a:normAutofit/>
          </a:bodyPr>
          <a:lstStyle>
            <a:lvl1pPr algn="l">
              <a:defRPr sz="2800" baseline="0">
                <a:solidFill>
                  <a:schemeClr val="bg1"/>
                </a:solidFill>
              </a:defRPr>
            </a:lvl1pPr>
          </a:lstStyle>
          <a:p>
            <a:r>
              <a:rPr lang="en-GB"/>
              <a:t>Click to edit Master title</a:t>
            </a:r>
            <a:endParaRPr lang="en-US"/>
          </a:p>
        </p:txBody>
      </p:sp>
      <p:cxnSp>
        <p:nvCxnSpPr>
          <p:cNvPr id="15" name="Straight Connector 14"/>
          <p:cNvCxnSpPr>
            <a:stCxn id="4" idx="1"/>
          </p:cNvCxnSpPr>
          <p:nvPr userDrawn="1"/>
        </p:nvCxnSpPr>
        <p:spPr>
          <a:xfrm flipV="1">
            <a:off x="457200" y="6525344"/>
            <a:ext cx="8229600" cy="13569"/>
          </a:xfrm>
          <a:prstGeom prst="line">
            <a:avLst/>
          </a:prstGeom>
          <a:ln w="9525" cap="flat" cmpd="sng" algn="ctr">
            <a:solidFill>
              <a:srgbClr val="70228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6492095" y="6580998"/>
            <a:ext cx="2286000" cy="194925"/>
          </a:xfrm>
          <a:prstGeom prst="rect">
            <a:avLst/>
          </a:prstGeom>
          <a:noFill/>
        </p:spPr>
        <p:txBody>
          <a:bodyPr wrap="square" rtlCol="0">
            <a:spAutoFit/>
          </a:bodyPr>
          <a:lstStyle/>
          <a:p>
            <a:pPr algn="r"/>
            <a:r>
              <a:rPr lang="en-US" sz="1000" baseline="30000" dirty="0">
                <a:solidFill>
                  <a:srgbClr val="00AEEF"/>
                </a:solidFill>
                <a:latin typeface="Calibri"/>
                <a:cs typeface="Calibri"/>
              </a:rPr>
              <a:t>The Royal College of Midwives </a:t>
            </a:r>
            <a:r>
              <a:rPr lang="en-US" sz="1000" baseline="30000" dirty="0">
                <a:solidFill>
                  <a:srgbClr val="702285"/>
                </a:solidFill>
                <a:latin typeface="Calibri"/>
                <a:cs typeface="Calibri"/>
              </a:rPr>
              <a:t>| </a:t>
            </a:r>
            <a:r>
              <a:rPr lang="en-US" sz="1000" baseline="30000" dirty="0" err="1">
                <a:solidFill>
                  <a:srgbClr val="702285"/>
                </a:solidFill>
                <a:latin typeface="Calibri"/>
                <a:cs typeface="Calibri"/>
              </a:rPr>
              <a:t>www.rcm.org.uk</a:t>
            </a:r>
            <a:endParaRPr lang="en-US" sz="1000" baseline="30000" dirty="0">
              <a:solidFill>
                <a:srgbClr val="702285"/>
              </a:solidFill>
              <a:latin typeface="Calibri"/>
              <a:cs typeface="Calibri"/>
            </a:endParaRPr>
          </a:p>
        </p:txBody>
      </p:sp>
      <p:sp>
        <p:nvSpPr>
          <p:cNvPr id="11" name="Slide Number Placeholder 5"/>
          <p:cNvSpPr txBox="1">
            <a:spLocks/>
          </p:cNvSpPr>
          <p:nvPr userDrawn="1"/>
        </p:nvSpPr>
        <p:spPr>
          <a:xfrm>
            <a:off x="8686800" y="260350"/>
            <a:ext cx="457200" cy="527050"/>
          </a:xfrm>
          <a:prstGeom prst="rect">
            <a:avLst/>
          </a:prstGeom>
        </p:spPr>
        <p:txBody>
          <a:bodyPr vert="horz" lIns="91440" tIns="45720" rIns="91440" bIns="45720" rtlCol="0" anchor="ctr"/>
          <a:lstStyle>
            <a:defPPr>
              <a:defRPr lang="en-US"/>
            </a:defPPr>
            <a:lvl1pPr marL="0" algn="ctr" defTabSz="457200" rtl="0" eaLnBrk="1" latinLnBrk="0" hangingPunct="1">
              <a:defRPr sz="17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93A51E-6970-7849-8CE9-BCCA61FB17B5}" type="slidenum">
              <a:t>‹#›</a:t>
            </a:fld>
            <a:endParaRPr lang="en-US"/>
          </a:p>
        </p:txBody>
      </p:sp>
    </p:spTree>
    <p:extLst>
      <p:ext uri="{BB962C8B-B14F-4D97-AF65-F5344CB8AC3E}">
        <p14:creationId xmlns:p14="http://schemas.microsoft.com/office/powerpoint/2010/main" val="47661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Education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0000"/>
            <a:ext cx="8229600" cy="4525963"/>
          </a:xfrm>
        </p:spPr>
        <p:txBody>
          <a:bodyPr>
            <a:normAutofit/>
          </a:bodyPr>
          <a:lstStyle>
            <a:lvl1pPr>
              <a:defRPr sz="1800" b="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F8FB99-3593-6146-BB53-4F0C5F6C564A}"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C676-D4AE-CA4A-B429-CAB3D1CACA53}" type="slidenum">
              <a:rPr lang="en-US" smtClean="0"/>
              <a:pPr/>
              <a:t>‹#›</a:t>
            </a:fld>
            <a:endParaRPr lang="en-US"/>
          </a:p>
        </p:txBody>
      </p:sp>
      <p:cxnSp>
        <p:nvCxnSpPr>
          <p:cNvPr id="9" name="Straight Connector 8"/>
          <p:cNvCxnSpPr>
            <a:stCxn id="4" idx="1"/>
          </p:cNvCxnSpPr>
          <p:nvPr userDrawn="1"/>
        </p:nvCxnSpPr>
        <p:spPr>
          <a:xfrm flipV="1">
            <a:off x="457200" y="6525344"/>
            <a:ext cx="8229600" cy="13569"/>
          </a:xfrm>
          <a:prstGeom prst="line">
            <a:avLst/>
          </a:prstGeom>
          <a:ln w="9525" cap="flat" cmpd="sng" algn="ctr">
            <a:solidFill>
              <a:srgbClr val="FF79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6492095" y="6580998"/>
            <a:ext cx="2286000" cy="194925"/>
          </a:xfrm>
          <a:prstGeom prst="rect">
            <a:avLst/>
          </a:prstGeom>
          <a:noFill/>
        </p:spPr>
        <p:txBody>
          <a:bodyPr wrap="square" rtlCol="0">
            <a:spAutoFit/>
          </a:bodyPr>
          <a:lstStyle/>
          <a:p>
            <a:pPr algn="r"/>
            <a:r>
              <a:rPr lang="en-US" sz="1000" baseline="30000" dirty="0">
                <a:solidFill>
                  <a:srgbClr val="00AEEF"/>
                </a:solidFill>
                <a:latin typeface="Calibri"/>
                <a:cs typeface="Calibri"/>
              </a:rPr>
              <a:t>The Royal College of Midwives </a:t>
            </a:r>
            <a:r>
              <a:rPr lang="en-US" sz="1000" baseline="30000" dirty="0">
                <a:solidFill>
                  <a:srgbClr val="00396A"/>
                </a:solidFill>
                <a:latin typeface="Calibri"/>
                <a:cs typeface="Calibri"/>
              </a:rPr>
              <a:t>|</a:t>
            </a:r>
            <a:r>
              <a:rPr lang="en-US" sz="1000" baseline="30000" dirty="0">
                <a:latin typeface="Calibri"/>
                <a:cs typeface="Calibri"/>
              </a:rPr>
              <a:t> </a:t>
            </a:r>
            <a:r>
              <a:rPr lang="en-US" sz="1000" baseline="30000" dirty="0" err="1">
                <a:solidFill>
                  <a:srgbClr val="00396A"/>
                </a:solidFill>
                <a:latin typeface="Calibri"/>
                <a:cs typeface="Calibri"/>
              </a:rPr>
              <a:t>www.rcm.org.uk</a:t>
            </a:r>
            <a:endParaRPr lang="en-US" sz="1000" baseline="30000" dirty="0">
              <a:solidFill>
                <a:srgbClr val="00396A"/>
              </a:solidFill>
              <a:latin typeface="Calibri"/>
              <a:cs typeface="Calibri"/>
            </a:endParaRPr>
          </a:p>
        </p:txBody>
      </p:sp>
      <p:sp>
        <p:nvSpPr>
          <p:cNvPr id="18" name="Rectangle 17"/>
          <p:cNvSpPr/>
          <p:nvPr userDrawn="1"/>
        </p:nvSpPr>
        <p:spPr>
          <a:xfrm>
            <a:off x="8648700" y="0"/>
            <a:ext cx="495300" cy="879128"/>
          </a:xfrm>
          <a:prstGeom prst="rect">
            <a:avLst/>
          </a:prstGeom>
          <a:solidFill>
            <a:srgbClr val="F9B8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1" y="0"/>
            <a:ext cx="8686799" cy="879128"/>
          </a:xfrm>
          <a:prstGeom prst="rect">
            <a:avLst/>
          </a:prstGeom>
          <a:solidFill>
            <a:srgbClr val="FF7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lide Number Placeholder 5"/>
          <p:cNvSpPr txBox="1">
            <a:spLocks/>
          </p:cNvSpPr>
          <p:nvPr userDrawn="1"/>
        </p:nvSpPr>
        <p:spPr>
          <a:xfrm>
            <a:off x="8686800" y="260350"/>
            <a:ext cx="457200" cy="527050"/>
          </a:xfrm>
          <a:prstGeom prst="rect">
            <a:avLst/>
          </a:prstGeom>
        </p:spPr>
        <p:txBody>
          <a:bodyPr vert="horz" lIns="91440" tIns="45720" rIns="91440" bIns="45720" rtlCol="0" anchor="ctr"/>
          <a:lstStyle>
            <a:defPPr>
              <a:defRPr lang="en-US"/>
            </a:defPPr>
            <a:lvl1pPr marL="0" algn="ctr" defTabSz="457200" rtl="0" eaLnBrk="1" latinLnBrk="0" hangingPunct="1">
              <a:defRPr sz="17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C2694E-47EE-CC45-839C-C62105775136}" type="slidenum">
              <a:t>‹#›</a:t>
            </a:fld>
            <a:endParaRPr lang="en-US"/>
          </a:p>
        </p:txBody>
      </p:sp>
      <p:sp>
        <p:nvSpPr>
          <p:cNvPr id="2" name="Title 1"/>
          <p:cNvSpPr>
            <a:spLocks noGrp="1"/>
          </p:cNvSpPr>
          <p:nvPr>
            <p:ph type="title"/>
          </p:nvPr>
        </p:nvSpPr>
        <p:spPr>
          <a:xfrm>
            <a:off x="419100" y="15032"/>
            <a:ext cx="8229600" cy="864096"/>
          </a:xfrm>
        </p:spPr>
        <p:txBody>
          <a:bodyPr>
            <a:normAutofit/>
          </a:bodyPr>
          <a:lstStyle>
            <a:lvl1pPr algn="l">
              <a:defRPr sz="2800" baseline="0">
                <a:solidFill>
                  <a:schemeClr val="bg1"/>
                </a:solidFill>
              </a:defRPr>
            </a:lvl1pPr>
          </a:lstStyle>
          <a:p>
            <a:r>
              <a:rPr lang="en-GB"/>
              <a:t>Click to edit Master title</a:t>
            </a:r>
            <a:endParaRPr lang="en-US"/>
          </a:p>
        </p:txBody>
      </p:sp>
    </p:spTree>
    <p:extLst>
      <p:ext uri="{BB962C8B-B14F-4D97-AF65-F5344CB8AC3E}">
        <p14:creationId xmlns:p14="http://schemas.microsoft.com/office/powerpoint/2010/main" val="1458033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9F8FB99-3593-6146-BB53-4F0C5F6C564A}" type="datetimeFigureOut">
              <a:rPr lang="en-US" smtClean="0"/>
              <a:pPr/>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8C676-D4AE-CA4A-B429-CAB3D1CACA53}" type="slidenum">
              <a:rPr lang="en-US" smtClean="0"/>
              <a:pPr/>
              <a:t>‹#›</a:t>
            </a:fld>
            <a:endParaRPr lang="en-US"/>
          </a:p>
        </p:txBody>
      </p:sp>
    </p:spTree>
    <p:extLst>
      <p:ext uri="{BB962C8B-B14F-4D97-AF65-F5344CB8AC3E}">
        <p14:creationId xmlns:p14="http://schemas.microsoft.com/office/powerpoint/2010/main" val="48926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CM Section Header">
    <p:spTree>
      <p:nvGrpSpPr>
        <p:cNvPr id="1" name=""/>
        <p:cNvGrpSpPr/>
        <p:nvPr/>
      </p:nvGrpSpPr>
      <p:grpSpPr>
        <a:xfrm>
          <a:off x="0" y="0"/>
          <a:ext cx="0" cy="0"/>
          <a:chOff x="0" y="0"/>
          <a:chExt cx="0" cy="0"/>
        </a:xfrm>
      </p:grpSpPr>
      <p:pic>
        <p:nvPicPr>
          <p:cNvPr id="2" name="Picture 1" descr="Blue_ppt_divider_with 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457200" y="2179638"/>
            <a:ext cx="8229600" cy="1143000"/>
          </a:xfrm>
        </p:spPr>
        <p:txBody>
          <a:bodyPr>
            <a:normAutofit/>
          </a:bodyPr>
          <a:lstStyle>
            <a:lvl1pPr>
              <a:defRPr sz="2800">
                <a:solidFill>
                  <a:schemeClr val="bg1"/>
                </a:solidFill>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ducation Section Header">
    <p:spTree>
      <p:nvGrpSpPr>
        <p:cNvPr id="1" name=""/>
        <p:cNvGrpSpPr/>
        <p:nvPr/>
      </p:nvGrpSpPr>
      <p:grpSpPr>
        <a:xfrm>
          <a:off x="0" y="0"/>
          <a:ext cx="0" cy="0"/>
          <a:chOff x="0" y="0"/>
          <a:chExt cx="0" cy="0"/>
        </a:xfrm>
      </p:grpSpPr>
      <p:pic>
        <p:nvPicPr>
          <p:cNvPr id="3" name="Picture 2" descr="Orange_Divider_stra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p:nvPr>
        </p:nvSpPr>
        <p:spPr>
          <a:xfrm>
            <a:off x="457200" y="2179638"/>
            <a:ext cx="8229600" cy="1143000"/>
          </a:xfrm>
        </p:spPr>
        <p:txBody>
          <a:bodyPr>
            <a:normAutofit/>
          </a:bodyPr>
          <a:lstStyle>
            <a:lvl1pPr>
              <a:defRPr sz="28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1321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F8FB99-3593-6146-BB53-4F0C5F6C564A}" type="datetimeFigureOut">
              <a:rPr lang="en-US" smtClean="0"/>
              <a:pPr/>
              <a:t>2/16/2021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8C676-D4AE-CA4A-B429-CAB3D1CACA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71" r:id="rId4"/>
    <p:sldLayoutId id="2147483672" r:id="rId5"/>
    <p:sldLayoutId id="2147483666" r:id="rId6"/>
    <p:sldLayoutId id="2147483676" r:id="rId7"/>
    <p:sldLayoutId id="2147483651" r:id="rId8"/>
    <p:sldLayoutId id="2147483660" r:id="rId9"/>
    <p:sldLayoutId id="2147483661" r:id="rId10"/>
    <p:sldLayoutId id="2147483662" r:id="rId11"/>
    <p:sldLayoutId id="2147483663" r:id="rId12"/>
    <p:sldLayoutId id="2147483675" r:id="rId13"/>
    <p:sldLayoutId id="2147483677" r:id="rId14"/>
    <p:sldLayoutId id="2147483678" r:id="rId15"/>
    <p:sldLayoutId id="2147483679" r:id="rId16"/>
    <p:sldLayoutId id="2147483680" r:id="rId17"/>
    <p:sldLayoutId id="214748368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3200" b="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ilearn.rcm.org.uk/mod/book/view.php?id=4636&amp;chapterid=9331" TargetMode="External"/><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instagram.com/midwives_rcm/?hl=e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facebook.com/MidwivesRCM/" TargetMode="External"/><Relationship Id="rId4" Type="http://schemas.openxmlformats.org/officeDocument/2006/relationships/hyperlink" Target="https://twitter.com/MidwivesRC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9418"/>
            <a:ext cx="8229600" cy="1743220"/>
          </a:xfrm>
        </p:spPr>
        <p:txBody>
          <a:bodyPr>
            <a:normAutofit fontScale="90000"/>
          </a:bodyPr>
          <a:lstStyle/>
          <a:p>
            <a:r>
              <a:rPr lang="en-GB" dirty="0"/>
              <a:t>Social Media and Networking</a:t>
            </a:r>
            <a:br>
              <a:rPr lang="en-GB" dirty="0"/>
            </a:br>
            <a:r>
              <a:rPr lang="en-GB" dirty="0"/>
              <a:t>May 2020</a:t>
            </a:r>
            <a:br>
              <a:rPr lang="en-GB" dirty="0"/>
            </a:br>
            <a:br>
              <a:rPr lang="en-GB" dirty="0"/>
            </a:br>
            <a:endParaRPr lang="en-GB" dirty="0"/>
          </a:p>
        </p:txBody>
      </p:sp>
      <p:sp>
        <p:nvSpPr>
          <p:cNvPr id="4" name="Rectangle 3"/>
          <p:cNvSpPr txBox="1">
            <a:spLocks noChangeArrowheads="1"/>
          </p:cNvSpPr>
          <p:nvPr/>
        </p:nvSpPr>
        <p:spPr bwMode="auto">
          <a:xfrm>
            <a:off x="971550" y="3357563"/>
            <a:ext cx="55451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algn="l" defTabSz="914400" eaLnBrk="1" hangingPunct="1"/>
            <a:endParaRPr lang="en-US" altLang="en-US" kern="0" dirty="0">
              <a:latin typeface="Verdana"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Benefits</a:t>
            </a:r>
          </a:p>
        </p:txBody>
      </p:sp>
      <p:sp>
        <p:nvSpPr>
          <p:cNvPr id="4" name="Title 1"/>
          <p:cNvSpPr txBox="1">
            <a:spLocks/>
          </p:cNvSpPr>
          <p:nvPr/>
        </p:nvSpPr>
        <p:spPr bwMode="auto">
          <a:xfrm>
            <a:off x="457200" y="1081882"/>
            <a:ext cx="77724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pitchFamily="16" charset="-128"/>
              </a:defRPr>
            </a:lvl1pPr>
            <a:lvl2pPr marL="742950" indent="-285750">
              <a:defRPr sz="2400">
                <a:solidFill>
                  <a:schemeClr val="tx1"/>
                </a:solidFill>
                <a:latin typeface="Arial" charset="0"/>
                <a:ea typeface="ヒラギノ角ゴ Pro W3" pitchFamily="16" charset="-128"/>
              </a:defRPr>
            </a:lvl2pPr>
            <a:lvl3pPr marL="1143000" indent="-228600">
              <a:defRPr sz="2400">
                <a:solidFill>
                  <a:schemeClr val="tx1"/>
                </a:solidFill>
                <a:latin typeface="Arial" charset="0"/>
                <a:ea typeface="ヒラギノ角ゴ Pro W3" pitchFamily="16" charset="-128"/>
              </a:defRPr>
            </a:lvl3pPr>
            <a:lvl4pPr marL="1600200" indent="-228600">
              <a:defRPr sz="2400">
                <a:solidFill>
                  <a:schemeClr val="tx1"/>
                </a:solidFill>
                <a:latin typeface="Arial" charset="0"/>
                <a:ea typeface="ヒラギノ角ゴ Pro W3" pitchFamily="16" charset="-128"/>
              </a:defRPr>
            </a:lvl4pPr>
            <a:lvl5pPr marL="2057400" indent="-228600">
              <a:defRPr sz="2400">
                <a:solidFill>
                  <a:schemeClr val="tx1"/>
                </a:solidFill>
                <a:latin typeface="Arial"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6" charset="-128"/>
              </a:defRPr>
            </a:lvl9pPr>
          </a:lstStyle>
          <a:p>
            <a:pPr defTabSz="914400" eaLnBrk="0" fontAlgn="base" hangingPunct="0">
              <a:spcBef>
                <a:spcPct val="0"/>
              </a:spcBef>
              <a:spcAft>
                <a:spcPct val="0"/>
              </a:spcAft>
            </a:pPr>
            <a:endParaRPr lang="en-GB" altLang="en-US" sz="4000" dirty="0">
              <a:solidFill>
                <a:srgbClr val="000000"/>
              </a:solidFill>
              <a:latin typeface="+mj-lt"/>
              <a:cs typeface="Arial" charset="0"/>
            </a:endParaRPr>
          </a:p>
        </p:txBody>
      </p:sp>
      <p:sp>
        <p:nvSpPr>
          <p:cNvPr id="5" name="Rectangle 3"/>
          <p:cNvSpPr txBox="1">
            <a:spLocks noChangeArrowheads="1"/>
          </p:cNvSpPr>
          <p:nvPr/>
        </p:nvSpPr>
        <p:spPr bwMode="auto">
          <a:xfrm>
            <a:off x="579479" y="2159866"/>
            <a:ext cx="65516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marL="342900" indent="-342900" algn="l" defTabSz="914400">
              <a:buFont typeface="Arial" panose="020B0604020202020204" pitchFamily="34" charset="0"/>
              <a:buChar char="•"/>
              <a:defRPr/>
            </a:pPr>
            <a:r>
              <a:rPr lang="en-GB" sz="2400" kern="0" dirty="0">
                <a:cs typeface="Arial" charset="0"/>
              </a:rPr>
              <a:t>Keeping in touch with your existing friends </a:t>
            </a:r>
          </a:p>
          <a:p>
            <a:pPr marL="457200" indent="-457200" algn="l" defTabSz="914400">
              <a:buFont typeface="Arial" pitchFamily="34" charset="0"/>
              <a:buChar char="•"/>
              <a:defRPr/>
            </a:pPr>
            <a:r>
              <a:rPr lang="en-GB" sz="2400" kern="0" dirty="0">
                <a:cs typeface="Arial" charset="0"/>
              </a:rPr>
              <a:t>Making new friends</a:t>
            </a:r>
          </a:p>
          <a:p>
            <a:pPr marL="457200" indent="-457200" algn="l" defTabSz="914400">
              <a:buFont typeface="Arial" pitchFamily="34" charset="0"/>
              <a:buChar char="•"/>
              <a:defRPr/>
            </a:pPr>
            <a:r>
              <a:rPr lang="en-GB" sz="2400" kern="0" dirty="0">
                <a:cs typeface="Arial" charset="0"/>
              </a:rPr>
              <a:t>Join social groups of people with a common interest</a:t>
            </a:r>
          </a:p>
          <a:p>
            <a:pPr marL="457200" indent="-457200" algn="l" defTabSz="914400">
              <a:buFont typeface="Arial" pitchFamily="34" charset="0"/>
              <a:buChar char="•"/>
              <a:defRPr/>
            </a:pPr>
            <a:r>
              <a:rPr lang="en-GB" sz="2400" kern="0" dirty="0">
                <a:cs typeface="Arial" charset="0"/>
              </a:rPr>
              <a:t>Join professional groups of people with a common interest</a:t>
            </a:r>
          </a:p>
          <a:p>
            <a:pPr marL="457200" indent="-457200" algn="l" defTabSz="914400">
              <a:buFont typeface="Arial" pitchFamily="34" charset="0"/>
              <a:buChar char="•"/>
              <a:defRPr/>
            </a:pPr>
            <a:r>
              <a:rPr lang="en-GB" sz="2400" kern="0" dirty="0">
                <a:cs typeface="Arial" charset="0"/>
              </a:rPr>
              <a:t>Campaigning </a:t>
            </a:r>
          </a:p>
          <a:p>
            <a:pPr marL="457200" indent="-457200" algn="l" defTabSz="914400">
              <a:buFont typeface="Arial" pitchFamily="34" charset="0"/>
              <a:buChar char="•"/>
              <a:defRPr/>
            </a:pPr>
            <a:r>
              <a:rPr lang="en-GB" sz="2400" kern="0" dirty="0">
                <a:cs typeface="Arial" charset="0"/>
              </a:rPr>
              <a:t>Sharing information, images or videos</a:t>
            </a:r>
          </a:p>
          <a:p>
            <a:pPr marL="457200" indent="-457200" algn="l" defTabSz="914400">
              <a:buFont typeface="Arial" pitchFamily="34" charset="0"/>
              <a:buChar char="•"/>
              <a:defRPr/>
            </a:pPr>
            <a:r>
              <a:rPr lang="en-GB" sz="2400" kern="0" dirty="0">
                <a:cs typeface="Arial" charset="0"/>
              </a:rPr>
              <a:t>Collaboration or projects</a:t>
            </a:r>
          </a:p>
          <a:p>
            <a:pPr marL="457200" indent="-457200" algn="l" defTabSz="914400">
              <a:buFont typeface="Arial" pitchFamily="34" charset="0"/>
              <a:buChar char="•"/>
              <a:defRPr/>
            </a:pPr>
            <a:r>
              <a:rPr lang="en-GB" sz="2400" kern="0" dirty="0">
                <a:cs typeface="Arial" charset="0"/>
              </a:rPr>
              <a:t>Commercial marketing, advertising</a:t>
            </a:r>
          </a:p>
          <a:p>
            <a:pPr algn="l" defTabSz="914400" eaLnBrk="1" hangingPunct="1">
              <a:defRPr/>
            </a:pPr>
            <a:endParaRPr lang="en-US" kern="0" dirty="0">
              <a:latin typeface="Verdana" pitchFamily="34" charset="0"/>
            </a:endParaRPr>
          </a:p>
        </p:txBody>
      </p:sp>
      <p:pic>
        <p:nvPicPr>
          <p:cNvPr id="6146" name="Picture 2" descr="Image result for connectivity with fri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575" y="1081882"/>
            <a:ext cx="2047875" cy="15240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36" y="3672000"/>
            <a:ext cx="2763864" cy="2536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2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 gone wrong</a:t>
            </a:r>
          </a:p>
        </p:txBody>
      </p:sp>
      <p:sp>
        <p:nvSpPr>
          <p:cNvPr id="3" name="Content Placeholder 2"/>
          <p:cNvSpPr>
            <a:spLocks noGrp="1"/>
          </p:cNvSpPr>
          <p:nvPr>
            <p:ph idx="1"/>
          </p:nvPr>
        </p:nvSpPr>
        <p:spPr>
          <a:xfrm>
            <a:off x="415636" y="511854"/>
            <a:ext cx="8229600" cy="4525963"/>
          </a:xfrm>
        </p:spPr>
        <p:txBody>
          <a:bodyPr/>
          <a:lstStyle/>
          <a:p>
            <a:br>
              <a:rPr lang="en-GB" b="1" dirty="0"/>
            </a:br>
            <a:endParaRPr lang="en-GB" dirty="0"/>
          </a:p>
          <a:p>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044" y="1472541"/>
            <a:ext cx="5742956" cy="662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95995" y="1852550"/>
            <a:ext cx="4762005" cy="3305520"/>
          </a:xfrm>
          <a:prstGeom prst="rect">
            <a:avLst/>
          </a:prstGeom>
        </p:spPr>
        <p:txBody>
          <a:bodyPr wrap="square">
            <a:spAutoFit/>
          </a:bodyPr>
          <a:lstStyle/>
          <a:p>
            <a:pPr lvl="0">
              <a:spcBef>
                <a:spcPct val="20000"/>
              </a:spcBef>
            </a:pPr>
            <a:r>
              <a:rPr lang="en-GB" b="1" dirty="0">
                <a:solidFill>
                  <a:prstClr val="black"/>
                </a:solidFill>
              </a:rPr>
              <a:t>Nurses sacked after posting pictures of themselves online wearing incontinence pads and tweet patients' personal details</a:t>
            </a:r>
          </a:p>
          <a:p>
            <a:pPr lvl="0">
              <a:spcBef>
                <a:spcPct val="20000"/>
              </a:spcBef>
            </a:pPr>
            <a:r>
              <a:rPr lang="en-GB" b="1" dirty="0">
                <a:solidFill>
                  <a:prstClr val="black"/>
                </a:solidFill>
              </a:rPr>
              <a:t>The women joked publicly online about being too hungover to work </a:t>
            </a:r>
            <a:br>
              <a:rPr lang="en-GB" b="1" dirty="0">
                <a:solidFill>
                  <a:prstClr val="black"/>
                </a:solidFill>
              </a:rPr>
            </a:br>
            <a:endParaRPr lang="en-GB" dirty="0">
              <a:solidFill>
                <a:prstClr val="black"/>
              </a:solidFill>
            </a:endParaRPr>
          </a:p>
          <a:p>
            <a:pPr lvl="0">
              <a:spcBef>
                <a:spcPct val="20000"/>
              </a:spcBef>
            </a:pPr>
            <a:r>
              <a:rPr lang="en-GB" b="1" dirty="0">
                <a:solidFill>
                  <a:prstClr val="black"/>
                </a:solidFill>
              </a:rPr>
              <a:t>One woman said she nearly vomited while doing CPR on a patient</a:t>
            </a:r>
            <a:br>
              <a:rPr lang="en-GB" b="1" dirty="0">
                <a:solidFill>
                  <a:prstClr val="black"/>
                </a:solidFill>
              </a:rPr>
            </a:br>
            <a:endParaRPr lang="en-GB" dirty="0">
              <a:solidFill>
                <a:prstClr val="black"/>
              </a:solidFill>
            </a:endParaRPr>
          </a:p>
          <a:p>
            <a:pPr lvl="0">
              <a:spcBef>
                <a:spcPct val="20000"/>
              </a:spcBef>
            </a:pPr>
            <a:r>
              <a:rPr lang="en-GB" b="1" dirty="0">
                <a:solidFill>
                  <a:prstClr val="black"/>
                </a:solidFill>
              </a:rPr>
              <a:t>Another recommended taking hospital painkillers to deal with it</a:t>
            </a:r>
            <a:endParaRPr lang="en-GB" dirty="0"/>
          </a:p>
        </p:txBody>
      </p:sp>
    </p:spTree>
    <p:extLst>
      <p:ext uri="{BB962C8B-B14F-4D97-AF65-F5344CB8AC3E}">
        <p14:creationId xmlns:p14="http://schemas.microsoft.com/office/powerpoint/2010/main" val="310586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 gone wrong</a:t>
            </a:r>
          </a:p>
        </p:txBody>
      </p:sp>
      <p:sp>
        <p:nvSpPr>
          <p:cNvPr id="3" name="Content Placeholder 2"/>
          <p:cNvSpPr>
            <a:spLocks noGrp="1"/>
          </p:cNvSpPr>
          <p:nvPr>
            <p:ph idx="1"/>
          </p:nvPr>
        </p:nvSpPr>
        <p:spPr/>
        <p:txBody>
          <a:bodyPr/>
          <a:lstStyle/>
          <a:p>
            <a:endParaRPr lang="en-GB" dirty="0"/>
          </a:p>
          <a:p>
            <a:endParaRPr lang="en-GB" dirty="0"/>
          </a:p>
        </p:txBody>
      </p:sp>
      <p:sp>
        <p:nvSpPr>
          <p:cNvPr id="5" name="Right Arrow 4"/>
          <p:cNvSpPr/>
          <p:nvPr/>
        </p:nvSpPr>
        <p:spPr>
          <a:xfrm>
            <a:off x="4536373" y="1128156"/>
            <a:ext cx="4203865" cy="38297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a:t>One in 10 job seekers between the ages of 16 and 34 have been rejected for a job because of something posted on their profiles, according to a recent survey from London-based mobile research.</a:t>
            </a:r>
          </a:p>
        </p:txBody>
      </p:sp>
      <p:sp>
        <p:nvSpPr>
          <p:cNvPr id="7" name="Flowchart: Manual Operation 6"/>
          <p:cNvSpPr/>
          <p:nvPr/>
        </p:nvSpPr>
        <p:spPr>
          <a:xfrm>
            <a:off x="760021" y="2179122"/>
            <a:ext cx="3485407" cy="4334494"/>
          </a:xfrm>
          <a:prstGeom prst="flowChartManualOperation">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b="1" dirty="0"/>
              <a:t>Nurse struck off after posting expletive-laden Facebook comments</a:t>
            </a:r>
            <a:endParaRPr lang="en-GB" dirty="0"/>
          </a:p>
          <a:p>
            <a:r>
              <a:rPr lang="en-GB" b="1" dirty="0"/>
              <a:t>A FOUL-MOUTHED nurse has been struck off after posting a spate of four-letter comments on Facebook - wrongly thinking her account was private.</a:t>
            </a:r>
            <a:endParaRPr lang="en-GB" dirty="0"/>
          </a:p>
        </p:txBody>
      </p:sp>
    </p:spTree>
    <p:extLst>
      <p:ext uri="{BB962C8B-B14F-4D97-AF65-F5344CB8AC3E}">
        <p14:creationId xmlns:p14="http://schemas.microsoft.com/office/powerpoint/2010/main" val="1460932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How does it affect you?</a:t>
            </a:r>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6857" y="1365662"/>
            <a:ext cx="2645414" cy="264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social media stress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0000">
            <a:off x="457200" y="3549897"/>
            <a:ext cx="2628000" cy="1774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5155" y="4102924"/>
            <a:ext cx="3212436" cy="249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5FAE4495-A595-4F4D-AA6B-68DC7B7FB193}"/>
              </a:ext>
            </a:extLst>
          </p:cNvPr>
          <p:cNvPicPr>
            <a:picLocks noChangeAspect="1"/>
          </p:cNvPicPr>
          <p:nvPr/>
        </p:nvPicPr>
        <p:blipFill>
          <a:blip r:embed="rId6"/>
          <a:stretch>
            <a:fillRect/>
          </a:stretch>
        </p:blipFill>
        <p:spPr>
          <a:xfrm>
            <a:off x="628022" y="1416920"/>
            <a:ext cx="2415365" cy="1268872"/>
          </a:xfrm>
          <a:prstGeom prst="rect">
            <a:avLst/>
          </a:prstGeom>
        </p:spPr>
      </p:pic>
      <p:pic>
        <p:nvPicPr>
          <p:cNvPr id="4" name="Picture 3">
            <a:extLst>
              <a:ext uri="{FF2B5EF4-FFF2-40B4-BE49-F238E27FC236}">
                <a16:creationId xmlns:a16="http://schemas.microsoft.com/office/drawing/2014/main" id="{E5E582BB-C710-43B9-961F-F5D0227D9765}"/>
              </a:ext>
            </a:extLst>
          </p:cNvPr>
          <p:cNvPicPr>
            <a:picLocks noChangeAspect="1"/>
          </p:cNvPicPr>
          <p:nvPr/>
        </p:nvPicPr>
        <p:blipFill>
          <a:blip r:embed="rId7"/>
          <a:stretch>
            <a:fillRect/>
          </a:stretch>
        </p:blipFill>
        <p:spPr>
          <a:xfrm>
            <a:off x="6220453" y="1244096"/>
            <a:ext cx="2762250" cy="1657350"/>
          </a:xfrm>
          <a:prstGeom prst="rect">
            <a:avLst/>
          </a:prstGeom>
        </p:spPr>
      </p:pic>
      <p:pic>
        <p:nvPicPr>
          <p:cNvPr id="5" name="Picture 4">
            <a:extLst>
              <a:ext uri="{FF2B5EF4-FFF2-40B4-BE49-F238E27FC236}">
                <a16:creationId xmlns:a16="http://schemas.microsoft.com/office/drawing/2014/main" id="{58CD2D69-C4D8-4A03-8E60-89977D218CF3}"/>
              </a:ext>
            </a:extLst>
          </p:cNvPr>
          <p:cNvPicPr>
            <a:picLocks noChangeAspect="1"/>
          </p:cNvPicPr>
          <p:nvPr/>
        </p:nvPicPr>
        <p:blipFill>
          <a:blip r:embed="rId8"/>
          <a:stretch>
            <a:fillRect/>
          </a:stretch>
        </p:blipFill>
        <p:spPr>
          <a:xfrm>
            <a:off x="3276857" y="4437337"/>
            <a:ext cx="1857869" cy="1625635"/>
          </a:xfrm>
          <a:prstGeom prst="rect">
            <a:avLst/>
          </a:prstGeom>
        </p:spPr>
      </p:pic>
    </p:spTree>
    <p:extLst>
      <p:ext uri="{BB962C8B-B14F-4D97-AF65-F5344CB8AC3E}">
        <p14:creationId xmlns:p14="http://schemas.microsoft.com/office/powerpoint/2010/main" val="1746734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studies</a:t>
            </a:r>
          </a:p>
        </p:txBody>
      </p:sp>
      <p:sp>
        <p:nvSpPr>
          <p:cNvPr id="3" name="Content Placeholder 2"/>
          <p:cNvSpPr>
            <a:spLocks noGrp="1"/>
          </p:cNvSpPr>
          <p:nvPr>
            <p:ph idx="1"/>
          </p:nvPr>
        </p:nvSpPr>
        <p:spPr>
          <a:xfrm>
            <a:off x="457200" y="1260001"/>
            <a:ext cx="8229600" cy="1340838"/>
          </a:xfrm>
        </p:spPr>
        <p:txBody>
          <a:bodyPr>
            <a:normAutofit/>
          </a:bodyPr>
          <a:lstStyle/>
          <a:p>
            <a:r>
              <a:rPr lang="en-GB" dirty="0"/>
              <a:t>Midwife A complains on Facebook that a woman she looked after during her previous shift was so overweight it’s a wonder the bed didn’t collapse. She then goes on to say "Why do we have to look after fat birds?"</a:t>
            </a:r>
            <a:br>
              <a:rPr lang="en-GB" dirty="0"/>
            </a:br>
            <a:r>
              <a:rPr lang="en-GB" dirty="0"/>
              <a:t>Midwife B answers "I know exactly what you mean. Makes our job even harder!“</a:t>
            </a:r>
          </a:p>
          <a:p>
            <a:endParaRPr lang="en-GB" dirty="0"/>
          </a:p>
          <a:p>
            <a:endParaRPr lang="en-GB" dirty="0"/>
          </a:p>
        </p:txBody>
      </p:sp>
      <p:sp>
        <p:nvSpPr>
          <p:cNvPr id="4" name="TextBox 3"/>
          <p:cNvSpPr txBox="1"/>
          <p:nvPr/>
        </p:nvSpPr>
        <p:spPr>
          <a:xfrm>
            <a:off x="457199" y="2600839"/>
            <a:ext cx="8161157" cy="923330"/>
          </a:xfrm>
          <a:prstGeom prst="rect">
            <a:avLst/>
          </a:prstGeom>
          <a:noFill/>
        </p:spPr>
        <p:txBody>
          <a:bodyPr wrap="square" rtlCol="0">
            <a:spAutoFit/>
          </a:bodyPr>
          <a:lstStyle/>
          <a:p>
            <a:r>
              <a:rPr lang="en-GB" dirty="0"/>
              <a:t>Outcome </a:t>
            </a:r>
          </a:p>
          <a:p>
            <a:r>
              <a:rPr lang="en-GB" dirty="0"/>
              <a:t>In this case both midwives were taken through disciplinary procedures and dismissed for bringing the trust into disrepute.</a:t>
            </a:r>
          </a:p>
        </p:txBody>
      </p:sp>
      <p:sp>
        <p:nvSpPr>
          <p:cNvPr id="5" name="Rectangle 4"/>
          <p:cNvSpPr/>
          <p:nvPr/>
        </p:nvSpPr>
        <p:spPr>
          <a:xfrm>
            <a:off x="457200" y="3772584"/>
            <a:ext cx="8385650" cy="1754326"/>
          </a:xfrm>
          <a:prstGeom prst="rect">
            <a:avLst/>
          </a:prstGeom>
        </p:spPr>
        <p:txBody>
          <a:bodyPr wrap="square">
            <a:spAutoFit/>
          </a:bodyPr>
          <a:lstStyle/>
          <a:p>
            <a:r>
              <a:rPr lang="en-GB" dirty="0"/>
              <a:t>A group of midwives were chatting on Facebook. All joined in a conversation complaining about where they work but all felt they were in a safe environment as they had set up a closed group for themselves. However someone outside their immediate circle had requested access to the group and this had been granted by the group administrator. She took screen shots of the comments, printed them out and put them under the head of midwifery’s door.</a:t>
            </a:r>
          </a:p>
        </p:txBody>
      </p:sp>
      <p:sp>
        <p:nvSpPr>
          <p:cNvPr id="6" name="Rectangle 5"/>
          <p:cNvSpPr/>
          <p:nvPr/>
        </p:nvSpPr>
        <p:spPr>
          <a:xfrm>
            <a:off x="391494" y="5530414"/>
            <a:ext cx="8226861" cy="923330"/>
          </a:xfrm>
          <a:prstGeom prst="rect">
            <a:avLst/>
          </a:prstGeom>
        </p:spPr>
        <p:txBody>
          <a:bodyPr wrap="square">
            <a:spAutoFit/>
          </a:bodyPr>
          <a:lstStyle/>
          <a:p>
            <a:r>
              <a:rPr lang="en-GB" dirty="0"/>
              <a:t>Outcome.</a:t>
            </a:r>
          </a:p>
          <a:p>
            <a:r>
              <a:rPr lang="en-GB" dirty="0"/>
              <a:t>all midwives involved were disciplined and all received a final written warning. The two band 7s involved in this case were down-banded.</a:t>
            </a:r>
          </a:p>
        </p:txBody>
      </p:sp>
    </p:spTree>
    <p:extLst>
      <p:ext uri="{BB962C8B-B14F-4D97-AF65-F5344CB8AC3E}">
        <p14:creationId xmlns:p14="http://schemas.microsoft.com/office/powerpoint/2010/main" val="352876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256"/>
            <a:ext cx="8229600" cy="879128"/>
          </a:xfrm>
        </p:spPr>
        <p:txBody>
          <a:bodyPr>
            <a:normAutofit fontScale="90000"/>
          </a:bodyPr>
          <a:lstStyle/>
          <a:p>
            <a:r>
              <a:rPr lang="en-GB" altLang="en-US" sz="3600" dirty="0">
                <a:cs typeface="Arial" charset="0"/>
              </a:rPr>
              <a:t>Disadvantages</a:t>
            </a:r>
            <a:br>
              <a:rPr lang="en-GB" altLang="en-US" dirty="0">
                <a:solidFill>
                  <a:srgbClr val="000000"/>
                </a:solidFill>
                <a:cs typeface="Arial" charset="0"/>
              </a:rPr>
            </a:br>
            <a:endParaRPr lang="en-GB" dirty="0"/>
          </a:p>
        </p:txBody>
      </p:sp>
      <p:sp>
        <p:nvSpPr>
          <p:cNvPr id="4" name="Title 1"/>
          <p:cNvSpPr txBox="1">
            <a:spLocks/>
          </p:cNvSpPr>
          <p:nvPr/>
        </p:nvSpPr>
        <p:spPr bwMode="auto">
          <a:xfrm>
            <a:off x="328324" y="1057936"/>
            <a:ext cx="7772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pitchFamily="16" charset="-128"/>
              </a:defRPr>
            </a:lvl1pPr>
            <a:lvl2pPr marL="742950" indent="-285750">
              <a:defRPr sz="2400">
                <a:solidFill>
                  <a:schemeClr val="tx1"/>
                </a:solidFill>
                <a:latin typeface="Arial" charset="0"/>
                <a:ea typeface="ヒラギノ角ゴ Pro W3" pitchFamily="16" charset="-128"/>
              </a:defRPr>
            </a:lvl2pPr>
            <a:lvl3pPr marL="1143000" indent="-228600">
              <a:defRPr sz="2400">
                <a:solidFill>
                  <a:schemeClr val="tx1"/>
                </a:solidFill>
                <a:latin typeface="Arial" charset="0"/>
                <a:ea typeface="ヒラギノ角ゴ Pro W3" pitchFamily="16" charset="-128"/>
              </a:defRPr>
            </a:lvl3pPr>
            <a:lvl4pPr marL="1600200" indent="-228600">
              <a:defRPr sz="2400">
                <a:solidFill>
                  <a:schemeClr val="tx1"/>
                </a:solidFill>
                <a:latin typeface="Arial" charset="0"/>
                <a:ea typeface="ヒラギノ角ゴ Pro W3" pitchFamily="16" charset="-128"/>
              </a:defRPr>
            </a:lvl4pPr>
            <a:lvl5pPr marL="2057400" indent="-228600">
              <a:defRPr sz="2400">
                <a:solidFill>
                  <a:schemeClr val="tx1"/>
                </a:solidFill>
                <a:latin typeface="Arial"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6" charset="-128"/>
              </a:defRPr>
            </a:lvl9pPr>
          </a:lstStyle>
          <a:p>
            <a:pPr defTabSz="914400" eaLnBrk="0" fontAlgn="base" hangingPunct="0">
              <a:spcBef>
                <a:spcPct val="0"/>
              </a:spcBef>
              <a:spcAft>
                <a:spcPct val="0"/>
              </a:spcAft>
            </a:pPr>
            <a:endParaRPr lang="en-GB" altLang="en-US" sz="4000" dirty="0">
              <a:solidFill>
                <a:srgbClr val="000000"/>
              </a:solidFill>
              <a:cs typeface="Arial" charset="0"/>
            </a:endParaRPr>
          </a:p>
        </p:txBody>
      </p:sp>
      <p:sp>
        <p:nvSpPr>
          <p:cNvPr id="5" name="Rectangle 3"/>
          <p:cNvSpPr txBox="1">
            <a:spLocks noChangeArrowheads="1"/>
          </p:cNvSpPr>
          <p:nvPr/>
        </p:nvSpPr>
        <p:spPr bwMode="auto">
          <a:xfrm>
            <a:off x="328324" y="1956543"/>
            <a:ext cx="68405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algn="l" defTabSz="914400">
              <a:defRPr/>
            </a:pPr>
            <a:endParaRPr lang="en-GB" sz="2400" kern="0" dirty="0">
              <a:cs typeface="Arial" charset="0"/>
            </a:endParaRPr>
          </a:p>
          <a:p>
            <a:pPr algn="l" defTabSz="914400" eaLnBrk="1" hangingPunct="1">
              <a:defRPr/>
            </a:pPr>
            <a:endParaRPr lang="en-US" kern="0" dirty="0">
              <a:latin typeface="Verdana" pitchFamily="34" charset="0"/>
            </a:endParaRPr>
          </a:p>
        </p:txBody>
      </p:sp>
      <p:sp>
        <p:nvSpPr>
          <p:cNvPr id="6" name="TextBox 5"/>
          <p:cNvSpPr txBox="1">
            <a:spLocks noChangeArrowheads="1"/>
          </p:cNvSpPr>
          <p:nvPr/>
        </p:nvSpPr>
        <p:spPr bwMode="auto">
          <a:xfrm>
            <a:off x="684213" y="6051550"/>
            <a:ext cx="6767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ヒラギノ角ゴ Pro W3" pitchFamily="16" charset="-128"/>
              </a:defRPr>
            </a:lvl1pPr>
            <a:lvl2pPr marL="742950" indent="-285750">
              <a:defRPr sz="2400">
                <a:solidFill>
                  <a:schemeClr val="tx1"/>
                </a:solidFill>
                <a:latin typeface="Arial" charset="0"/>
                <a:ea typeface="ヒラギノ角ゴ Pro W3" pitchFamily="16" charset="-128"/>
              </a:defRPr>
            </a:lvl2pPr>
            <a:lvl3pPr marL="1143000" indent="-228600">
              <a:defRPr sz="2400">
                <a:solidFill>
                  <a:schemeClr val="tx1"/>
                </a:solidFill>
                <a:latin typeface="Arial" charset="0"/>
                <a:ea typeface="ヒラギノ角ゴ Pro W3" pitchFamily="16" charset="-128"/>
              </a:defRPr>
            </a:lvl3pPr>
            <a:lvl4pPr marL="1600200" indent="-228600">
              <a:defRPr sz="2400">
                <a:solidFill>
                  <a:schemeClr val="tx1"/>
                </a:solidFill>
                <a:latin typeface="Arial" charset="0"/>
                <a:ea typeface="ヒラギノ角ゴ Pro W3" pitchFamily="16" charset="-128"/>
              </a:defRPr>
            </a:lvl4pPr>
            <a:lvl5pPr marL="2057400" indent="-228600">
              <a:defRPr sz="2400">
                <a:solidFill>
                  <a:schemeClr val="tx1"/>
                </a:solidFill>
                <a:latin typeface="Arial"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6" charset="-128"/>
              </a:defRPr>
            </a:lvl9pPr>
          </a:lstStyle>
          <a:p>
            <a:pPr defTabSz="914400" eaLnBrk="0" fontAlgn="base" hangingPunct="0">
              <a:spcBef>
                <a:spcPct val="0"/>
              </a:spcBef>
              <a:spcAft>
                <a:spcPct val="0"/>
              </a:spcAft>
              <a:buFontTx/>
              <a:buChar char="•"/>
            </a:pPr>
            <a:r>
              <a:rPr lang="en-GB" altLang="en-US" b="1" dirty="0">
                <a:solidFill>
                  <a:srgbClr val="000000"/>
                </a:solidFill>
                <a:cs typeface="Arial" charset="0"/>
              </a:rPr>
              <a:t>What YOU post online..............</a:t>
            </a:r>
          </a:p>
        </p:txBody>
      </p:sp>
      <p:pic>
        <p:nvPicPr>
          <p:cNvPr id="5122" name="Picture 2" descr="Image result for cyber bully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26" y="3908508"/>
            <a:ext cx="168592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hac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968" y="4251407"/>
            <a:ext cx="285750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5965" y="3963943"/>
            <a:ext cx="2964007" cy="204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1B479DDA-A3EE-4F36-B1CD-3BF44A5F78C4}"/>
              </a:ext>
            </a:extLst>
          </p:cNvPr>
          <p:cNvPicPr>
            <a:picLocks noChangeAspect="1"/>
          </p:cNvPicPr>
          <p:nvPr/>
        </p:nvPicPr>
        <p:blipFill>
          <a:blip r:embed="rId6"/>
          <a:stretch>
            <a:fillRect/>
          </a:stretch>
        </p:blipFill>
        <p:spPr>
          <a:xfrm>
            <a:off x="389787" y="1027384"/>
            <a:ext cx="3358805" cy="2519104"/>
          </a:xfrm>
          <a:prstGeom prst="rect">
            <a:avLst/>
          </a:prstGeom>
        </p:spPr>
      </p:pic>
      <p:pic>
        <p:nvPicPr>
          <p:cNvPr id="8" name="Picture 7">
            <a:extLst>
              <a:ext uri="{FF2B5EF4-FFF2-40B4-BE49-F238E27FC236}">
                <a16:creationId xmlns:a16="http://schemas.microsoft.com/office/drawing/2014/main" id="{AB0B9324-2770-42EF-B80D-06F4D86A83DD}"/>
              </a:ext>
            </a:extLst>
          </p:cNvPr>
          <p:cNvPicPr>
            <a:picLocks noChangeAspect="1"/>
          </p:cNvPicPr>
          <p:nvPr/>
        </p:nvPicPr>
        <p:blipFill>
          <a:blip r:embed="rId7"/>
          <a:stretch>
            <a:fillRect/>
          </a:stretch>
        </p:blipFill>
        <p:spPr>
          <a:xfrm>
            <a:off x="5685324" y="1202561"/>
            <a:ext cx="2635094" cy="1317547"/>
          </a:xfrm>
          <a:prstGeom prst="rect">
            <a:avLst/>
          </a:prstGeom>
        </p:spPr>
      </p:pic>
      <p:pic>
        <p:nvPicPr>
          <p:cNvPr id="9" name="Picture 8">
            <a:extLst>
              <a:ext uri="{FF2B5EF4-FFF2-40B4-BE49-F238E27FC236}">
                <a16:creationId xmlns:a16="http://schemas.microsoft.com/office/drawing/2014/main" id="{A957C904-A994-4867-ABAF-B5797D20F852}"/>
              </a:ext>
            </a:extLst>
          </p:cNvPr>
          <p:cNvPicPr>
            <a:picLocks noChangeAspect="1"/>
          </p:cNvPicPr>
          <p:nvPr/>
        </p:nvPicPr>
        <p:blipFill>
          <a:blip r:embed="rId8"/>
          <a:stretch>
            <a:fillRect/>
          </a:stretch>
        </p:blipFill>
        <p:spPr>
          <a:xfrm>
            <a:off x="4342171" y="2796739"/>
            <a:ext cx="2106477" cy="853332"/>
          </a:xfrm>
          <a:prstGeom prst="rect">
            <a:avLst/>
          </a:prstGeom>
        </p:spPr>
      </p:pic>
    </p:spTree>
    <p:extLst>
      <p:ext uri="{BB962C8B-B14F-4D97-AF65-F5344CB8AC3E}">
        <p14:creationId xmlns:p14="http://schemas.microsoft.com/office/powerpoint/2010/main" val="129465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your employer might say?</a:t>
            </a:r>
          </a:p>
        </p:txBody>
      </p:sp>
      <p:sp>
        <p:nvSpPr>
          <p:cNvPr id="3" name="Content Placeholder 2"/>
          <p:cNvSpPr>
            <a:spLocks noGrp="1"/>
          </p:cNvSpPr>
          <p:nvPr>
            <p:ph idx="1"/>
          </p:nvPr>
        </p:nvSpPr>
        <p:spPr/>
        <p:txBody>
          <a:bodyPr/>
          <a:lstStyle/>
          <a:p>
            <a:r>
              <a:rPr lang="en-GB" b="1" dirty="0">
                <a:hlinkClick r:id="rId3"/>
              </a:rPr>
              <a:t>Bring the organisation into disrepute</a:t>
            </a:r>
            <a:endParaRPr lang="en-GB" b="1" dirty="0"/>
          </a:p>
          <a:p>
            <a:endParaRPr lang="en-GB" b="1" dirty="0"/>
          </a:p>
          <a:p>
            <a:r>
              <a:rPr lang="en-GB" b="1" dirty="0">
                <a:hlinkClick r:id="rId3"/>
              </a:rPr>
              <a:t>Breach confidentiality</a:t>
            </a:r>
            <a:endParaRPr lang="en-GB" b="1" dirty="0"/>
          </a:p>
          <a:p>
            <a:endParaRPr lang="en-GB" b="1" dirty="0"/>
          </a:p>
          <a:p>
            <a:r>
              <a:rPr lang="en-GB" b="1" dirty="0">
                <a:hlinkClick r:id="rId3"/>
              </a:rPr>
              <a:t>Breach copyright</a:t>
            </a:r>
            <a:endParaRPr lang="en-GB" b="1" dirty="0"/>
          </a:p>
          <a:p>
            <a:endParaRPr lang="en-GB" b="1" dirty="0"/>
          </a:p>
          <a:p>
            <a:r>
              <a:rPr lang="en-GB" b="1" dirty="0">
                <a:hlinkClick r:id="rId3"/>
              </a:rPr>
              <a:t>Do anything that could be considered discriminatory against, or bullying or harassment of, any individual</a:t>
            </a:r>
            <a:endParaRPr lang="en-GB" b="1" dirty="0"/>
          </a:p>
          <a:p>
            <a:endParaRPr lang="en-GB" dirty="0"/>
          </a:p>
        </p:txBody>
      </p:sp>
      <p:pic>
        <p:nvPicPr>
          <p:cNvPr id="4" name="Picture 3">
            <a:extLst>
              <a:ext uri="{FF2B5EF4-FFF2-40B4-BE49-F238E27FC236}">
                <a16:creationId xmlns:a16="http://schemas.microsoft.com/office/drawing/2014/main" id="{ED52F45C-36DA-4170-8A28-4901317F438B}"/>
              </a:ext>
            </a:extLst>
          </p:cNvPr>
          <p:cNvPicPr>
            <a:picLocks noChangeAspect="1"/>
          </p:cNvPicPr>
          <p:nvPr/>
        </p:nvPicPr>
        <p:blipFill>
          <a:blip r:embed="rId4"/>
          <a:stretch>
            <a:fillRect/>
          </a:stretch>
        </p:blipFill>
        <p:spPr>
          <a:xfrm>
            <a:off x="5653065" y="1260000"/>
            <a:ext cx="2689147" cy="1186454"/>
          </a:xfrm>
          <a:prstGeom prst="rect">
            <a:avLst/>
          </a:prstGeom>
        </p:spPr>
      </p:pic>
      <p:pic>
        <p:nvPicPr>
          <p:cNvPr id="5" name="Picture 4">
            <a:extLst>
              <a:ext uri="{FF2B5EF4-FFF2-40B4-BE49-F238E27FC236}">
                <a16:creationId xmlns:a16="http://schemas.microsoft.com/office/drawing/2014/main" id="{D617FF81-7B64-457C-BBAB-ADAF853DD77E}"/>
              </a:ext>
            </a:extLst>
          </p:cNvPr>
          <p:cNvPicPr>
            <a:picLocks noChangeAspect="1"/>
          </p:cNvPicPr>
          <p:nvPr/>
        </p:nvPicPr>
        <p:blipFill>
          <a:blip r:embed="rId5"/>
          <a:stretch>
            <a:fillRect/>
          </a:stretch>
        </p:blipFill>
        <p:spPr>
          <a:xfrm>
            <a:off x="5685346" y="4168713"/>
            <a:ext cx="3047250" cy="1714078"/>
          </a:xfrm>
          <a:prstGeom prst="rect">
            <a:avLst/>
          </a:prstGeom>
        </p:spPr>
      </p:pic>
      <p:pic>
        <p:nvPicPr>
          <p:cNvPr id="6" name="Picture 5">
            <a:extLst>
              <a:ext uri="{FF2B5EF4-FFF2-40B4-BE49-F238E27FC236}">
                <a16:creationId xmlns:a16="http://schemas.microsoft.com/office/drawing/2014/main" id="{AE6B0C4A-0A8D-430F-8985-367F158C83E0}"/>
              </a:ext>
            </a:extLst>
          </p:cNvPr>
          <p:cNvPicPr>
            <a:picLocks noChangeAspect="1"/>
          </p:cNvPicPr>
          <p:nvPr/>
        </p:nvPicPr>
        <p:blipFill>
          <a:blip r:embed="rId6"/>
          <a:stretch>
            <a:fillRect/>
          </a:stretch>
        </p:blipFill>
        <p:spPr>
          <a:xfrm>
            <a:off x="703794" y="4638511"/>
            <a:ext cx="2619375" cy="1743075"/>
          </a:xfrm>
          <a:prstGeom prst="rect">
            <a:avLst/>
          </a:prstGeom>
        </p:spPr>
      </p:pic>
      <p:pic>
        <p:nvPicPr>
          <p:cNvPr id="7" name="Picture 6">
            <a:extLst>
              <a:ext uri="{FF2B5EF4-FFF2-40B4-BE49-F238E27FC236}">
                <a16:creationId xmlns:a16="http://schemas.microsoft.com/office/drawing/2014/main" id="{DD6C6AD3-FA7D-4F31-9CCC-045B93EF0038}"/>
              </a:ext>
            </a:extLst>
          </p:cNvPr>
          <p:cNvPicPr>
            <a:picLocks noChangeAspect="1"/>
          </p:cNvPicPr>
          <p:nvPr/>
        </p:nvPicPr>
        <p:blipFill>
          <a:blip r:embed="rId7"/>
          <a:stretch>
            <a:fillRect/>
          </a:stretch>
        </p:blipFill>
        <p:spPr>
          <a:xfrm>
            <a:off x="3324225" y="1853227"/>
            <a:ext cx="1564217" cy="1152267"/>
          </a:xfrm>
          <a:prstGeom prst="rect">
            <a:avLst/>
          </a:prstGeom>
        </p:spPr>
      </p:pic>
      <p:pic>
        <p:nvPicPr>
          <p:cNvPr id="8" name="Picture 7">
            <a:extLst>
              <a:ext uri="{FF2B5EF4-FFF2-40B4-BE49-F238E27FC236}">
                <a16:creationId xmlns:a16="http://schemas.microsoft.com/office/drawing/2014/main" id="{A5C0002E-873A-445D-8F2B-BF25D56300E3}"/>
              </a:ext>
            </a:extLst>
          </p:cNvPr>
          <p:cNvPicPr>
            <a:picLocks noChangeAspect="1"/>
          </p:cNvPicPr>
          <p:nvPr/>
        </p:nvPicPr>
        <p:blipFill>
          <a:blip r:embed="rId8"/>
          <a:stretch>
            <a:fillRect/>
          </a:stretch>
        </p:blipFill>
        <p:spPr>
          <a:xfrm>
            <a:off x="3414360" y="3944007"/>
            <a:ext cx="1765738" cy="1177159"/>
          </a:xfrm>
          <a:prstGeom prst="rect">
            <a:avLst/>
          </a:prstGeom>
        </p:spPr>
      </p:pic>
    </p:spTree>
    <p:extLst>
      <p:ext uri="{BB962C8B-B14F-4D97-AF65-F5344CB8AC3E}">
        <p14:creationId xmlns:p14="http://schemas.microsoft.com/office/powerpoint/2010/main" val="2879294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 this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00" y="1215098"/>
            <a:ext cx="73628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3084925"/>
            <a:ext cx="69151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98905">
            <a:off x="550044" y="3359647"/>
            <a:ext cx="1771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56628" y="5642902"/>
            <a:ext cx="7043737" cy="461963"/>
          </a:xfrm>
          <a:prstGeom prst="rect">
            <a:avLst/>
          </a:prstGeom>
          <a:noFill/>
          <a:ln>
            <a:solidFill>
              <a:srgbClr val="DAEDEF">
                <a:lumMod val="75000"/>
              </a:srgbClr>
            </a:solidFill>
          </a:ln>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charset="0"/>
                <a:ea typeface="ヒラギノ角ゴ Pro W3" pitchFamily="16" charset="-128"/>
              </a:rPr>
              <a:t>Internal disciplinary action. Let off with a warning</a:t>
            </a:r>
          </a:p>
        </p:txBody>
      </p:sp>
    </p:spTree>
    <p:extLst>
      <p:ext uri="{BB962C8B-B14F-4D97-AF65-F5344CB8AC3E}">
        <p14:creationId xmlns:p14="http://schemas.microsoft.com/office/powerpoint/2010/main" val="152395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 this</a:t>
            </a:r>
          </a:p>
        </p:txBody>
      </p:sp>
      <p:pic>
        <p:nvPicPr>
          <p:cNvPr id="4" name="Content Placeholder 3" descr="photo-6-e13231837872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2388" y="1412875"/>
            <a:ext cx="5410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7088" y="5732463"/>
            <a:ext cx="6337300" cy="431800"/>
          </a:xfrm>
          <a:prstGeom prst="rect">
            <a:avLst/>
          </a:prstGeom>
          <a:noFill/>
          <a:ln>
            <a:solidFill>
              <a:srgbClr val="DAEDEF">
                <a:lumMod val="75000"/>
              </a:srgbClr>
            </a:solidFill>
          </a:ln>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2200" b="0" i="0" u="none" strike="noStrike" kern="0" cap="none" spc="0" normalizeH="0" baseline="0" noProof="0" dirty="0">
                <a:ln>
                  <a:noFill/>
                </a:ln>
                <a:solidFill>
                  <a:srgbClr val="000000"/>
                </a:solidFill>
                <a:effectLst/>
                <a:uLnTx/>
                <a:uFillTx/>
                <a:latin typeface="Arial" charset="0"/>
                <a:ea typeface="ヒラギノ角ゴ Pro W3" pitchFamily="16" charset="-128"/>
              </a:rPr>
              <a:t>All three suspended and given written warnings</a:t>
            </a:r>
          </a:p>
        </p:txBody>
      </p:sp>
    </p:spTree>
    <p:extLst>
      <p:ext uri="{BB962C8B-B14F-4D97-AF65-F5344CB8AC3E}">
        <p14:creationId xmlns:p14="http://schemas.microsoft.com/office/powerpoint/2010/main" val="10872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1830-53F4-4513-98A8-0D6B0D04B10D}"/>
              </a:ext>
            </a:extLst>
          </p:cNvPr>
          <p:cNvSpPr>
            <a:spLocks noGrp="1"/>
          </p:cNvSpPr>
          <p:nvPr>
            <p:ph type="title"/>
          </p:nvPr>
        </p:nvSpPr>
        <p:spPr/>
        <p:txBody>
          <a:bodyPr/>
          <a:lstStyle/>
          <a:p>
            <a:r>
              <a:rPr lang="en-GB" dirty="0"/>
              <a:t>What do you think of these?</a:t>
            </a:r>
          </a:p>
        </p:txBody>
      </p:sp>
      <p:pic>
        <p:nvPicPr>
          <p:cNvPr id="4" name="Content Placeholder 3">
            <a:extLst>
              <a:ext uri="{FF2B5EF4-FFF2-40B4-BE49-F238E27FC236}">
                <a16:creationId xmlns:a16="http://schemas.microsoft.com/office/drawing/2014/main" id="{08F3BBAC-C302-4EC3-AC33-7FF5E771984A}"/>
              </a:ext>
            </a:extLst>
          </p:cNvPr>
          <p:cNvPicPr>
            <a:picLocks noGrp="1" noChangeAspect="1"/>
          </p:cNvPicPr>
          <p:nvPr>
            <p:ph idx="1"/>
          </p:nvPr>
        </p:nvPicPr>
        <p:blipFill>
          <a:blip r:embed="rId3"/>
          <a:stretch>
            <a:fillRect/>
          </a:stretch>
        </p:blipFill>
        <p:spPr>
          <a:xfrm>
            <a:off x="496731" y="1073438"/>
            <a:ext cx="1757348" cy="3119293"/>
          </a:xfrm>
          <a:prstGeom prst="rect">
            <a:avLst/>
          </a:prstGeom>
        </p:spPr>
      </p:pic>
      <p:pic>
        <p:nvPicPr>
          <p:cNvPr id="5" name="Picture 4">
            <a:extLst>
              <a:ext uri="{FF2B5EF4-FFF2-40B4-BE49-F238E27FC236}">
                <a16:creationId xmlns:a16="http://schemas.microsoft.com/office/drawing/2014/main" id="{D47D6BC7-EFFA-4796-B0A8-B72CE1A77621}"/>
              </a:ext>
            </a:extLst>
          </p:cNvPr>
          <p:cNvPicPr>
            <a:picLocks noChangeAspect="1"/>
          </p:cNvPicPr>
          <p:nvPr/>
        </p:nvPicPr>
        <p:blipFill>
          <a:blip r:embed="rId4"/>
          <a:stretch>
            <a:fillRect/>
          </a:stretch>
        </p:blipFill>
        <p:spPr>
          <a:xfrm>
            <a:off x="6636376" y="1168977"/>
            <a:ext cx="1961582" cy="4140777"/>
          </a:xfrm>
          <a:prstGeom prst="rect">
            <a:avLst/>
          </a:prstGeom>
        </p:spPr>
      </p:pic>
      <p:pic>
        <p:nvPicPr>
          <p:cNvPr id="6" name="Picture 5">
            <a:extLst>
              <a:ext uri="{FF2B5EF4-FFF2-40B4-BE49-F238E27FC236}">
                <a16:creationId xmlns:a16="http://schemas.microsoft.com/office/drawing/2014/main" id="{51175D8D-112B-447A-941E-6B2E81C98459}"/>
              </a:ext>
            </a:extLst>
          </p:cNvPr>
          <p:cNvPicPr>
            <a:picLocks noChangeAspect="1"/>
          </p:cNvPicPr>
          <p:nvPr/>
        </p:nvPicPr>
        <p:blipFill>
          <a:blip r:embed="rId5"/>
          <a:stretch>
            <a:fillRect/>
          </a:stretch>
        </p:blipFill>
        <p:spPr>
          <a:xfrm>
            <a:off x="2753591" y="1168977"/>
            <a:ext cx="3174423" cy="2380817"/>
          </a:xfrm>
          <a:prstGeom prst="rect">
            <a:avLst/>
          </a:prstGeom>
        </p:spPr>
      </p:pic>
      <p:pic>
        <p:nvPicPr>
          <p:cNvPr id="7" name="Picture 6">
            <a:extLst>
              <a:ext uri="{FF2B5EF4-FFF2-40B4-BE49-F238E27FC236}">
                <a16:creationId xmlns:a16="http://schemas.microsoft.com/office/drawing/2014/main" id="{D33D6758-497A-445A-A4D3-6877AB9F1355}"/>
              </a:ext>
            </a:extLst>
          </p:cNvPr>
          <p:cNvPicPr>
            <a:picLocks noChangeAspect="1"/>
          </p:cNvPicPr>
          <p:nvPr/>
        </p:nvPicPr>
        <p:blipFill>
          <a:blip r:embed="rId6"/>
          <a:stretch>
            <a:fillRect/>
          </a:stretch>
        </p:blipFill>
        <p:spPr>
          <a:xfrm>
            <a:off x="2428874" y="4088823"/>
            <a:ext cx="3823855" cy="2150918"/>
          </a:xfrm>
          <a:prstGeom prst="rect">
            <a:avLst/>
          </a:prstGeom>
        </p:spPr>
      </p:pic>
    </p:spTree>
    <p:extLst>
      <p:ext uri="{BB962C8B-B14F-4D97-AF65-F5344CB8AC3E}">
        <p14:creationId xmlns:p14="http://schemas.microsoft.com/office/powerpoint/2010/main" val="291442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outcomes</a:t>
            </a:r>
          </a:p>
        </p:txBody>
      </p:sp>
      <p:sp>
        <p:nvSpPr>
          <p:cNvPr id="3" name="Content Placeholder 2"/>
          <p:cNvSpPr>
            <a:spLocks noGrp="1"/>
          </p:cNvSpPr>
          <p:nvPr>
            <p:ph idx="1"/>
          </p:nvPr>
        </p:nvSpPr>
        <p:spPr/>
        <p:txBody>
          <a:bodyPr/>
          <a:lstStyle/>
          <a:p>
            <a:endParaRPr lang="en-GB" b="1" dirty="0"/>
          </a:p>
          <a:p>
            <a:pPr marL="285750" indent="-285750">
              <a:buFont typeface="Arial" panose="020B0604020202020204" pitchFamily="34" charset="0"/>
              <a:buChar char="•"/>
            </a:pPr>
            <a:r>
              <a:rPr lang="en-GB" dirty="0"/>
              <a:t>Understanding of the different social media platforms and how they differ</a:t>
            </a:r>
          </a:p>
          <a:p>
            <a:pPr marL="285750" indent="-285750">
              <a:buFont typeface="Arial" panose="020B0604020202020204" pitchFamily="34" charset="0"/>
              <a:buChar char="•"/>
            </a:pPr>
            <a:r>
              <a:rPr lang="en-GB" dirty="0"/>
              <a:t>Making the most of the opportunities that social media networking can bring</a:t>
            </a:r>
          </a:p>
          <a:p>
            <a:pPr marL="285750" indent="-285750">
              <a:buFont typeface="Arial" panose="020B0604020202020204" pitchFamily="34" charset="0"/>
              <a:buChar char="•"/>
            </a:pPr>
            <a:r>
              <a:rPr lang="en-GB" dirty="0"/>
              <a:t>Ensuring that you network safely online and understand the importance of protecting your information</a:t>
            </a:r>
          </a:p>
          <a:p>
            <a:pPr marL="285750" indent="-285750">
              <a:buFont typeface="Arial" panose="020B0604020202020204" pitchFamily="34" charset="0"/>
              <a:buChar char="•"/>
            </a:pPr>
            <a:r>
              <a:rPr lang="en-GB" dirty="0"/>
              <a:t>Managing the boundaries between personal activity and professional activity on social media</a:t>
            </a:r>
          </a:p>
          <a:p>
            <a:pPr marL="285750" indent="-285750">
              <a:buFont typeface="Arial" panose="020B0604020202020204" pitchFamily="34" charset="0"/>
              <a:buChar char="•"/>
            </a:pPr>
            <a:r>
              <a:rPr lang="en-GB" dirty="0"/>
              <a:t>Understanding your professional obligations and being aware of your employer's policies on the use of IT and social media</a:t>
            </a:r>
          </a:p>
          <a:p>
            <a:pPr marL="285750" indent="-285750">
              <a:buFont typeface="Arial" panose="020B0604020202020204" pitchFamily="34" charset="0"/>
              <a:buChar char="•"/>
            </a:pPr>
            <a:r>
              <a:rPr lang="en-GB" dirty="0"/>
              <a:t>Understanding the role of  an RCM workplace rep where policies are breached</a:t>
            </a:r>
          </a:p>
          <a:p>
            <a:endParaRPr lang="en-GB" dirty="0"/>
          </a:p>
        </p:txBody>
      </p:sp>
    </p:spTree>
    <p:extLst>
      <p:ext uri="{BB962C8B-B14F-4D97-AF65-F5344CB8AC3E}">
        <p14:creationId xmlns:p14="http://schemas.microsoft.com/office/powerpoint/2010/main" val="479176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Suitable to share online?</a:t>
            </a:r>
          </a:p>
        </p:txBody>
      </p:sp>
      <p:sp>
        <p:nvSpPr>
          <p:cNvPr id="3" name="Title 1"/>
          <p:cNvSpPr txBox="1">
            <a:spLocks/>
          </p:cNvSpPr>
          <p:nvPr/>
        </p:nvSpPr>
        <p:spPr bwMode="auto">
          <a:xfrm>
            <a:off x="457200" y="997882"/>
            <a:ext cx="4566454" cy="74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pitchFamily="16" charset="-128"/>
              </a:defRPr>
            </a:lvl2pPr>
            <a:lvl3pPr algn="ctr" rtl="0" eaLnBrk="0" fontAlgn="base" hangingPunct="0">
              <a:spcBef>
                <a:spcPct val="0"/>
              </a:spcBef>
              <a:spcAft>
                <a:spcPct val="0"/>
              </a:spcAft>
              <a:defRPr sz="4400">
                <a:solidFill>
                  <a:schemeClr val="tx2"/>
                </a:solidFill>
                <a:latin typeface="Arial" charset="0"/>
                <a:ea typeface="ヒラギノ角ゴ Pro W3" pitchFamily="16" charset="-128"/>
              </a:defRPr>
            </a:lvl3pPr>
            <a:lvl4pPr algn="ctr" rtl="0" eaLnBrk="0" fontAlgn="base" hangingPunct="0">
              <a:spcBef>
                <a:spcPct val="0"/>
              </a:spcBef>
              <a:spcAft>
                <a:spcPct val="0"/>
              </a:spcAft>
              <a:defRPr sz="4400">
                <a:solidFill>
                  <a:schemeClr val="tx2"/>
                </a:solidFill>
                <a:latin typeface="Arial" charset="0"/>
                <a:ea typeface="ヒラギノ角ゴ Pro W3" pitchFamily="16" charset="-128"/>
              </a:defRPr>
            </a:lvl4pPr>
            <a:lvl5pPr algn="ctr" rtl="0" eaLnBrk="0" fontAlgn="base" hangingPunct="0">
              <a:spcBef>
                <a:spcPct val="0"/>
              </a:spcBef>
              <a:spcAft>
                <a:spcPct val="0"/>
              </a:spcAft>
              <a:defRPr sz="4400">
                <a:solidFill>
                  <a:schemeClr val="tx2"/>
                </a:solidFill>
                <a:latin typeface="Arial" charset="0"/>
                <a:ea typeface="ヒラギノ角ゴ Pro W3" pitchFamily="16" charset="-128"/>
              </a:defRPr>
            </a:lvl5pPr>
            <a:lvl6pPr marL="457200" algn="ctr" rtl="0" fontAlgn="base">
              <a:spcBef>
                <a:spcPct val="0"/>
              </a:spcBef>
              <a:spcAft>
                <a:spcPct val="0"/>
              </a:spcAft>
              <a:defRPr sz="4400">
                <a:solidFill>
                  <a:schemeClr val="tx2"/>
                </a:solidFill>
                <a:latin typeface="Arial" charset="0"/>
                <a:ea typeface="ヒラギノ角ゴ Pro W3" pitchFamily="16" charset="-128"/>
              </a:defRPr>
            </a:lvl6pPr>
            <a:lvl7pPr marL="914400" algn="ctr" rtl="0" fontAlgn="base">
              <a:spcBef>
                <a:spcPct val="0"/>
              </a:spcBef>
              <a:spcAft>
                <a:spcPct val="0"/>
              </a:spcAft>
              <a:defRPr sz="4400">
                <a:solidFill>
                  <a:schemeClr val="tx2"/>
                </a:solidFill>
                <a:latin typeface="Arial" charset="0"/>
                <a:ea typeface="ヒラギノ角ゴ Pro W3" pitchFamily="16" charset="-128"/>
              </a:defRPr>
            </a:lvl7pPr>
            <a:lvl8pPr marL="1371600" algn="ctr" rtl="0" fontAlgn="base">
              <a:spcBef>
                <a:spcPct val="0"/>
              </a:spcBef>
              <a:spcAft>
                <a:spcPct val="0"/>
              </a:spcAft>
              <a:defRPr sz="4400">
                <a:solidFill>
                  <a:schemeClr val="tx2"/>
                </a:solidFill>
                <a:latin typeface="Arial" charset="0"/>
                <a:ea typeface="ヒラギノ角ゴ Pro W3" pitchFamily="16" charset="-128"/>
              </a:defRPr>
            </a:lvl8pPr>
            <a:lvl9pPr marL="1828800" algn="ctr" rtl="0" fontAlgn="base">
              <a:spcBef>
                <a:spcPct val="0"/>
              </a:spcBef>
              <a:spcAft>
                <a:spcPct val="0"/>
              </a:spcAft>
              <a:defRPr sz="4400">
                <a:solidFill>
                  <a:schemeClr val="tx2"/>
                </a:solidFill>
                <a:latin typeface="Arial" charset="0"/>
                <a:ea typeface="ヒラギノ角ゴ Pro W3" pitchFamily="1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3200" b="0" i="0" u="none" strike="noStrike" kern="0" cap="none" spc="0" normalizeH="0" baseline="0" noProof="0" dirty="0">
              <a:ln>
                <a:noFill/>
              </a:ln>
              <a:solidFill>
                <a:srgbClr val="000000"/>
              </a:solidFill>
              <a:effectLst/>
              <a:uLnTx/>
              <a:uFillTx/>
              <a:cs typeface="+mj-cs"/>
            </a:endParaRPr>
          </a:p>
        </p:txBody>
      </p:sp>
      <p:sp>
        <p:nvSpPr>
          <p:cNvPr id="4" name="Oval Callout 3"/>
          <p:cNvSpPr/>
          <p:nvPr/>
        </p:nvSpPr>
        <p:spPr bwMode="auto">
          <a:xfrm>
            <a:off x="611560" y="1709192"/>
            <a:ext cx="7128792" cy="2016224"/>
          </a:xfrm>
          <a:prstGeom prst="wedgeEllipseCallout">
            <a:avLst/>
          </a:prstGeom>
          <a:gradFill rotWithShape="1">
            <a:gsLst>
              <a:gs pos="0">
                <a:srgbClr val="DAEDEF">
                  <a:shade val="51000"/>
                  <a:satMod val="130000"/>
                </a:srgbClr>
              </a:gs>
              <a:gs pos="80000">
                <a:srgbClr val="DAEDEF">
                  <a:shade val="93000"/>
                  <a:satMod val="130000"/>
                </a:srgbClr>
              </a:gs>
              <a:gs pos="100000">
                <a:srgbClr val="DAEDE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cs typeface="+mn-cs"/>
            </a:endParaRPr>
          </a:p>
        </p:txBody>
      </p:sp>
      <p:sp>
        <p:nvSpPr>
          <p:cNvPr id="5" name="TextBox 6"/>
          <p:cNvSpPr txBox="1">
            <a:spLocks noChangeArrowheads="1"/>
          </p:cNvSpPr>
          <p:nvPr/>
        </p:nvSpPr>
        <p:spPr bwMode="auto">
          <a:xfrm>
            <a:off x="1835150" y="2133600"/>
            <a:ext cx="469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pitchFamily="16" charset="-128"/>
              </a:defRPr>
            </a:lvl1pPr>
            <a:lvl2pPr marL="742950" indent="-285750">
              <a:defRPr sz="2400">
                <a:solidFill>
                  <a:schemeClr val="tx1"/>
                </a:solidFill>
                <a:latin typeface="Arial" charset="0"/>
                <a:ea typeface="ヒラギノ角ゴ Pro W3" pitchFamily="16" charset="-128"/>
              </a:defRPr>
            </a:lvl2pPr>
            <a:lvl3pPr marL="1143000" indent="-228600">
              <a:defRPr sz="2400">
                <a:solidFill>
                  <a:schemeClr val="tx1"/>
                </a:solidFill>
                <a:latin typeface="Arial" charset="0"/>
                <a:ea typeface="ヒラギノ角ゴ Pro W3" pitchFamily="16" charset="-128"/>
              </a:defRPr>
            </a:lvl3pPr>
            <a:lvl4pPr marL="1600200" indent="-228600">
              <a:defRPr sz="2400">
                <a:solidFill>
                  <a:schemeClr val="tx1"/>
                </a:solidFill>
                <a:latin typeface="Arial" charset="0"/>
                <a:ea typeface="ヒラギノ角ゴ Pro W3" pitchFamily="16" charset="-128"/>
              </a:defRPr>
            </a:lvl4pPr>
            <a:lvl5pPr marL="2057400" indent="-228600">
              <a:defRPr sz="2400">
                <a:solidFill>
                  <a:schemeClr val="tx1"/>
                </a:solidFill>
                <a:latin typeface="Arial"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6"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2800" b="0" i="1" u="none" strike="noStrike" kern="0" cap="none" spc="0" normalizeH="0" baseline="0" noProof="0" dirty="0">
                <a:ln>
                  <a:noFill/>
                </a:ln>
                <a:solidFill>
                  <a:srgbClr val="000000"/>
                </a:solidFill>
                <a:effectLst/>
                <a:uLnTx/>
                <a:uFillTx/>
                <a:latin typeface="Arial" charset="0"/>
                <a:ea typeface="ヒラギノ角ゴ Pro W3" pitchFamily="16" charset="-128"/>
              </a:rPr>
              <a:t>Busy shift, couldn’t get away on time at the end of it, why is it always so difficult…..</a:t>
            </a:r>
          </a:p>
        </p:txBody>
      </p:sp>
      <p:sp>
        <p:nvSpPr>
          <p:cNvPr id="6" name="Oval Callout 5"/>
          <p:cNvSpPr/>
          <p:nvPr/>
        </p:nvSpPr>
        <p:spPr bwMode="auto">
          <a:xfrm>
            <a:off x="1891305" y="4216353"/>
            <a:ext cx="6264696" cy="2016224"/>
          </a:xfrm>
          <a:prstGeom prst="wedgeEllipseCallout">
            <a:avLst/>
          </a:prstGeom>
          <a:gradFill rotWithShape="1">
            <a:gsLst>
              <a:gs pos="0">
                <a:srgbClr val="DAEDEF">
                  <a:shade val="51000"/>
                  <a:satMod val="130000"/>
                </a:srgbClr>
              </a:gs>
              <a:gs pos="80000">
                <a:srgbClr val="DAEDEF">
                  <a:shade val="93000"/>
                  <a:satMod val="130000"/>
                </a:srgbClr>
              </a:gs>
              <a:gs pos="100000">
                <a:srgbClr val="DAEDE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a:cs typeface="+mn-cs"/>
            </a:endParaRPr>
          </a:p>
        </p:txBody>
      </p:sp>
      <p:sp>
        <p:nvSpPr>
          <p:cNvPr id="7" name="Rectangle 3"/>
          <p:cNvSpPr>
            <a:spLocks noChangeArrowheads="1"/>
          </p:cNvSpPr>
          <p:nvPr/>
        </p:nvSpPr>
        <p:spPr bwMode="auto">
          <a:xfrm>
            <a:off x="2566997" y="4504377"/>
            <a:ext cx="491331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pitchFamily="16" charset="-128"/>
              </a:defRPr>
            </a:lvl1pPr>
            <a:lvl2pPr marL="742950" indent="-285750">
              <a:defRPr sz="2400">
                <a:solidFill>
                  <a:schemeClr val="tx1"/>
                </a:solidFill>
                <a:latin typeface="Arial" charset="0"/>
                <a:ea typeface="ヒラギノ角ゴ Pro W3" pitchFamily="16" charset="-128"/>
              </a:defRPr>
            </a:lvl2pPr>
            <a:lvl3pPr marL="1143000" indent="-228600">
              <a:defRPr sz="2400">
                <a:solidFill>
                  <a:schemeClr val="tx1"/>
                </a:solidFill>
                <a:latin typeface="Arial" charset="0"/>
                <a:ea typeface="ヒラギノ角ゴ Pro W3" pitchFamily="16" charset="-128"/>
              </a:defRPr>
            </a:lvl3pPr>
            <a:lvl4pPr marL="1600200" indent="-228600">
              <a:defRPr sz="2400">
                <a:solidFill>
                  <a:schemeClr val="tx1"/>
                </a:solidFill>
                <a:latin typeface="Arial" charset="0"/>
                <a:ea typeface="ヒラギノ角ゴ Pro W3" pitchFamily="16" charset="-128"/>
              </a:defRPr>
            </a:lvl4pPr>
            <a:lvl5pPr marL="2057400" indent="-228600">
              <a:defRPr sz="2400">
                <a:solidFill>
                  <a:schemeClr val="tx1"/>
                </a:solidFill>
                <a:latin typeface="Arial"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6"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GB" altLang="en-US" kern="0" dirty="0">
                <a:solidFill>
                  <a:srgbClr val="0D0D0D"/>
                </a:solidFill>
                <a:cs typeface="Arial" charset="0"/>
              </a:rPr>
              <a:t>L</a:t>
            </a:r>
            <a:r>
              <a:rPr kumimoji="0" lang="en-GB" altLang="en-US" sz="2400" b="0" i="0" u="none" strike="noStrike" kern="0" cap="none" spc="0" normalizeH="0" baseline="0" noProof="0" dirty="0" err="1">
                <a:ln>
                  <a:noFill/>
                </a:ln>
                <a:solidFill>
                  <a:srgbClr val="0D0D0D"/>
                </a:solidFill>
                <a:effectLst/>
                <a:uLnTx/>
                <a:uFillTx/>
                <a:latin typeface="Arial" charset="0"/>
                <a:ea typeface="ヒラギノ角ゴ Pro W3" pitchFamily="16" charset="-128"/>
                <a:cs typeface="Arial" charset="0"/>
              </a:rPr>
              <a:t>ook</a:t>
            </a:r>
            <a:r>
              <a:rPr kumimoji="0" lang="en-GB" altLang="en-US" sz="2400" b="0" i="0" u="none" strike="noStrike" kern="0" cap="none" spc="0" normalizeH="0" baseline="0" noProof="0" dirty="0">
                <a:ln>
                  <a:noFill/>
                </a:ln>
                <a:solidFill>
                  <a:srgbClr val="0D0D0D"/>
                </a:solidFill>
                <a:effectLst/>
                <a:uLnTx/>
                <a:uFillTx/>
                <a:latin typeface="Arial" charset="0"/>
                <a:ea typeface="ヒラギノ角ゴ Pro W3" pitchFamily="16" charset="-128"/>
                <a:cs typeface="Arial" charset="0"/>
              </a:rPr>
              <a:t> out night shift on Labour Ward understaffed AGAIN! You girls are going to be </a:t>
            </a:r>
            <a:r>
              <a:rPr kumimoji="0" lang="en-GB" altLang="en-US" sz="2400" b="0" i="0" u="none" strike="noStrike" kern="0" cap="none" spc="0" normalizeH="0" baseline="0" noProof="0" dirty="0" err="1">
                <a:ln>
                  <a:noFill/>
                </a:ln>
                <a:solidFill>
                  <a:srgbClr val="0D0D0D"/>
                </a:solidFill>
                <a:effectLst/>
                <a:uLnTx/>
                <a:uFillTx/>
                <a:latin typeface="Arial" charset="0"/>
                <a:ea typeface="ヒラギノ角ゴ Pro W3" pitchFamily="16" charset="-128"/>
                <a:cs typeface="Arial" charset="0"/>
              </a:rPr>
              <a:t>sooo</a:t>
            </a:r>
            <a:r>
              <a:rPr kumimoji="0" lang="en-GB" altLang="en-US" sz="2400" b="0" i="0" u="none" strike="noStrike" kern="0" cap="none" spc="0" normalizeH="0" baseline="0" noProof="0" dirty="0">
                <a:ln>
                  <a:noFill/>
                </a:ln>
                <a:solidFill>
                  <a:srgbClr val="0D0D0D"/>
                </a:solidFill>
                <a:effectLst/>
                <a:uLnTx/>
                <a:uFillTx/>
                <a:latin typeface="Arial" charset="0"/>
                <a:ea typeface="ヒラギノ角ゴ Pro W3" pitchFamily="16" charset="-128"/>
                <a:cs typeface="Arial" charset="0"/>
              </a:rPr>
              <a:t> busy….. </a:t>
            </a:r>
            <a:endParaRPr kumimoji="0" lang="en-GB" altLang="en-US" sz="2400" b="0" i="0" u="none" strike="noStrike" kern="0" cap="none" spc="0" normalizeH="0" baseline="0" noProof="0" dirty="0">
              <a:ln>
                <a:noFill/>
              </a:ln>
              <a:solidFill>
                <a:srgbClr val="000000"/>
              </a:solidFill>
              <a:effectLst/>
              <a:uLnTx/>
              <a:uFillTx/>
              <a:latin typeface="Arial" charset="0"/>
              <a:ea typeface="ヒラギノ角ゴ Pro W3" pitchFamily="16" charset="-128"/>
            </a:endParaRPr>
          </a:p>
        </p:txBody>
      </p:sp>
    </p:spTree>
    <p:extLst>
      <p:ext uri="{BB962C8B-B14F-4D97-AF65-F5344CB8AC3E}">
        <p14:creationId xmlns:p14="http://schemas.microsoft.com/office/powerpoint/2010/main" val="2537666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Requests from women and their partners</a:t>
            </a:r>
          </a:p>
        </p:txBody>
      </p:sp>
      <p:sp>
        <p:nvSpPr>
          <p:cNvPr id="3" name="Title 1"/>
          <p:cNvSpPr txBox="1">
            <a:spLocks/>
          </p:cNvSpPr>
          <p:nvPr/>
        </p:nvSpPr>
        <p:spPr bwMode="auto">
          <a:xfrm>
            <a:off x="427038" y="1187244"/>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pitchFamily="16" charset="-128"/>
              </a:defRPr>
            </a:lvl1pPr>
            <a:lvl2pPr marL="742950" indent="-285750">
              <a:defRPr sz="2400">
                <a:solidFill>
                  <a:schemeClr val="tx1"/>
                </a:solidFill>
                <a:latin typeface="Arial" charset="0"/>
                <a:ea typeface="ヒラギノ角ゴ Pro W3" pitchFamily="16" charset="-128"/>
              </a:defRPr>
            </a:lvl2pPr>
            <a:lvl3pPr marL="1143000" indent="-228600">
              <a:defRPr sz="2400">
                <a:solidFill>
                  <a:schemeClr val="tx1"/>
                </a:solidFill>
                <a:latin typeface="Arial" charset="0"/>
                <a:ea typeface="ヒラギノ角ゴ Pro W3" pitchFamily="16" charset="-128"/>
              </a:defRPr>
            </a:lvl3pPr>
            <a:lvl4pPr marL="1600200" indent="-228600">
              <a:defRPr sz="2400">
                <a:solidFill>
                  <a:schemeClr val="tx1"/>
                </a:solidFill>
                <a:latin typeface="Arial" charset="0"/>
                <a:ea typeface="ヒラギノ角ゴ Pro W3" pitchFamily="16" charset="-128"/>
              </a:defRPr>
            </a:lvl4pPr>
            <a:lvl5pPr marL="2057400" indent="-228600">
              <a:defRPr sz="2400">
                <a:solidFill>
                  <a:schemeClr val="tx1"/>
                </a:solidFill>
                <a:latin typeface="Arial"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6" charset="-128"/>
              </a:defRPr>
            </a:lvl9pPr>
          </a:lstStyle>
          <a:p>
            <a:pPr defTabSz="914400" eaLnBrk="0" fontAlgn="base" hangingPunct="0">
              <a:spcBef>
                <a:spcPct val="0"/>
              </a:spcBef>
              <a:spcAft>
                <a:spcPct val="0"/>
              </a:spcAft>
            </a:pPr>
            <a:endParaRPr lang="en-GB" altLang="en-US" sz="4000" b="1" dirty="0">
              <a:solidFill>
                <a:srgbClr val="000000"/>
              </a:solidFill>
              <a:latin typeface="+mj-lt"/>
              <a:cs typeface="Arial" charset="0"/>
            </a:endParaRPr>
          </a:p>
        </p:txBody>
      </p:sp>
      <p:sp>
        <p:nvSpPr>
          <p:cNvPr id="4" name="Content Placeholder 2"/>
          <p:cNvSpPr txBox="1">
            <a:spLocks/>
          </p:cNvSpPr>
          <p:nvPr/>
        </p:nvSpPr>
        <p:spPr bwMode="auto">
          <a:xfrm>
            <a:off x="457200" y="1607981"/>
            <a:ext cx="7772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charset="0"/>
                <a:ea typeface="ヒラギノ角ゴ Pro W3" pitchFamily="16" charset="-128"/>
              </a:defRPr>
            </a:lvl1pPr>
            <a:lvl2pPr marL="742950" indent="-285750">
              <a:defRPr sz="2400">
                <a:solidFill>
                  <a:schemeClr val="tx1"/>
                </a:solidFill>
                <a:latin typeface="Arial" charset="0"/>
                <a:ea typeface="ヒラギノ角ゴ Pro W3" pitchFamily="16" charset="-128"/>
              </a:defRPr>
            </a:lvl2pPr>
            <a:lvl3pPr marL="1143000" indent="-228600">
              <a:defRPr sz="2400">
                <a:solidFill>
                  <a:schemeClr val="tx1"/>
                </a:solidFill>
                <a:latin typeface="Arial" charset="0"/>
                <a:ea typeface="ヒラギノ角ゴ Pro W3" pitchFamily="16" charset="-128"/>
              </a:defRPr>
            </a:lvl3pPr>
            <a:lvl4pPr marL="1600200" indent="-228600">
              <a:defRPr sz="2400">
                <a:solidFill>
                  <a:schemeClr val="tx1"/>
                </a:solidFill>
                <a:latin typeface="Arial" charset="0"/>
                <a:ea typeface="ヒラギノ角ゴ Pro W3" pitchFamily="16" charset="-128"/>
              </a:defRPr>
            </a:lvl4pPr>
            <a:lvl5pPr marL="2057400" indent="-228600">
              <a:defRPr sz="2400">
                <a:solidFill>
                  <a:schemeClr val="tx1"/>
                </a:solidFill>
                <a:latin typeface="Arial"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6" charset="-128"/>
              </a:defRPr>
            </a:lvl9pPr>
          </a:lstStyle>
          <a:p>
            <a:pPr defTabSz="914400" eaLnBrk="0" fontAlgn="base" hangingPunct="0">
              <a:spcBef>
                <a:spcPct val="20000"/>
              </a:spcBef>
              <a:spcAft>
                <a:spcPct val="0"/>
              </a:spcAft>
              <a:buFontTx/>
              <a:buChar char="•"/>
            </a:pPr>
            <a:r>
              <a:rPr lang="en-GB" altLang="en-US" sz="3200" dirty="0">
                <a:solidFill>
                  <a:srgbClr val="000000"/>
                </a:solidFill>
                <a:latin typeface="+mn-lt"/>
                <a:cs typeface="Arial" charset="0"/>
              </a:rPr>
              <a:t>What do you do if asked to ‘Be my </a:t>
            </a:r>
            <a:r>
              <a:rPr lang="en-GB" altLang="en-US" sz="3200" dirty="0" err="1">
                <a:solidFill>
                  <a:srgbClr val="000000"/>
                </a:solidFill>
                <a:latin typeface="+mn-lt"/>
                <a:cs typeface="Arial" charset="0"/>
              </a:rPr>
              <a:t>FaceBook</a:t>
            </a:r>
            <a:r>
              <a:rPr lang="en-GB" altLang="en-US" sz="3200" dirty="0">
                <a:solidFill>
                  <a:srgbClr val="000000"/>
                </a:solidFill>
                <a:latin typeface="+mn-lt"/>
                <a:cs typeface="Arial" charset="0"/>
              </a:rPr>
              <a:t> friend’ or ‘Follow me on Twitter’?</a:t>
            </a:r>
          </a:p>
          <a:p>
            <a:pPr marL="0" indent="0" defTabSz="914400" eaLnBrk="0" fontAlgn="base" hangingPunct="0">
              <a:spcBef>
                <a:spcPct val="20000"/>
              </a:spcBef>
              <a:spcAft>
                <a:spcPct val="0"/>
              </a:spcAft>
            </a:pPr>
            <a:endParaRPr lang="en-GB" altLang="en-US" sz="3200" dirty="0">
              <a:solidFill>
                <a:srgbClr val="000000"/>
              </a:solidFill>
              <a:latin typeface="+mn-lt"/>
              <a:cs typeface="Arial" charset="0"/>
            </a:endParaRPr>
          </a:p>
          <a:p>
            <a:pPr defTabSz="914400" eaLnBrk="0" fontAlgn="base" hangingPunct="0">
              <a:spcBef>
                <a:spcPct val="20000"/>
              </a:spcBef>
              <a:spcAft>
                <a:spcPct val="0"/>
              </a:spcAft>
              <a:buFontTx/>
              <a:buChar char="•"/>
            </a:pPr>
            <a:r>
              <a:rPr lang="en-GB" altLang="en-US" sz="3200" dirty="0">
                <a:solidFill>
                  <a:srgbClr val="000000"/>
                </a:solidFill>
                <a:latin typeface="+mn-lt"/>
                <a:cs typeface="Arial" charset="0"/>
              </a:rPr>
              <a:t>How do you respond to requests for photographs?</a:t>
            </a:r>
          </a:p>
        </p:txBody>
      </p:sp>
    </p:spTree>
    <p:extLst>
      <p:ext uri="{BB962C8B-B14F-4D97-AF65-F5344CB8AC3E}">
        <p14:creationId xmlns:p14="http://schemas.microsoft.com/office/powerpoint/2010/main" val="2715638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NMC and Social Media</a:t>
            </a:r>
          </a:p>
        </p:txBody>
      </p:sp>
      <p:sp>
        <p:nvSpPr>
          <p:cNvPr id="3" name="Rectangle 2"/>
          <p:cNvSpPr/>
          <p:nvPr/>
        </p:nvSpPr>
        <p:spPr>
          <a:xfrm>
            <a:off x="414259" y="879128"/>
            <a:ext cx="7488237" cy="6709529"/>
          </a:xfrm>
          <a:prstGeom prst="rect">
            <a:avLst/>
          </a:prstGeom>
        </p:spPr>
        <p:txBody>
          <a:bodyPr>
            <a:spAutoFit/>
          </a:bodyPr>
          <a:lstStyle/>
          <a:p>
            <a:pPr defTabSz="914400" eaLnBrk="0" fontAlgn="base" hangingPunct="0">
              <a:spcBef>
                <a:spcPct val="0"/>
              </a:spcBef>
              <a:spcAft>
                <a:spcPct val="0"/>
              </a:spcAft>
              <a:defRPr/>
            </a:pPr>
            <a:r>
              <a:rPr lang="en-GB" sz="2000" dirty="0">
                <a:solidFill>
                  <a:srgbClr val="000000"/>
                </a:solidFill>
                <a:ea typeface="ヒラギノ角ゴ Pro W3" pitchFamily="16" charset="-128"/>
              </a:rPr>
              <a:t>Nurses and midwives may put their registration at risk, and students may jeopardise their ability to join our register, if they act in any way that is unprofessional or unlawful on social media including (but not limited to):</a:t>
            </a:r>
          </a:p>
          <a:p>
            <a:pPr defTabSz="914400" eaLnBrk="0" fontAlgn="base" hangingPunct="0">
              <a:spcBef>
                <a:spcPct val="0"/>
              </a:spcBef>
              <a:spcAft>
                <a:spcPct val="0"/>
              </a:spcAft>
              <a:defRPr/>
            </a:pPr>
            <a:endParaRPr lang="en-GB" sz="2000" dirty="0">
              <a:solidFill>
                <a:srgbClr val="000000"/>
              </a:solidFill>
              <a:ea typeface="ヒラギノ角ゴ Pro W3" pitchFamily="16" charset="-128"/>
            </a:endParaRPr>
          </a:p>
          <a:p>
            <a:pPr defTabSz="914400" eaLnBrk="0" fontAlgn="base" hangingPunct="0">
              <a:lnSpc>
                <a:spcPct val="150000"/>
              </a:lnSpc>
              <a:spcBef>
                <a:spcPct val="0"/>
              </a:spcBef>
              <a:spcAft>
                <a:spcPct val="0"/>
              </a:spcAft>
              <a:buFont typeface="Arial" pitchFamily="34" charset="0"/>
              <a:buChar char="•"/>
              <a:defRPr/>
            </a:pPr>
            <a:r>
              <a:rPr lang="en-GB" sz="2000" dirty="0">
                <a:solidFill>
                  <a:srgbClr val="000000"/>
                </a:solidFill>
                <a:ea typeface="ヒラギノ角ゴ Pro W3" pitchFamily="16" charset="-128"/>
              </a:rPr>
              <a:t>Sharing confidential information inappropriately;</a:t>
            </a:r>
          </a:p>
          <a:p>
            <a:pPr marL="88900" indent="-88900" defTabSz="914400" eaLnBrk="0" fontAlgn="base" hangingPunct="0">
              <a:lnSpc>
                <a:spcPct val="150000"/>
              </a:lnSpc>
              <a:spcBef>
                <a:spcPct val="0"/>
              </a:spcBef>
              <a:spcAft>
                <a:spcPct val="0"/>
              </a:spcAft>
              <a:buFont typeface="Arial" pitchFamily="34" charset="0"/>
              <a:buChar char="•"/>
              <a:defRPr/>
            </a:pPr>
            <a:r>
              <a:rPr lang="en-GB" sz="2000" dirty="0">
                <a:solidFill>
                  <a:srgbClr val="000000"/>
                </a:solidFill>
                <a:ea typeface="ヒラギノ角ゴ Pro W3" pitchFamily="16" charset="-128"/>
              </a:rPr>
              <a:t>Posting pictures of patients and people receiving care without their consent;</a:t>
            </a:r>
          </a:p>
          <a:p>
            <a:pPr defTabSz="914400" eaLnBrk="0" fontAlgn="base" hangingPunct="0">
              <a:lnSpc>
                <a:spcPct val="150000"/>
              </a:lnSpc>
              <a:spcBef>
                <a:spcPct val="0"/>
              </a:spcBef>
              <a:spcAft>
                <a:spcPct val="0"/>
              </a:spcAft>
              <a:buFont typeface="Arial" pitchFamily="34" charset="0"/>
              <a:buChar char="•"/>
              <a:defRPr/>
            </a:pPr>
            <a:r>
              <a:rPr lang="en-GB" sz="2000" dirty="0">
                <a:solidFill>
                  <a:srgbClr val="000000"/>
                </a:solidFill>
                <a:ea typeface="ヒラギノ角ゴ Pro W3" pitchFamily="16" charset="-128"/>
              </a:rPr>
              <a:t>Posting inappropriate comments about patients;</a:t>
            </a:r>
          </a:p>
          <a:p>
            <a:pPr marL="88900" indent="-88900" defTabSz="914400" eaLnBrk="0" fontAlgn="base" hangingPunct="0">
              <a:lnSpc>
                <a:spcPct val="150000"/>
              </a:lnSpc>
              <a:spcBef>
                <a:spcPct val="0"/>
              </a:spcBef>
              <a:spcAft>
                <a:spcPct val="0"/>
              </a:spcAft>
              <a:buFont typeface="Arial" pitchFamily="34" charset="0"/>
              <a:buChar char="•"/>
              <a:defRPr/>
            </a:pPr>
            <a:r>
              <a:rPr lang="en-GB" sz="2000" dirty="0">
                <a:solidFill>
                  <a:srgbClr val="000000"/>
                </a:solidFill>
                <a:ea typeface="ヒラギノ角ゴ Pro W3" pitchFamily="16" charset="-128"/>
              </a:rPr>
              <a:t>Building or pursuing relationships with patients or service users;</a:t>
            </a:r>
          </a:p>
          <a:p>
            <a:pPr marL="88900" indent="-88900" defTabSz="914400" eaLnBrk="0" fontAlgn="base" hangingPunct="0">
              <a:lnSpc>
                <a:spcPct val="150000"/>
              </a:lnSpc>
              <a:spcBef>
                <a:spcPct val="0"/>
              </a:spcBef>
              <a:spcAft>
                <a:spcPct val="0"/>
              </a:spcAft>
              <a:buFont typeface="Arial" pitchFamily="34" charset="0"/>
              <a:buChar char="•"/>
              <a:defRPr/>
            </a:pPr>
            <a:r>
              <a:rPr lang="en-GB" sz="2000" dirty="0">
                <a:solidFill>
                  <a:srgbClr val="000000"/>
                </a:solidFill>
                <a:ea typeface="ヒラギノ角ゴ Pro W3" pitchFamily="16" charset="-128"/>
              </a:rPr>
              <a:t>Bullying, intimidating or exploiting people</a:t>
            </a:r>
          </a:p>
          <a:p>
            <a:pPr marL="88900" indent="-88900" defTabSz="914400" eaLnBrk="0" fontAlgn="base" hangingPunct="0">
              <a:lnSpc>
                <a:spcPct val="150000"/>
              </a:lnSpc>
              <a:spcBef>
                <a:spcPct val="0"/>
              </a:spcBef>
              <a:spcAft>
                <a:spcPct val="0"/>
              </a:spcAft>
              <a:buFont typeface="Arial" pitchFamily="34" charset="0"/>
              <a:buChar char="•"/>
              <a:defRPr/>
            </a:pPr>
            <a:r>
              <a:rPr lang="en-GB" sz="2000" dirty="0">
                <a:solidFill>
                  <a:srgbClr val="000000"/>
                </a:solidFill>
                <a:ea typeface="ヒラギノ角ゴ Pro W3" pitchFamily="16" charset="-128"/>
              </a:rPr>
              <a:t>Stealing personal information or using someone else’s identity; </a:t>
            </a:r>
          </a:p>
          <a:p>
            <a:pPr defTabSz="914400" eaLnBrk="0" fontAlgn="base" hangingPunct="0">
              <a:lnSpc>
                <a:spcPct val="150000"/>
              </a:lnSpc>
              <a:spcBef>
                <a:spcPct val="0"/>
              </a:spcBef>
              <a:spcAft>
                <a:spcPct val="0"/>
              </a:spcAft>
              <a:buFont typeface="Arial" pitchFamily="34" charset="0"/>
              <a:buChar char="•"/>
              <a:defRPr/>
            </a:pPr>
            <a:r>
              <a:rPr lang="en-GB" sz="2000" dirty="0">
                <a:solidFill>
                  <a:srgbClr val="000000"/>
                </a:solidFill>
                <a:ea typeface="ヒラギノ角ゴ Pro W3" pitchFamily="16" charset="-128"/>
              </a:rPr>
              <a:t>Encouraging violence or self-harm; and</a:t>
            </a:r>
          </a:p>
          <a:p>
            <a:pPr defTabSz="914400" eaLnBrk="0" fontAlgn="base" hangingPunct="0">
              <a:lnSpc>
                <a:spcPct val="150000"/>
              </a:lnSpc>
              <a:spcBef>
                <a:spcPct val="0"/>
              </a:spcBef>
              <a:spcAft>
                <a:spcPct val="0"/>
              </a:spcAft>
              <a:buFont typeface="Arial" pitchFamily="34" charset="0"/>
              <a:buChar char="•"/>
              <a:defRPr/>
            </a:pPr>
            <a:r>
              <a:rPr lang="en-GB" sz="2000" dirty="0">
                <a:solidFill>
                  <a:srgbClr val="000000"/>
                </a:solidFill>
                <a:ea typeface="ヒラギノ角ゴ Pro W3" pitchFamily="16" charset="-128"/>
              </a:rPr>
              <a:t>Inciting hatred or discrimination.</a:t>
            </a:r>
          </a:p>
          <a:p>
            <a:pPr defTabSz="914400" eaLnBrk="0" fontAlgn="base" hangingPunct="0">
              <a:lnSpc>
                <a:spcPct val="150000"/>
              </a:lnSpc>
              <a:spcBef>
                <a:spcPct val="0"/>
              </a:spcBef>
              <a:spcAft>
                <a:spcPct val="0"/>
              </a:spcAft>
              <a:buFont typeface="Arial" pitchFamily="34" charset="0"/>
              <a:buChar char="•"/>
              <a:defRPr/>
            </a:pPr>
            <a:endParaRPr lang="en-GB" sz="2400" dirty="0">
              <a:solidFill>
                <a:srgbClr val="000000"/>
              </a:solidFill>
              <a:latin typeface="Arial" charset="0"/>
              <a:ea typeface="ヒラギノ角ゴ Pro W3" pitchFamily="16" charset="-128"/>
            </a:endParaRPr>
          </a:p>
          <a:p>
            <a:pPr defTabSz="914400" eaLnBrk="0" fontAlgn="base" hangingPunct="0">
              <a:spcBef>
                <a:spcPct val="0"/>
              </a:spcBef>
              <a:spcAft>
                <a:spcPct val="0"/>
              </a:spcAft>
              <a:defRPr/>
            </a:pPr>
            <a:endParaRPr lang="en-GB" sz="2400" dirty="0">
              <a:solidFill>
                <a:srgbClr val="000000"/>
              </a:solidFill>
              <a:latin typeface="Arial" charset="0"/>
              <a:ea typeface="ヒラギノ角ゴ Pro W3" pitchFamily="16" charset="-128"/>
            </a:endParaRPr>
          </a:p>
        </p:txBody>
      </p:sp>
      <p:pic>
        <p:nvPicPr>
          <p:cNvPr id="4" name="Picture 3">
            <a:extLst>
              <a:ext uri="{FF2B5EF4-FFF2-40B4-BE49-F238E27FC236}">
                <a16:creationId xmlns:a16="http://schemas.microsoft.com/office/drawing/2014/main" id="{2809C613-110A-43D5-ABE1-B2BA2B8B3694}"/>
              </a:ext>
            </a:extLst>
          </p:cNvPr>
          <p:cNvPicPr>
            <a:picLocks noChangeAspect="1"/>
          </p:cNvPicPr>
          <p:nvPr/>
        </p:nvPicPr>
        <p:blipFill>
          <a:blip r:embed="rId3"/>
          <a:stretch>
            <a:fillRect/>
          </a:stretch>
        </p:blipFill>
        <p:spPr>
          <a:xfrm>
            <a:off x="7605127" y="4339937"/>
            <a:ext cx="1379042" cy="1956955"/>
          </a:xfrm>
          <a:prstGeom prst="rect">
            <a:avLst/>
          </a:prstGeom>
        </p:spPr>
      </p:pic>
    </p:spTree>
    <p:extLst>
      <p:ext uri="{BB962C8B-B14F-4D97-AF65-F5344CB8AC3E}">
        <p14:creationId xmlns:p14="http://schemas.microsoft.com/office/powerpoint/2010/main" val="4156672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NMC guidance</a:t>
            </a:r>
          </a:p>
        </p:txBody>
      </p:sp>
      <p:sp>
        <p:nvSpPr>
          <p:cNvPr id="3" name="Content Placeholder 2"/>
          <p:cNvSpPr txBox="1">
            <a:spLocks/>
          </p:cNvSpPr>
          <p:nvPr/>
        </p:nvSpPr>
        <p:spPr bwMode="auto">
          <a:xfrm>
            <a:off x="395288" y="1484313"/>
            <a:ext cx="7345362" cy="4824412"/>
          </a:xfrm>
          <a:prstGeom prst="rect">
            <a:avLst/>
          </a:prstGeom>
          <a:noFill/>
          <a:ln w="9525">
            <a:noFill/>
            <a:miter lim="800000"/>
            <a:headEnd/>
            <a:tailEnd/>
          </a:ln>
        </p:spPr>
        <p:txBody>
          <a:bodyPr/>
          <a:lstStyle/>
          <a:p>
            <a:pPr defTabSz="914400" eaLnBrk="0" fontAlgn="base" hangingPunct="0">
              <a:spcBef>
                <a:spcPct val="0"/>
              </a:spcBef>
              <a:spcAft>
                <a:spcPct val="0"/>
              </a:spcAft>
              <a:defRPr/>
            </a:pPr>
            <a:r>
              <a:rPr lang="en-GB" sz="2400" dirty="0">
                <a:solidFill>
                  <a:srgbClr val="000000"/>
                </a:solidFill>
                <a:ea typeface="ヒラギノ角ゴ Pro W3" pitchFamily="16" charset="-128"/>
              </a:rPr>
              <a:t>If used responsibly and appropriately, social networking sites can offer several benefits for nurses, midwives and students. These include:</a:t>
            </a:r>
          </a:p>
          <a:p>
            <a:pPr defTabSz="914400" eaLnBrk="0" fontAlgn="base" hangingPunct="0">
              <a:spcBef>
                <a:spcPct val="0"/>
              </a:spcBef>
              <a:spcAft>
                <a:spcPct val="0"/>
              </a:spcAft>
              <a:defRPr/>
            </a:pPr>
            <a:endParaRPr lang="en-GB" sz="2400" dirty="0">
              <a:solidFill>
                <a:srgbClr val="000000"/>
              </a:solidFill>
              <a:ea typeface="ヒラギノ角ゴ Pro W3" pitchFamily="16" charset="-128"/>
            </a:endParaRPr>
          </a:p>
          <a:p>
            <a:pPr defTabSz="914400" eaLnBrk="0" fontAlgn="base" hangingPunct="0">
              <a:spcBef>
                <a:spcPct val="0"/>
              </a:spcBef>
              <a:spcAft>
                <a:spcPts val="1200"/>
              </a:spcAft>
              <a:buFont typeface="Arial" pitchFamily="34" charset="0"/>
              <a:buChar char="•"/>
              <a:defRPr/>
            </a:pPr>
            <a:r>
              <a:rPr lang="en-GB" sz="2400" dirty="0">
                <a:solidFill>
                  <a:srgbClr val="000000"/>
                </a:solidFill>
                <a:ea typeface="ヒラギノ角ゴ Pro W3" pitchFamily="16" charset="-128"/>
              </a:rPr>
              <a:t> building and maintaining professional relationships;</a:t>
            </a:r>
          </a:p>
          <a:p>
            <a:pPr marL="177800" indent="-177800" defTabSz="914400" eaLnBrk="0" fontAlgn="base" hangingPunct="0">
              <a:spcBef>
                <a:spcPct val="0"/>
              </a:spcBef>
              <a:spcAft>
                <a:spcPts val="1200"/>
              </a:spcAft>
              <a:buFont typeface="Arial" pitchFamily="34" charset="0"/>
              <a:buChar char="•"/>
              <a:defRPr/>
            </a:pPr>
            <a:r>
              <a:rPr lang="en-GB" sz="2400" dirty="0">
                <a:solidFill>
                  <a:srgbClr val="000000"/>
                </a:solidFill>
                <a:ea typeface="ヒラギノ角ゴ Pro W3" pitchFamily="16" charset="-128"/>
              </a:rPr>
              <a:t>establishing or accessing nursing and midwifery support networks and being able to discuss specific issues, interests, research and clinical experiences with other healthcare professionals globally; and </a:t>
            </a:r>
          </a:p>
          <a:p>
            <a:pPr marL="177800" indent="-177800" defTabSz="914400" eaLnBrk="0" fontAlgn="base" hangingPunct="0">
              <a:spcBef>
                <a:spcPct val="0"/>
              </a:spcBef>
              <a:spcAft>
                <a:spcPts val="1200"/>
              </a:spcAft>
              <a:buFont typeface="Arial" pitchFamily="34" charset="0"/>
              <a:buChar char="•"/>
              <a:defRPr/>
            </a:pPr>
            <a:r>
              <a:rPr lang="en-GB" sz="2400" dirty="0">
                <a:solidFill>
                  <a:srgbClr val="000000"/>
                </a:solidFill>
                <a:ea typeface="ヒラギノ角ゴ Pro W3" pitchFamily="16" charset="-128"/>
              </a:rPr>
              <a:t>being able to access resources for continuing professional development (CPD).</a:t>
            </a:r>
          </a:p>
          <a:p>
            <a:pPr algn="ctr" defTabSz="914400" eaLnBrk="0" fontAlgn="base" hangingPunct="0">
              <a:spcBef>
                <a:spcPct val="20000"/>
              </a:spcBef>
              <a:spcAft>
                <a:spcPct val="0"/>
              </a:spcAft>
              <a:defRPr/>
            </a:pPr>
            <a:r>
              <a:rPr lang="en-GB" sz="1400" dirty="0">
                <a:solidFill>
                  <a:srgbClr val="000000"/>
                </a:solidFill>
                <a:ea typeface="ヒラギノ角ゴ Pro W3" pitchFamily="16" charset="-128"/>
              </a:rPr>
              <a:t>NMC ‘Guidance on Using Social Media Responsibly’ March 2015</a:t>
            </a:r>
            <a:endParaRPr lang="en-GB" altLang="en-US" sz="1400" dirty="0">
              <a:solidFill>
                <a:srgbClr val="000000"/>
              </a:solidFill>
              <a:ea typeface="ヒラギノ角ゴ Pro W3" pitchFamily="16" charset="-128"/>
              <a:cs typeface="Arial" charset="0"/>
            </a:endParaRPr>
          </a:p>
          <a:p>
            <a:pPr algn="ctr" defTabSz="914400" eaLnBrk="0" fontAlgn="base" hangingPunct="0">
              <a:spcBef>
                <a:spcPct val="20000"/>
              </a:spcBef>
              <a:spcAft>
                <a:spcPct val="0"/>
              </a:spcAft>
              <a:defRPr/>
            </a:pPr>
            <a:endParaRPr lang="en-GB" altLang="en-US" sz="3200" dirty="0">
              <a:solidFill>
                <a:srgbClr val="000000"/>
              </a:solidFill>
              <a:latin typeface="Arial" charset="0"/>
              <a:ea typeface="ヒラギノ角ゴ Pro W3" pitchFamily="16" charset="-128"/>
            </a:endParaRPr>
          </a:p>
        </p:txBody>
      </p:sp>
    </p:spTree>
    <p:extLst>
      <p:ext uri="{BB962C8B-B14F-4D97-AF65-F5344CB8AC3E}">
        <p14:creationId xmlns:p14="http://schemas.microsoft.com/office/powerpoint/2010/main" val="2887592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Think Safety</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GB" dirty="0"/>
              <a:t>Check your social media privacy settings</a:t>
            </a:r>
          </a:p>
          <a:p>
            <a:pPr marL="285750" indent="-285750">
              <a:buFont typeface="Arial" panose="020B0604020202020204" pitchFamily="34" charset="0"/>
              <a:buChar char="•"/>
            </a:pPr>
            <a:r>
              <a:rPr lang="en-GB" dirty="0"/>
              <a:t>Adhere to Professional standards</a:t>
            </a:r>
          </a:p>
          <a:p>
            <a:pPr marL="285750" indent="-285750">
              <a:buFont typeface="Arial" panose="020B0604020202020204" pitchFamily="34" charset="0"/>
              <a:buChar char="•"/>
            </a:pPr>
            <a:r>
              <a:rPr lang="en-GB" dirty="0"/>
              <a:t>Familiarise Yourself with local Trust Policy</a:t>
            </a:r>
          </a:p>
        </p:txBody>
      </p:sp>
      <p:pic>
        <p:nvPicPr>
          <p:cNvPr id="4" name="Picture 3">
            <a:extLst>
              <a:ext uri="{FF2B5EF4-FFF2-40B4-BE49-F238E27FC236}">
                <a16:creationId xmlns:a16="http://schemas.microsoft.com/office/drawing/2014/main" id="{F7819EED-60A0-4302-A3B3-54295E737A48}"/>
              </a:ext>
            </a:extLst>
          </p:cNvPr>
          <p:cNvPicPr>
            <a:picLocks noChangeAspect="1"/>
          </p:cNvPicPr>
          <p:nvPr/>
        </p:nvPicPr>
        <p:blipFill>
          <a:blip r:embed="rId3"/>
          <a:stretch>
            <a:fillRect/>
          </a:stretch>
        </p:blipFill>
        <p:spPr>
          <a:xfrm>
            <a:off x="688445" y="2649535"/>
            <a:ext cx="1615112" cy="2283234"/>
          </a:xfrm>
          <a:prstGeom prst="rect">
            <a:avLst/>
          </a:prstGeom>
        </p:spPr>
      </p:pic>
      <p:pic>
        <p:nvPicPr>
          <p:cNvPr id="6" name="Picture 5">
            <a:extLst>
              <a:ext uri="{FF2B5EF4-FFF2-40B4-BE49-F238E27FC236}">
                <a16:creationId xmlns:a16="http://schemas.microsoft.com/office/drawing/2014/main" id="{36B18C06-70B6-40EB-AE23-31E570E4447E}"/>
              </a:ext>
            </a:extLst>
          </p:cNvPr>
          <p:cNvPicPr>
            <a:picLocks noChangeAspect="1"/>
          </p:cNvPicPr>
          <p:nvPr/>
        </p:nvPicPr>
        <p:blipFill>
          <a:blip r:embed="rId4"/>
          <a:stretch>
            <a:fillRect/>
          </a:stretch>
        </p:blipFill>
        <p:spPr>
          <a:xfrm>
            <a:off x="6004939" y="1209675"/>
            <a:ext cx="2057400" cy="2219325"/>
          </a:xfrm>
          <a:prstGeom prst="rect">
            <a:avLst/>
          </a:prstGeom>
        </p:spPr>
      </p:pic>
      <p:pic>
        <p:nvPicPr>
          <p:cNvPr id="8" name="Picture 7">
            <a:extLst>
              <a:ext uri="{FF2B5EF4-FFF2-40B4-BE49-F238E27FC236}">
                <a16:creationId xmlns:a16="http://schemas.microsoft.com/office/drawing/2014/main" id="{AA6E967D-15F2-4DA1-A20C-4AB808CA9E20}"/>
              </a:ext>
            </a:extLst>
          </p:cNvPr>
          <p:cNvPicPr>
            <a:picLocks noChangeAspect="1"/>
          </p:cNvPicPr>
          <p:nvPr/>
        </p:nvPicPr>
        <p:blipFill>
          <a:blip r:embed="rId5"/>
          <a:stretch>
            <a:fillRect/>
          </a:stretch>
        </p:blipFill>
        <p:spPr>
          <a:xfrm>
            <a:off x="3430541" y="4284131"/>
            <a:ext cx="3953602" cy="1013744"/>
          </a:xfrm>
          <a:prstGeom prst="rect">
            <a:avLst/>
          </a:prstGeom>
        </p:spPr>
      </p:pic>
    </p:spTree>
    <p:extLst>
      <p:ext uri="{BB962C8B-B14F-4D97-AF65-F5344CB8AC3E}">
        <p14:creationId xmlns:p14="http://schemas.microsoft.com/office/powerpoint/2010/main" val="1660691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a:t>
            </a:r>
          </a:p>
        </p:txBody>
      </p:sp>
      <p:pic>
        <p:nvPicPr>
          <p:cNvPr id="3" name="Picture 4" descr="C:\Users\petera\AppData\Local\Microsoft\Windows\Temporary Internet Files\Content.IE5\4XQQB2XZ\MC90043154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412875"/>
            <a:ext cx="49672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763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50876"/>
            <a:ext cx="8229600" cy="1143000"/>
          </a:xfrm>
        </p:spPr>
        <p:txBody>
          <a:bodyPr>
            <a:normAutofit/>
          </a:bodyPr>
          <a:lstStyle/>
          <a:p>
            <a:r>
              <a:rPr lang="en-GB" sz="2500" dirty="0"/>
              <a:t>For further information</a:t>
            </a:r>
          </a:p>
        </p:txBody>
      </p:sp>
      <p:sp>
        <p:nvSpPr>
          <p:cNvPr id="2" name="Content Placeholder 1"/>
          <p:cNvSpPr>
            <a:spLocks noGrp="1"/>
          </p:cNvSpPr>
          <p:nvPr>
            <p:ph idx="4294967295"/>
          </p:nvPr>
        </p:nvSpPr>
        <p:spPr>
          <a:xfrm>
            <a:off x="457200" y="1841172"/>
            <a:ext cx="8229600" cy="3289628"/>
          </a:xfrm>
        </p:spPr>
        <p:txBody>
          <a:bodyPr/>
          <a:lstStyle/>
          <a:p>
            <a:pPr marL="0" indent="0" algn="ctr">
              <a:buNone/>
            </a:pPr>
            <a:r>
              <a:rPr lang="en-GB" sz="1800" dirty="0">
                <a:solidFill>
                  <a:schemeClr val="bg1"/>
                </a:solidFill>
              </a:rPr>
              <a:t>Website: www.rcm.org.uk</a:t>
            </a:r>
          </a:p>
          <a:p>
            <a:pPr algn="ctr"/>
            <a:r>
              <a:rPr lang="en-GB" sz="1800" dirty="0">
                <a:solidFill>
                  <a:schemeClr val="bg1"/>
                </a:solidFill>
              </a:rPr>
              <a:t>Telephone: 0300 303 0444</a:t>
            </a:r>
          </a:p>
          <a:p>
            <a:pPr algn="ctr"/>
            <a:r>
              <a:rPr lang="en-GB" sz="1800" dirty="0">
                <a:solidFill>
                  <a:schemeClr val="bg1"/>
                </a:solidFill>
              </a:rPr>
              <a:t>Email: info@rcm.org.uk</a:t>
            </a:r>
          </a:p>
          <a:p>
            <a:pPr marL="0" indent="0" algn="ctr">
              <a:buNone/>
            </a:pPr>
            <a:endParaRPr lang="en-GB" sz="1800" dirty="0">
              <a:solidFill>
                <a:schemeClr val="bg1"/>
              </a:solidFill>
            </a:endParaRPr>
          </a:p>
          <a:p>
            <a:pPr marL="0" indent="0" algn="ctr">
              <a:buNone/>
            </a:pPr>
            <a:r>
              <a:rPr lang="en-GB" sz="1800" dirty="0">
                <a:solidFill>
                  <a:schemeClr val="bg1"/>
                </a:solidFill>
              </a:rPr>
              <a:t>      www.facebook.com/midwivesRCM</a:t>
            </a:r>
          </a:p>
          <a:p>
            <a:pPr marL="0" indent="0" algn="ctr">
              <a:buNone/>
            </a:pPr>
            <a:endParaRPr lang="en-GB" sz="1800" dirty="0">
              <a:solidFill>
                <a:schemeClr val="bg1"/>
              </a:solidFill>
            </a:endParaRPr>
          </a:p>
          <a:p>
            <a:pPr marL="0" indent="0" algn="ctr">
              <a:buNone/>
            </a:pPr>
            <a:r>
              <a:rPr lang="en-GB" sz="1800" dirty="0">
                <a:solidFill>
                  <a:schemeClr val="bg1"/>
                </a:solidFill>
              </a:rPr>
              <a:t>          @MidwivesRCM</a:t>
            </a:r>
          </a:p>
          <a:p>
            <a:pPr marL="0" indent="0">
              <a:buNone/>
            </a:pPr>
            <a:endParaRPr lang="en-GB" dirty="0"/>
          </a:p>
          <a:p>
            <a:pPr marL="0" indent="0">
              <a:buNone/>
            </a:pPr>
            <a:endParaRPr lang="en-GB" dirty="0"/>
          </a:p>
          <a:p>
            <a:pPr marL="0" indent="0">
              <a:buNone/>
            </a:pPr>
            <a:endParaRPr lang="en-GB" dirty="0"/>
          </a:p>
        </p:txBody>
      </p:sp>
      <p:pic>
        <p:nvPicPr>
          <p:cNvPr id="4" name="Picture 3" descr="Facebook F Cy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951" y="3086426"/>
            <a:ext cx="389517" cy="353458"/>
          </a:xfrm>
          <a:prstGeom prst="rect">
            <a:avLst/>
          </a:prstGeom>
        </p:spPr>
      </p:pic>
      <p:pic>
        <p:nvPicPr>
          <p:cNvPr id="6" name="Picture 5" descr="Twitter bird Cy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050" y="3784925"/>
            <a:ext cx="410031" cy="372966"/>
          </a:xfrm>
          <a:prstGeom prst="rect">
            <a:avLst/>
          </a:prstGeom>
        </p:spPr>
      </p:pic>
    </p:spTree>
    <p:extLst>
      <p:ext uri="{BB962C8B-B14F-4D97-AF65-F5344CB8AC3E}">
        <p14:creationId xmlns:p14="http://schemas.microsoft.com/office/powerpoint/2010/main" val="3339945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a:t>
            </a:r>
          </a:p>
        </p:txBody>
      </p:sp>
      <p:sp>
        <p:nvSpPr>
          <p:cNvPr id="3" name="Content Placeholder 2"/>
          <p:cNvSpPr>
            <a:spLocks noGrp="1"/>
          </p:cNvSpPr>
          <p:nvPr>
            <p:ph idx="1"/>
          </p:nvPr>
        </p:nvSpPr>
        <p:spPr/>
        <p:txBody>
          <a:bodyPr>
            <a:normAutofit/>
          </a:bodyPr>
          <a:lstStyle/>
          <a:p>
            <a:pPr marL="285750" indent="-285750">
              <a:buFont typeface="Arial" panose="020B0604020202020204" pitchFamily="34" charset="0"/>
              <a:buChar char="•"/>
            </a:pPr>
            <a:r>
              <a:rPr lang="en-GB" dirty="0"/>
              <a:t>On the whole, social media has made it easier to learn about the world, its opportunities and the changes we are facing in every respect. </a:t>
            </a:r>
          </a:p>
          <a:p>
            <a:endParaRPr lang="en-GB" dirty="0"/>
          </a:p>
          <a:p>
            <a:pPr marL="285750" indent="-285750">
              <a:buFont typeface="Arial" panose="020B0604020202020204" pitchFamily="34" charset="0"/>
              <a:buChar char="•"/>
            </a:pPr>
            <a:r>
              <a:rPr lang="en-GB" dirty="0"/>
              <a:t> Technology and social media are making a positive difference in poorer countries, for example, with more information available to promote better health.</a:t>
            </a:r>
          </a:p>
          <a:p>
            <a:endParaRPr lang="en-GB" dirty="0"/>
          </a:p>
          <a:p>
            <a:pPr marL="285750" indent="-285750">
              <a:buFont typeface="Arial" panose="020B0604020202020204" pitchFamily="34" charset="0"/>
              <a:buChar char="•"/>
            </a:pPr>
            <a:r>
              <a:rPr lang="en-GB" dirty="0"/>
              <a:t>Most importantly it is easy to forget that once a user has added something online it may be there for all to see across the internet for years to come.</a:t>
            </a:r>
          </a:p>
          <a:p>
            <a:endParaRPr lang="en-GB" dirty="0"/>
          </a:p>
          <a:p>
            <a:pPr marL="285750" indent="-285750">
              <a:buFont typeface="Arial" panose="020B0604020202020204" pitchFamily="34" charset="0"/>
              <a:buChar char="•"/>
            </a:pPr>
            <a:r>
              <a:rPr lang="en-GB" dirty="0"/>
              <a:t> It is best to bear in mind that nothing is private once it is posted online. Even if you are very aware of privacy issues, online postings can be shared and passed on to much wider circles of people without your knowledge or permission. What you might have thought was a private posting only available to a small circle of friends can soon be shared with a much wider audience.</a:t>
            </a:r>
          </a:p>
        </p:txBody>
      </p:sp>
    </p:spTree>
    <p:extLst>
      <p:ext uri="{BB962C8B-B14F-4D97-AF65-F5344CB8AC3E}">
        <p14:creationId xmlns:p14="http://schemas.microsoft.com/office/powerpoint/2010/main" val="248721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Social Media</a:t>
            </a:r>
          </a:p>
        </p:txBody>
      </p:sp>
      <p:sp>
        <p:nvSpPr>
          <p:cNvPr id="6" name="Rectangle 3"/>
          <p:cNvSpPr txBox="1">
            <a:spLocks noChangeArrowheads="1"/>
          </p:cNvSpPr>
          <p:nvPr/>
        </p:nvSpPr>
        <p:spPr bwMode="auto">
          <a:xfrm>
            <a:off x="395288" y="2133600"/>
            <a:ext cx="770572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marL="285750" indent="-285750" algn="l" defTabSz="914400">
              <a:buFont typeface="Arial" panose="020B0604020202020204" pitchFamily="34" charset="0"/>
              <a:buChar char="•"/>
            </a:pPr>
            <a:r>
              <a:rPr lang="en-GB" altLang="en-US" sz="1800" kern="0" dirty="0">
                <a:cs typeface="Arial" charset="0"/>
              </a:rPr>
              <a:t>Communication in all directions at any time, by any possible digital means </a:t>
            </a:r>
          </a:p>
          <a:p>
            <a:pPr algn="l" defTabSz="914400"/>
            <a:endParaRPr lang="en-GB" altLang="en-US" sz="1800" kern="0" dirty="0">
              <a:cs typeface="Arial" charset="0"/>
            </a:endParaRPr>
          </a:p>
          <a:p>
            <a:pPr marL="285750" indent="-285750" algn="l" defTabSz="914400">
              <a:buFont typeface="Arial" panose="020B0604020202020204" pitchFamily="34" charset="0"/>
              <a:buChar char="•"/>
            </a:pPr>
            <a:r>
              <a:rPr lang="en-GB" altLang="en-US" sz="1800" kern="0" dirty="0">
                <a:cs typeface="Arial" charset="0"/>
              </a:rPr>
              <a:t>Online technologies and practices that people use to share content, opinions, insights, experiences, perspectives, and media themselves. They are media for social interaction.</a:t>
            </a:r>
          </a:p>
          <a:p>
            <a:pPr algn="l" defTabSz="914400"/>
            <a:endParaRPr lang="en-GB" altLang="en-US" sz="1800" kern="0" dirty="0">
              <a:cs typeface="Arial" charset="0"/>
            </a:endParaRPr>
          </a:p>
          <a:p>
            <a:pPr marL="285750" indent="-285750" algn="l" defTabSz="914400">
              <a:buFont typeface="Arial" panose="020B0604020202020204" pitchFamily="34" charset="0"/>
              <a:buChar char="•"/>
            </a:pPr>
            <a:r>
              <a:rPr lang="en-GB" altLang="en-US" sz="1800" kern="0" dirty="0">
                <a:cs typeface="Arial" charset="0"/>
              </a:rPr>
              <a:t>Digital content and interaction that is created by and between people. </a:t>
            </a:r>
          </a:p>
          <a:p>
            <a:pPr algn="l" defTabSz="914400"/>
            <a:endParaRPr lang="en-GB" altLang="en-US" sz="1800" kern="0" dirty="0">
              <a:cs typeface="Arial" charset="0"/>
            </a:endParaRPr>
          </a:p>
          <a:p>
            <a:pPr marL="285750" indent="-285750" algn="l" defTabSz="914400">
              <a:buFont typeface="Arial" panose="020B0604020202020204" pitchFamily="34" charset="0"/>
              <a:buChar char="•"/>
            </a:pPr>
            <a:r>
              <a:rPr lang="en-GB" altLang="en-US" sz="1800" kern="0" dirty="0">
                <a:cs typeface="Arial" charset="0"/>
              </a:rPr>
              <a:t>A new marketing tool that allows you to get to know</a:t>
            </a:r>
          </a:p>
          <a:p>
            <a:pPr algn="l" defTabSz="914400"/>
            <a:r>
              <a:rPr lang="en-GB" altLang="en-US" sz="1800" kern="0" dirty="0">
                <a:cs typeface="Arial" charset="0"/>
              </a:rPr>
              <a:t>     your customers and prospects in ways that were previously not </a:t>
            </a:r>
          </a:p>
          <a:p>
            <a:pPr algn="l" defTabSz="914400"/>
            <a:r>
              <a:rPr lang="en-GB" altLang="en-US" sz="1800" kern="0" dirty="0">
                <a:cs typeface="Arial" charset="0"/>
              </a:rPr>
              <a:t>     possible.</a:t>
            </a:r>
          </a:p>
          <a:p>
            <a:pPr algn="l" defTabSz="914400" eaLnBrk="1" hangingPunct="1"/>
            <a:endParaRPr lang="en-US" altLang="en-US" kern="0" dirty="0">
              <a:latin typeface="Verdana" pitchFamily="34" charset="0"/>
            </a:endParaRPr>
          </a:p>
        </p:txBody>
      </p:sp>
    </p:spTree>
    <p:extLst>
      <p:ext uri="{BB962C8B-B14F-4D97-AF65-F5344CB8AC3E}">
        <p14:creationId xmlns:p14="http://schemas.microsoft.com/office/powerpoint/2010/main" val="403342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Main types of Social Media</a:t>
            </a:r>
          </a:p>
        </p:txBody>
      </p:sp>
      <p:sp>
        <p:nvSpPr>
          <p:cNvPr id="4" name="Rectangle 3"/>
          <p:cNvSpPr txBox="1">
            <a:spLocks noChangeArrowheads="1"/>
          </p:cNvSpPr>
          <p:nvPr/>
        </p:nvSpPr>
        <p:spPr bwMode="auto">
          <a:xfrm>
            <a:off x="333328" y="1148630"/>
            <a:ext cx="8229600" cy="498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algn="l" defTabSz="914400" eaLnBrk="1" hangingPunct="1"/>
            <a:r>
              <a:rPr lang="en-US" altLang="en-US" sz="1600" b="1" kern="0" dirty="0">
                <a:cs typeface="Calibri Light" panose="020F0302020204030204" pitchFamily="34" charset="0"/>
              </a:rPr>
              <a:t>Social Networks</a:t>
            </a:r>
          </a:p>
          <a:p>
            <a:pPr algn="l" defTabSz="914400" eaLnBrk="1" hangingPunct="1"/>
            <a:r>
              <a:rPr lang="en-US" altLang="en-US" sz="1600" kern="0" dirty="0">
                <a:cs typeface="Calibri Light" panose="020F0302020204030204" pitchFamily="34" charset="0"/>
              </a:rPr>
              <a:t>platforms that connect people and allow them to engage</a:t>
            </a:r>
          </a:p>
          <a:p>
            <a:pPr algn="l" defTabSz="914400" eaLnBrk="1" hangingPunct="1"/>
            <a:r>
              <a:rPr lang="en-US" altLang="en-US" sz="1600" kern="0" dirty="0">
                <a:cs typeface="Calibri Light" panose="020F0302020204030204" pitchFamily="34" charset="0"/>
              </a:rPr>
              <a:t>Facebook, Twitter LinkedIn, </a:t>
            </a:r>
            <a:r>
              <a:rPr lang="en-US" altLang="en-US" sz="1600" kern="0" dirty="0" err="1">
                <a:cs typeface="Calibri Light" panose="020F0302020204030204" pitchFamily="34" charset="0"/>
              </a:rPr>
              <a:t>Whatts</a:t>
            </a:r>
            <a:r>
              <a:rPr lang="en-US" altLang="en-US" sz="1600" kern="0" dirty="0">
                <a:cs typeface="Calibri Light" panose="020F0302020204030204" pitchFamily="34" charset="0"/>
              </a:rPr>
              <a:t> App</a:t>
            </a:r>
          </a:p>
          <a:p>
            <a:pPr algn="l" defTabSz="914400" eaLnBrk="1" hangingPunct="1"/>
            <a:r>
              <a:rPr lang="en-US" altLang="en-US" sz="1600" b="1" kern="0" dirty="0">
                <a:cs typeface="Calibri Light" panose="020F0302020204030204" pitchFamily="34" charset="0"/>
              </a:rPr>
              <a:t>Micro Blogs       </a:t>
            </a:r>
            <a:endParaRPr lang="en-US" altLang="en-US" sz="1600" kern="0" dirty="0">
              <a:cs typeface="Calibri Light" panose="020F0302020204030204" pitchFamily="34" charset="0"/>
            </a:endParaRPr>
          </a:p>
          <a:p>
            <a:pPr algn="l" defTabSz="914400" eaLnBrk="1" hangingPunct="1"/>
            <a:r>
              <a:rPr lang="en-US" altLang="en-US" sz="1600" kern="0" dirty="0">
                <a:cs typeface="Calibri Light" panose="020F0302020204030204" pitchFamily="34" charset="0"/>
              </a:rPr>
              <a:t>short posts</a:t>
            </a:r>
          </a:p>
          <a:p>
            <a:pPr algn="l" defTabSz="914400" eaLnBrk="1" hangingPunct="1"/>
            <a:r>
              <a:rPr lang="en-US" altLang="en-US" sz="1600" kern="0" dirty="0">
                <a:cs typeface="Calibri Light" panose="020F0302020204030204" pitchFamily="34" charset="0"/>
              </a:rPr>
              <a:t>Twitter</a:t>
            </a:r>
          </a:p>
          <a:p>
            <a:pPr algn="l" defTabSz="914400" eaLnBrk="1" hangingPunct="1"/>
            <a:r>
              <a:rPr lang="en-US" altLang="en-US" sz="1600" b="1" kern="0" dirty="0">
                <a:cs typeface="Calibri Light" panose="020F0302020204030204" pitchFamily="34" charset="0"/>
              </a:rPr>
              <a:t>Blogs</a:t>
            </a:r>
            <a:r>
              <a:rPr lang="en-US" altLang="en-US" sz="1600" kern="0" dirty="0">
                <a:cs typeface="Calibri Light" panose="020F0302020204030204" pitchFamily="34" charset="0"/>
              </a:rPr>
              <a:t>                   </a:t>
            </a:r>
          </a:p>
          <a:p>
            <a:pPr algn="l" defTabSz="914400" eaLnBrk="1" hangingPunct="1"/>
            <a:r>
              <a:rPr lang="en-US" altLang="en-US" sz="1600" kern="0" dirty="0">
                <a:cs typeface="Calibri Light" panose="020F0302020204030204" pitchFamily="34" charset="0"/>
              </a:rPr>
              <a:t>easy to update page where authors regularly update in a diary format-via differing platforms</a:t>
            </a:r>
          </a:p>
          <a:p>
            <a:pPr algn="l" defTabSz="914400" eaLnBrk="1" hangingPunct="1"/>
            <a:r>
              <a:rPr lang="en-US" altLang="en-US" sz="1600" b="1" kern="0" dirty="0">
                <a:cs typeface="Calibri Light" panose="020F0302020204030204" pitchFamily="34" charset="0"/>
              </a:rPr>
              <a:t>Media Sharing   </a:t>
            </a:r>
            <a:endParaRPr lang="en-US" altLang="en-US" sz="1600" kern="0" dirty="0">
              <a:cs typeface="Calibri Light" panose="020F0302020204030204" pitchFamily="34" charset="0"/>
            </a:endParaRPr>
          </a:p>
          <a:p>
            <a:pPr algn="l" defTabSz="914400" eaLnBrk="1" hangingPunct="1"/>
            <a:r>
              <a:rPr lang="en-US" altLang="en-US" sz="1600" kern="0" dirty="0">
                <a:cs typeface="Calibri Light" panose="020F0302020204030204" pitchFamily="34" charset="0"/>
              </a:rPr>
              <a:t>Short videos or photographs used to communicate information</a:t>
            </a:r>
          </a:p>
          <a:p>
            <a:pPr algn="l" defTabSz="914400" eaLnBrk="1" hangingPunct="1"/>
            <a:r>
              <a:rPr lang="en-US" altLang="en-US" sz="1600" kern="0" dirty="0" err="1">
                <a:cs typeface="Calibri Light" panose="020F0302020204030204" pitchFamily="34" charset="0"/>
              </a:rPr>
              <a:t>Youtube</a:t>
            </a:r>
            <a:r>
              <a:rPr lang="en-US" altLang="en-US" sz="1600" kern="0" dirty="0">
                <a:cs typeface="Calibri Light" panose="020F0302020204030204" pitchFamily="34" charset="0"/>
              </a:rPr>
              <a:t>, Instagram, Snapchat, </a:t>
            </a:r>
            <a:r>
              <a:rPr lang="en-US" altLang="en-US" sz="1600" kern="0" dirty="0" err="1">
                <a:cs typeface="Calibri Light" panose="020F0302020204030204" pitchFamily="34" charset="0"/>
              </a:rPr>
              <a:t>Filckr</a:t>
            </a:r>
            <a:r>
              <a:rPr lang="en-US" altLang="en-US" sz="1600" kern="0" dirty="0">
                <a:cs typeface="Calibri Light" panose="020F0302020204030204" pitchFamily="34" charset="0"/>
              </a:rPr>
              <a:t>, </a:t>
            </a:r>
            <a:r>
              <a:rPr lang="en-US" altLang="en-US" sz="1600" kern="0" dirty="0" err="1">
                <a:cs typeface="Calibri Light" panose="020F0302020204030204" pitchFamily="34" charset="0"/>
              </a:rPr>
              <a:t>Tik</a:t>
            </a:r>
            <a:r>
              <a:rPr lang="en-US" altLang="en-US" sz="1600" kern="0" dirty="0">
                <a:cs typeface="Calibri Light" panose="020F0302020204030204" pitchFamily="34" charset="0"/>
              </a:rPr>
              <a:t> </a:t>
            </a:r>
            <a:r>
              <a:rPr lang="en-US" altLang="en-US" sz="1600" kern="0" dirty="0" err="1">
                <a:cs typeface="Calibri Light" panose="020F0302020204030204" pitchFamily="34" charset="0"/>
              </a:rPr>
              <a:t>tok</a:t>
            </a:r>
            <a:endParaRPr lang="en-US" altLang="en-US" sz="1600" kern="0" dirty="0">
              <a:cs typeface="Calibri Light" panose="020F0302020204030204" pitchFamily="34" charset="0"/>
            </a:endParaRPr>
          </a:p>
          <a:p>
            <a:pPr algn="l" defTabSz="914400" eaLnBrk="1" hangingPunct="1"/>
            <a:r>
              <a:rPr lang="en-US" altLang="en-US" sz="1600" b="1" kern="0" dirty="0">
                <a:cs typeface="Calibri Light" panose="020F0302020204030204" pitchFamily="34" charset="0"/>
              </a:rPr>
              <a:t>Podcasts </a:t>
            </a:r>
            <a:r>
              <a:rPr lang="en-US" altLang="en-US" sz="1600" kern="0" dirty="0">
                <a:cs typeface="Calibri Light" panose="020F0302020204030204" pitchFamily="34" charset="0"/>
              </a:rPr>
              <a:t>            </a:t>
            </a:r>
          </a:p>
          <a:p>
            <a:pPr algn="l" defTabSz="914400" eaLnBrk="1" hangingPunct="1"/>
            <a:r>
              <a:rPr lang="en-US" altLang="en-US" sz="1600" kern="0" dirty="0">
                <a:cs typeface="Calibri Light" panose="020F0302020204030204" pitchFamily="34" charset="0"/>
              </a:rPr>
              <a:t>audio files- </a:t>
            </a:r>
            <a:r>
              <a:rPr lang="en-US" altLang="en-US" sz="1600" kern="0" dirty="0" err="1">
                <a:cs typeface="Calibri Light" panose="020F0302020204030204" pitchFamily="34" charset="0"/>
              </a:rPr>
              <a:t>Itunes</a:t>
            </a:r>
            <a:endParaRPr lang="en-US" altLang="en-US" sz="1600" kern="0" dirty="0">
              <a:cs typeface="Calibri Light" panose="020F0302020204030204" pitchFamily="34" charset="0"/>
            </a:endParaRPr>
          </a:p>
          <a:p>
            <a:pPr algn="l" defTabSz="914400" eaLnBrk="1" hangingPunct="1"/>
            <a:r>
              <a:rPr lang="en-US" altLang="en-US" sz="1600" b="1" kern="0" dirty="0">
                <a:cs typeface="Calibri Light" panose="020F0302020204030204" pitchFamily="34" charset="0"/>
              </a:rPr>
              <a:t>Discussion forums  </a:t>
            </a:r>
          </a:p>
          <a:p>
            <a:pPr algn="l" defTabSz="914400" eaLnBrk="1" hangingPunct="1"/>
            <a:r>
              <a:rPr lang="en-US" altLang="en-US" sz="1600" kern="0" dirty="0">
                <a:cs typeface="Calibri Light" panose="020F0302020204030204" pitchFamily="34" charset="0"/>
              </a:rPr>
              <a:t>places for online communities to discuss topics</a:t>
            </a:r>
          </a:p>
          <a:p>
            <a:pPr algn="l" defTabSz="914400" eaLnBrk="1" hangingPunct="1"/>
            <a:r>
              <a:rPr lang="en-US" altLang="en-US" sz="1600" b="1" kern="0" dirty="0">
                <a:cs typeface="Calibri Light" panose="020F0302020204030204" pitchFamily="34" charset="0"/>
              </a:rPr>
              <a:t>Wikis </a:t>
            </a:r>
            <a:r>
              <a:rPr lang="en-US" altLang="en-US" sz="1600" kern="0" dirty="0">
                <a:cs typeface="Calibri Light" panose="020F0302020204030204" pitchFamily="34" charset="0"/>
              </a:rPr>
              <a:t>                  </a:t>
            </a:r>
          </a:p>
          <a:p>
            <a:pPr algn="l" defTabSz="914400" eaLnBrk="1" hangingPunct="1"/>
            <a:r>
              <a:rPr lang="en-US" altLang="en-US" sz="1600" kern="0" dirty="0">
                <a:cs typeface="Calibri Light" panose="020F0302020204030204" pitchFamily="34" charset="0"/>
              </a:rPr>
              <a:t>a collection of webpages that encourages users to contribute to the content.</a:t>
            </a:r>
          </a:p>
          <a:p>
            <a:pPr algn="l" defTabSz="914400" eaLnBrk="1" hangingPunct="1"/>
            <a:endParaRPr lang="en-US" altLang="en-US" sz="1600" kern="0" dirty="0">
              <a:latin typeface="Calibri Light" panose="020F0302020204030204" pitchFamily="34" charset="0"/>
              <a:cs typeface="Calibri Light" panose="020F0302020204030204" pitchFamily="34" charset="0"/>
            </a:endParaRPr>
          </a:p>
          <a:p>
            <a:pPr algn="l" defTabSz="914400" eaLnBrk="1" hangingPunct="1"/>
            <a:endParaRPr lang="en-US" altLang="en-US" sz="1600" kern="0" dirty="0">
              <a:latin typeface="Calibri Light" panose="020F0302020204030204" pitchFamily="34" charset="0"/>
              <a:cs typeface="Calibri Light" panose="020F0302020204030204" pitchFamily="34" charset="0"/>
            </a:endParaRPr>
          </a:p>
          <a:p>
            <a:pPr algn="l" defTabSz="914400" eaLnBrk="1" hangingPunct="1"/>
            <a:endParaRPr lang="en-US" altLang="en-US" sz="1600" kern="0" dirty="0">
              <a:latin typeface="Calibri Light" panose="020F0302020204030204" pitchFamily="34" charset="0"/>
              <a:cs typeface="Calibri Light" panose="020F0302020204030204" pitchFamily="34" charset="0"/>
            </a:endParaRPr>
          </a:p>
          <a:p>
            <a:pPr algn="l" defTabSz="914400" eaLnBrk="1" hangingPunct="1"/>
            <a:endParaRPr lang="en-US" altLang="en-US" sz="1600" kern="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8838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91FF-E441-4B76-95EF-9FF5C1682746}"/>
              </a:ext>
            </a:extLst>
          </p:cNvPr>
          <p:cNvSpPr>
            <a:spLocks noGrp="1"/>
          </p:cNvSpPr>
          <p:nvPr>
            <p:ph type="title"/>
          </p:nvPr>
        </p:nvSpPr>
        <p:spPr/>
        <p:txBody>
          <a:bodyPr/>
          <a:lstStyle/>
          <a:p>
            <a:r>
              <a:rPr lang="en-GB" dirty="0"/>
              <a:t>Types of social media</a:t>
            </a:r>
          </a:p>
        </p:txBody>
      </p:sp>
      <p:pic>
        <p:nvPicPr>
          <p:cNvPr id="4" name="Content Placeholder 3">
            <a:extLst>
              <a:ext uri="{FF2B5EF4-FFF2-40B4-BE49-F238E27FC236}">
                <a16:creationId xmlns:a16="http://schemas.microsoft.com/office/drawing/2014/main" id="{8D8CCF1B-C8C8-4B35-AEBA-F9CF12BFB086}"/>
              </a:ext>
            </a:extLst>
          </p:cNvPr>
          <p:cNvPicPr>
            <a:picLocks noGrp="1" noChangeAspect="1"/>
          </p:cNvPicPr>
          <p:nvPr>
            <p:ph idx="1"/>
          </p:nvPr>
        </p:nvPicPr>
        <p:blipFill>
          <a:blip r:embed="rId3"/>
          <a:stretch>
            <a:fillRect/>
          </a:stretch>
        </p:blipFill>
        <p:spPr>
          <a:xfrm>
            <a:off x="457200" y="1466056"/>
            <a:ext cx="8229600" cy="4114800"/>
          </a:xfrm>
          <a:prstGeom prst="rect">
            <a:avLst/>
          </a:prstGeom>
        </p:spPr>
      </p:pic>
      <p:pic>
        <p:nvPicPr>
          <p:cNvPr id="3" name="Picture 2">
            <a:extLst>
              <a:ext uri="{FF2B5EF4-FFF2-40B4-BE49-F238E27FC236}">
                <a16:creationId xmlns:a16="http://schemas.microsoft.com/office/drawing/2014/main" id="{D26DF9AC-7672-4434-86A7-26E6F03B78E7}"/>
              </a:ext>
            </a:extLst>
          </p:cNvPr>
          <p:cNvPicPr>
            <a:picLocks noChangeAspect="1"/>
          </p:cNvPicPr>
          <p:nvPr/>
        </p:nvPicPr>
        <p:blipFill>
          <a:blip r:embed="rId4"/>
          <a:stretch>
            <a:fillRect/>
          </a:stretch>
        </p:blipFill>
        <p:spPr>
          <a:xfrm>
            <a:off x="4067070" y="5580856"/>
            <a:ext cx="921937" cy="921937"/>
          </a:xfrm>
          <a:prstGeom prst="rect">
            <a:avLst/>
          </a:prstGeom>
        </p:spPr>
      </p:pic>
    </p:spTree>
    <p:extLst>
      <p:ext uri="{BB962C8B-B14F-4D97-AF65-F5344CB8AC3E}">
        <p14:creationId xmlns:p14="http://schemas.microsoft.com/office/powerpoint/2010/main" val="272390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RCM &amp; Social Media</a:t>
            </a:r>
          </a:p>
        </p:txBody>
      </p:sp>
      <p:sp>
        <p:nvSpPr>
          <p:cNvPr id="3" name="Content Placeholder 2"/>
          <p:cNvSpPr>
            <a:spLocks noGrp="1"/>
          </p:cNvSpPr>
          <p:nvPr>
            <p:ph idx="1"/>
          </p:nvPr>
        </p:nvSpPr>
        <p:spPr/>
        <p:txBody>
          <a:bodyPr>
            <a:normAutofit fontScale="92500"/>
          </a:bodyPr>
          <a:lstStyle/>
          <a:p>
            <a:r>
              <a:rPr lang="en-GB" dirty="0"/>
              <a:t>Many organisations now use social media to encourage wider engagement with products or services, to build campaigns, promote collaboration and get feedback from a wider audience including employers, employees and service users or consumers.</a:t>
            </a:r>
          </a:p>
          <a:p>
            <a:r>
              <a:rPr lang="en-GB" dirty="0"/>
              <a:t>The RCM has a Facebook page, Instagram and Twitter feeds. Promoting the RCM via social media results in millions of 'impressions' (a user viewing, interacting or sharing a post). For example #</a:t>
            </a:r>
            <a:r>
              <a:rPr lang="en-GB" dirty="0" err="1"/>
              <a:t>MSWWeek</a:t>
            </a:r>
            <a:r>
              <a:rPr lang="en-GB" dirty="0"/>
              <a:t> and #IDM2020  built up  millions of  impressions on Twitter.</a:t>
            </a:r>
          </a:p>
          <a:p>
            <a:r>
              <a:rPr lang="en-GB" dirty="0"/>
              <a:t>Almost every Trust or Health Board and  Universities have social media pages as do  most Midwifery  Societies and local RCM branches. Staff Facebook pages to request shift changes are not uncommon. MVP’s and LMS’s are also active with groups of their own.</a:t>
            </a:r>
          </a:p>
          <a:p>
            <a:endParaRPr lang="en-GB" dirty="0"/>
          </a:p>
          <a:p>
            <a:r>
              <a:rPr lang="en-GB" dirty="0"/>
              <a:t>See the latest information from RCM:</a:t>
            </a:r>
          </a:p>
          <a:p>
            <a:r>
              <a:rPr lang="en-GB" dirty="0"/>
              <a:t>Instagram: </a:t>
            </a:r>
            <a:r>
              <a:rPr lang="en-GB" dirty="0" err="1">
                <a:hlinkClick r:id="rId3"/>
              </a:rPr>
              <a:t>midwives_rcm</a:t>
            </a:r>
            <a:endParaRPr lang="en-GB" dirty="0"/>
          </a:p>
          <a:p>
            <a:r>
              <a:rPr lang="en-GB" dirty="0"/>
              <a:t>Twitter: </a:t>
            </a:r>
            <a:r>
              <a:rPr lang="en-GB" dirty="0">
                <a:hlinkClick r:id="rId4"/>
              </a:rPr>
              <a:t>@</a:t>
            </a:r>
            <a:r>
              <a:rPr lang="en-GB" dirty="0" err="1">
                <a:hlinkClick r:id="rId4"/>
              </a:rPr>
              <a:t>MidwivesRCM</a:t>
            </a:r>
            <a:endParaRPr lang="en-GB" dirty="0"/>
          </a:p>
          <a:p>
            <a:r>
              <a:rPr lang="en-GB" dirty="0"/>
              <a:t>Facebook: </a:t>
            </a:r>
            <a:r>
              <a:rPr lang="en-GB" dirty="0">
                <a:hlinkClick r:id="rId5"/>
              </a:rPr>
              <a:t>The Royal College of Midwives</a:t>
            </a:r>
            <a:r>
              <a:rPr lang="en-GB" dirty="0"/>
              <a:t> </a:t>
            </a:r>
          </a:p>
          <a:p>
            <a:endParaRPr lang="en-GB" dirty="0"/>
          </a:p>
        </p:txBody>
      </p:sp>
    </p:spTree>
    <p:extLst>
      <p:ext uri="{BB962C8B-B14F-4D97-AF65-F5344CB8AC3E}">
        <p14:creationId xmlns:p14="http://schemas.microsoft.com/office/powerpoint/2010/main" val="4153355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Positive social media</a:t>
            </a:r>
          </a:p>
        </p:txBody>
      </p:sp>
      <p:sp>
        <p:nvSpPr>
          <p:cNvPr id="3" name="Content Placeholder 2"/>
          <p:cNvSpPr>
            <a:spLocks noGrp="1"/>
          </p:cNvSpPr>
          <p:nvPr>
            <p:ph idx="1"/>
          </p:nvPr>
        </p:nvSpPr>
        <p:spPr/>
        <p:txBody>
          <a:bodyPr/>
          <a:lstStyle/>
          <a:p>
            <a:r>
              <a:rPr lang="en-GB" dirty="0"/>
              <a:t>HRH visits The Princess Alexandra Maternity Wing in The Royal Cornwall Hospital for royal recognition. 4</a:t>
            </a:r>
            <a:r>
              <a:rPr lang="en-GB" baseline="30000" dirty="0"/>
              <a:t>th</a:t>
            </a:r>
            <a:r>
              <a:rPr lang="en-GB" dirty="0"/>
              <a:t> August 2019               </a:t>
            </a:r>
          </a:p>
          <a:p>
            <a:endParaRPr lang="en-GB" dirty="0"/>
          </a:p>
          <a:p>
            <a:endParaRPr lang="en-GB" dirty="0"/>
          </a:p>
          <a:p>
            <a:endParaRPr lang="en-GB" dirty="0"/>
          </a:p>
          <a:p>
            <a:r>
              <a:rPr lang="en-GB" dirty="0"/>
              <a:t>                                                                           The New RCM board members 30</a:t>
            </a:r>
            <a:r>
              <a:rPr lang="en-GB" baseline="30000" dirty="0"/>
              <a:t>th</a:t>
            </a:r>
            <a:r>
              <a:rPr lang="en-GB" dirty="0"/>
              <a:t>July 19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74079"/>
            <a:ext cx="3575651" cy="2234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245" y="3607323"/>
            <a:ext cx="3865668" cy="2576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19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 – Used for good</a:t>
            </a:r>
          </a:p>
        </p:txBody>
      </p:sp>
      <p:pic>
        <p:nvPicPr>
          <p:cNvPr id="3" name="Picture 2" descr="Publication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2769">
            <a:off x="494330" y="1492167"/>
            <a:ext cx="5195887"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ublication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209789">
            <a:off x="3911138" y="2690319"/>
            <a:ext cx="46275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167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cm_x0020_author xmlns="72668c49-94ea-40d2-beae-2972e9fa7e00" xsi:nil="true"/>
    <HR_x0020_Forms xmlns="72668c49-94ea-40d2-beae-2972e9fa7e00">Absences</HR_x0020_Forms>
    <Grade xmlns="72668c49-94ea-40d2-beae-2972e9fa7e00">1. Administrative Officer</Grade>
    <CATEGORY1 xmlns="72668c49-94ea-40d2-beae-2972e9fa7e00" xsi:nil="true"/>
    <category0 xmlns="72668c49-94ea-40d2-beae-2972e9fa7e00">BARCLAY CARD</category0>
    <Category xmlns="72668c49-94ea-40d2-beae-2972e9fa7e00">Business Continuity Planning</Category>
    <TaxCatchAll xmlns="27748eab-0dbd-4733-9124-bc232bc1c31e"/>
    <_x0030_1_x002e_01_x002e_2016 xmlns="72668c49-94ea-40d2-beae-2972e9fa7e00" xsi:nil="true"/>
    <PublishingExpirationDate xmlns="http://schemas.microsoft.com/sharepoint/v3" xsi:nil="true"/>
    <PublishingStartDate xmlns="http://schemas.microsoft.com/sharepoint/v3" xsi:nil="true"/>
    <i597d6eeb84842e3a6bbc8c9cd5a66ed xmlns="72668c49-94ea-40d2-beae-2972e9fa7e00">
      <Terms xmlns="http://schemas.microsoft.com/office/infopath/2007/PartnerControls"/>
    </i597d6eeb84842e3a6bbc8c9cd5a66ed>
    <ReviewDate xmlns="72668c49-94ea-40d2-beae-2972e9fa7e0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C8F2A7E07D1842A196F09D433F46C7" ma:contentTypeVersion="37" ma:contentTypeDescription="Create a new document." ma:contentTypeScope="" ma:versionID="cb8f1b0f8c8b7148f80406716984f210">
  <xsd:schema xmlns:xsd="http://www.w3.org/2001/XMLSchema" xmlns:xs="http://www.w3.org/2001/XMLSchema" xmlns:p="http://schemas.microsoft.com/office/2006/metadata/properties" xmlns:ns1="http://schemas.microsoft.com/sharepoint/v3" xmlns:ns2="72668c49-94ea-40d2-beae-2972e9fa7e00" xmlns:ns3="27748eab-0dbd-4733-9124-bc232bc1c31e" targetNamespace="http://schemas.microsoft.com/office/2006/metadata/properties" ma:root="true" ma:fieldsID="a5f9d6a8f7f9f181b9d8f964948d8bdd" ns1:_="" ns2:_="" ns3:_="">
    <xsd:import namespace="http://schemas.microsoft.com/sharepoint/v3"/>
    <xsd:import namespace="72668c49-94ea-40d2-beae-2972e9fa7e00"/>
    <xsd:import namespace="27748eab-0dbd-4733-9124-bc232bc1c31e"/>
    <xsd:element name="properties">
      <xsd:complexType>
        <xsd:sequence>
          <xsd:element name="documentManagement">
            <xsd:complexType>
              <xsd:all>
                <xsd:element ref="ns2:HR_x0020_Forms" minOccurs="0"/>
                <xsd:element ref="ns2:i597d6eeb84842e3a6bbc8c9cd5a66ed" minOccurs="0"/>
                <xsd:element ref="ns3:TaxCatchAll" minOccurs="0"/>
                <xsd:element ref="ns1:PublishingStartDate" minOccurs="0"/>
                <xsd:element ref="ns1:PublishingExpirationDate" minOccurs="0"/>
                <xsd:element ref="ns2:rcm_x0020_author" minOccurs="0"/>
                <xsd:element ref="ns2:category0"/>
                <xsd:element ref="ns2:Grade"/>
                <xsd:element ref="ns2:Category"/>
                <xsd:element ref="ns2:_x0030_1_x002e_01_x002e_2016" minOccurs="0"/>
                <xsd:element ref="ns2:CATEGORY1"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Review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668c49-94ea-40d2-beae-2972e9fa7e00" elementFormDefault="qualified">
    <xsd:import namespace="http://schemas.microsoft.com/office/2006/documentManagement/types"/>
    <xsd:import namespace="http://schemas.microsoft.com/office/infopath/2007/PartnerControls"/>
    <xsd:element name="HR_x0020_Forms" ma:index="8" nillable="true" ma:displayName="HR Forms" ma:default="Absences" ma:format="Dropdown" ma:internalName="HR_x0020_Forms" ma:readOnly="false">
      <xsd:simpleType>
        <xsd:union memberTypes="dms:Text">
          <xsd:simpleType>
            <xsd:restriction base="dms:Choice">
              <xsd:enumeration value="Absences"/>
              <xsd:enumeration value="General"/>
              <xsd:enumeration value="Leavers"/>
              <xsd:enumeration value="Personal Information"/>
              <xsd:enumeration value="Probation"/>
              <xsd:enumeration value="Recruitment"/>
              <xsd:enumeration value="Starters"/>
              <xsd:enumeration value="Leavers"/>
              <xsd:enumeration value="Training"/>
            </xsd:restriction>
          </xsd:simpleType>
        </xsd:union>
      </xsd:simpleType>
    </xsd:element>
    <xsd:element name="i597d6eeb84842e3a6bbc8c9cd5a66ed" ma:index="10" nillable="true" ma:taxonomy="true" ma:internalName="i597d6eeb84842e3a6bbc8c9cd5a66ed" ma:taxonomyFieldName="RCM_x0020_Thesaurus" ma:displayName="RCM Thesaurus" ma:indexed="true" ma:readOnly="false" ma:fieldId="{2597d6ee-b848-42e3-a6bb-c8c9cd5a66ed}" ma:sspId="909be131-e051-4104-a245-9491c2d76341" ma:termSetId="f05642a1-f0fb-4fa9-b2c7-1241f217e644" ma:anchorId="00000000-0000-0000-0000-000000000000" ma:open="false" ma:isKeyword="false">
      <xsd:complexType>
        <xsd:sequence>
          <xsd:element ref="pc:Terms" minOccurs="0" maxOccurs="1"/>
        </xsd:sequence>
      </xsd:complexType>
    </xsd:element>
    <xsd:element name="rcm_x0020_author" ma:index="14" nillable="true" ma:displayName="rcm author" ma:internalName="rcm_x0020_author" ma:readOnly="false">
      <xsd:simpleType>
        <xsd:restriction base="dms:Text">
          <xsd:maxLength value="255"/>
        </xsd:restriction>
      </xsd:simpleType>
    </xsd:element>
    <xsd:element name="category0" ma:index="15" ma:displayName="category" ma:default="BARCLAY CARD" ma:format="Dropdown" ma:internalName="category0" ma:readOnly="false">
      <xsd:simpleType>
        <xsd:restriction base="dms:Choice">
          <xsd:enumeration value="BARCLAY CARD"/>
          <xsd:enumeration value="EXPENSES CLAIM FORMS"/>
          <xsd:enumeration value="PAY DAY DATES"/>
          <xsd:enumeration value="BACS PAYMENT DATES"/>
          <xsd:enumeration value="ANNUAL REPORTS AND ACCOUNTS PAPERS"/>
          <xsd:enumeration value="PENSIONS DOCUMENTS"/>
          <xsd:enumeration value="MISCELLANEOUS"/>
          <xsd:enumeration value="STANDING FINANCIAL INSTRUCTIONS"/>
        </xsd:restriction>
      </xsd:simpleType>
    </xsd:element>
    <xsd:element name="Grade" ma:index="16" ma:displayName="Grade" ma:default="1. Administrative Officer" ma:format="Dropdown" ma:internalName="Grade" ma:readOnly="false">
      <xsd:simpleType>
        <xsd:restriction base="dms:Choice">
          <xsd:enumeration value="1. Administrative Officer"/>
          <xsd:enumeration value="2. Administrator"/>
          <xsd:enumeration value="3. Organiser"/>
          <xsd:enumeration value="4. Advisor"/>
          <xsd:enumeration value="5. Head ofs"/>
          <xsd:enumeration value="6. Country Directors"/>
          <xsd:enumeration value="7. Directors"/>
        </xsd:restriction>
      </xsd:simpleType>
    </xsd:element>
    <xsd:element name="Category" ma:index="17" ma:displayName="Category" ma:default="Business Continuity Planning" ma:format="Dropdown" ma:internalName="Category" ma:readOnly="false">
      <xsd:simpleType>
        <xsd:restriction base="dms:Choice">
          <xsd:enumeration value="n/a"/>
          <xsd:enumeration value="Business Continuity Planning"/>
          <xsd:enumeration value="Risk Register"/>
          <xsd:enumeration value="Budgets"/>
          <xsd:enumeration value="Corporate Policies"/>
          <xsd:enumeration value="Contracts"/>
        </xsd:restriction>
      </xsd:simpleType>
    </xsd:element>
    <xsd:element name="_x0030_1_x002e_01_x002e_2016" ma:index="18" nillable="true" ma:displayName="01.01.2016" ma:internalName="_x0030_1_x002e_01_x002e_2016" ma:readOnly="false">
      <xsd:simpleType>
        <xsd:restriction base="dms:Text">
          <xsd:maxLength value="255"/>
        </xsd:restriction>
      </xsd:simpleType>
    </xsd:element>
    <xsd:element name="CATEGORY1" ma:index="19" nillable="true" ma:displayName="CATEGORY" ma:description="MOBILE PHONE&#10;RECEPTION&#10;OFFICE TELEPHONE AND DIRECTORY&#10;" ma:internalName="CATEGORY1" ma:readOnly="false">
      <xsd:simpleType>
        <xsd:restriction base="dms:Text">
          <xsd:maxLength value="255"/>
        </xsd:restriction>
      </xsd:simple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ReviewDate" ma:index="30" nillable="true" ma:displayName="Review Date" ma:description="Date that this policy or procedure is due to be reviewed" ma:format="DateOnly" ma:internalName="Review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7748eab-0dbd-4733-9124-bc232bc1c31e"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333de2a9-e322-4d8b-be06-c06bb28360c3}" ma:internalName="TaxCatchAll" ma:showField="CatchAllData" ma:web="27748eab-0dbd-4733-9124-bc232bc1c31e">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57DBAE-B78B-4F5C-BB1C-51C328743E83}">
  <ds:schemaRefs>
    <ds:schemaRef ds:uri="27748eab-0dbd-4733-9124-bc232bc1c31e"/>
    <ds:schemaRef ds:uri="http://schemas.microsoft.com/office/2006/documentManagement/types"/>
    <ds:schemaRef ds:uri="http://schemas.microsoft.com/office/infopath/2007/PartnerControls"/>
    <ds:schemaRef ds:uri="http://purl.org/dc/elements/1.1/"/>
    <ds:schemaRef ds:uri="http://schemas.microsoft.com/office/2006/metadata/properties"/>
    <ds:schemaRef ds:uri="72668c49-94ea-40d2-beae-2972e9fa7e00"/>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A3AB531-C87A-495F-9813-44FF42476622}">
  <ds:schemaRefs>
    <ds:schemaRef ds:uri="http://schemas.microsoft.com/sharepoint/v3/contenttype/forms"/>
  </ds:schemaRefs>
</ds:datastoreItem>
</file>

<file path=customXml/itemProps3.xml><?xml version="1.0" encoding="utf-8"?>
<ds:datastoreItem xmlns:ds="http://schemas.openxmlformats.org/officeDocument/2006/customXml" ds:itemID="{8BE572DD-8972-478D-8B6D-9A8715412EA6}"/>
</file>

<file path=docProps/app.xml><?xml version="1.0" encoding="utf-8"?>
<Properties xmlns="http://schemas.openxmlformats.org/officeDocument/2006/extended-properties" xmlns:vt="http://schemas.openxmlformats.org/officeDocument/2006/docPropsVTypes">
  <TotalTime>1461</TotalTime>
  <Words>2548</Words>
  <Application>Microsoft Office PowerPoint</Application>
  <PresentationFormat>On-screen Show (4:3)</PresentationFormat>
  <Paragraphs>302</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Social Media and Networking May 2020  </vt:lpstr>
      <vt:lpstr>Learning outcomes</vt:lpstr>
      <vt:lpstr>Social Media</vt:lpstr>
      <vt:lpstr>What is Social Media</vt:lpstr>
      <vt:lpstr>Main types of Social Media</vt:lpstr>
      <vt:lpstr>Types of social media</vt:lpstr>
      <vt:lpstr>RCM &amp; Social Media</vt:lpstr>
      <vt:lpstr>Positive social media</vt:lpstr>
      <vt:lpstr>Social Media – Used for good</vt:lpstr>
      <vt:lpstr>Benefits</vt:lpstr>
      <vt:lpstr>Social media gone wrong</vt:lpstr>
      <vt:lpstr>Social media gone wrong</vt:lpstr>
      <vt:lpstr>How does it affect you?</vt:lpstr>
      <vt:lpstr>Case studies</vt:lpstr>
      <vt:lpstr>Disadvantages </vt:lpstr>
      <vt:lpstr>What your employer might say?</vt:lpstr>
      <vt:lpstr>Consider this</vt:lpstr>
      <vt:lpstr>Consider this</vt:lpstr>
      <vt:lpstr>What do you think of these?</vt:lpstr>
      <vt:lpstr>Suitable to share online?</vt:lpstr>
      <vt:lpstr>Requests from women and their partners</vt:lpstr>
      <vt:lpstr>NMC and Social Media</vt:lpstr>
      <vt:lpstr>NMC guidance</vt:lpstr>
      <vt:lpstr>Think Safety</vt:lpstr>
      <vt:lpstr>Social Media</vt:lpstr>
      <vt:lpstr>For further information</vt:lpstr>
    </vt:vector>
  </TitlesOfParts>
  <Company>Brand Fusion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2019</dc:title>
  <dc:creator>Maskie Maskall</dc:creator>
  <cp:lastModifiedBy>Robert Murtagh</cp:lastModifiedBy>
  <cp:revision>127</cp:revision>
  <dcterms:created xsi:type="dcterms:W3CDTF">2015-12-04T14:05:15Z</dcterms:created>
  <dcterms:modified xsi:type="dcterms:W3CDTF">2021-02-16T14:08:09Z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0x0101009BC8F2A7E07D1842A196F09D433F46C7</vt:lpwstr>
  </property>
  <property fmtid="{D5CDD505-2E9C-101B-9397-08002B2CF9AE}" pid="3" name="RCM Thesaurus">
    <vt:lpwstr/>
  </property>
</Properties>
</file>